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5" r:id="rId2"/>
    <p:sldId id="426" r:id="rId3"/>
    <p:sldId id="431" r:id="rId4"/>
    <p:sldId id="419" r:id="rId5"/>
    <p:sldId id="258" r:id="rId6"/>
    <p:sldId id="427" r:id="rId7"/>
    <p:sldId id="353" r:id="rId8"/>
    <p:sldId id="423" r:id="rId9"/>
    <p:sldId id="430" r:id="rId10"/>
    <p:sldId id="434" r:id="rId11"/>
    <p:sldId id="435" r:id="rId12"/>
    <p:sldId id="439" r:id="rId13"/>
    <p:sldId id="438" r:id="rId14"/>
    <p:sldId id="296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EFF"/>
    <a:srgbClr val="EFF1FF"/>
    <a:srgbClr val="E8E7FF"/>
    <a:srgbClr val="D9DBFF"/>
    <a:srgbClr val="DDDFFD"/>
    <a:srgbClr val="FAFAFA"/>
    <a:srgbClr val="FFDEDD"/>
    <a:srgbClr val="EFFFEA"/>
    <a:srgbClr val="CA72FF"/>
    <a:srgbClr val="FD5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5"/>
    <p:restoredTop sz="97236"/>
  </p:normalViewPr>
  <p:slideViewPr>
    <p:cSldViewPr snapToObjects="1">
      <p:cViewPr varScale="1">
        <p:scale>
          <a:sx n="131" d="100"/>
          <a:sy n="131" d="100"/>
        </p:scale>
        <p:origin x="4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1118E-A711-AC4E-BF3F-FA5F6D3FD266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E3CC-B802-C347-8FB7-69ED5F12F3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8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879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15C96-DB86-C343-9862-4871A80E8FE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58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82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7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60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1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AE3CC-B802-C347-8FB7-69ED5F12F3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1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6F048-3638-6042-9211-39791D76B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C25987-DE80-F64E-9E41-83FCBFFD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649287-1DE8-0641-8473-8BD212B4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42BF27-0161-F84B-99A6-3182FF8B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D8804-F1A2-4C43-9A7F-44526982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6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DF5CB-E421-4C49-AA38-A7D636E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97D3FC-93AA-8C49-A368-B523E7E5C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CBC76B-9979-EA4F-BC26-1DB399AB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884C2-6BFF-3A4C-B7D1-DFD689DA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9657F-27FC-2D43-B107-C5181C31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4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1E7AA5-F8FD-2042-B85B-844BD99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80928D-7E1D-6749-A4B0-0A8A1A49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93F6F2-C548-2C4D-BEC7-E9A9C830D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A1EE0-BE22-9144-89BE-8AD1F520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4E011-B7F3-384C-AB1D-6A2A870B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6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617C9-B82A-2844-8FBF-54639754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C55AAE-A98C-914F-9F18-0633823CA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3F6245-64B4-3449-8962-F951454D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25BEE4-7BDD-2E49-9DCA-2E7B7C6A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C9D216-A65C-024D-9EBB-BF113B20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85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D49B4-5BAA-5D4A-B4C7-2CC5BB0D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AED010-6EA1-B74D-909C-FE0E4ED8B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367254-E605-B144-BC88-EDB2026E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E8DD3-D18B-4C4D-9F7F-0F42477E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1B73A0-9306-2D4A-B5ED-81AD287A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5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E44DC-5A20-6442-8D34-E681E90D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A9E20A-A8A7-0F4D-87B6-F0148F9CB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246CFA-9740-A04C-AC4E-8540E4E53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3B8D3B-2BDB-4146-8536-652EC89E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F994F5-7CC1-384E-A588-568B2AA1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E8A54A-C4FD-DC47-80E5-CD35C110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9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93EF0-1A43-184D-8CB1-8BFDB793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952ACA-CE96-4340-A5C6-47F912E3C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C22578-B959-6641-A407-EB5F86D9F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097D4E-E068-CE40-B8D1-54C069933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BF025F-2DD4-1543-85B9-8C907403A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8CEEF9-836D-6345-ADE0-63AA00B2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CCB9BE-9B45-924E-BF7F-FC26EFBB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B304F0-D470-924F-A807-18485FF1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90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C6B8F-AB15-1F4C-ACAA-7B7A4BC7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BE0C85-80F6-AF4C-B6CD-3C0BE036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80B7D7-C1D1-5142-8D2B-877B7CEA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EE96FB-DEAE-D04D-9608-21686536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1A6AE2-FDB2-F947-9664-6C49C21A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D481C9-E985-0E48-AB3E-DC7491B8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31231C-DAF5-274B-9B38-A63538DA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1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ECB01-ADF2-6B4B-90D1-E4509402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D71669-6CCA-954B-8F89-ABBE976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D6007E-4FDC-B141-9EA3-454A6AA17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D04672-8607-8440-88A6-8EB3CD17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4667AE-C1CB-7646-9D5E-A97358F4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3AE18C-5DE0-5643-AD91-5E1093BC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73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99B26-6A00-364E-97E4-99593E44B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C9DFB0-5E1E-C345-980A-5623E69E0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20E438-CF8D-1D49-8AFC-B8A9F81A6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21B9AB-8542-814E-9043-350C90C6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E33A76-3EAF-F249-B0F0-C0401B29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ABD806-4470-F24A-A9C4-8F94BF23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5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66C815E-2FBB-FE49-B507-6C11C1A4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59CA35-8A57-3749-BF17-35972605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BCADA6-B0C2-9042-8A71-C0ED1D065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52C15-5428-4841-A8F6-9C6BEBD4979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5D8BE2-195D-D347-A540-E3F808D62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479D1-2FA3-4F46-906C-54218CECE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9519-C76A-694A-8A4F-F300605F55F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9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4046F6D-61D5-F441-AD16-94E94F2BDC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-551502" y="-345177"/>
            <a:ext cx="13200230" cy="77784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E79EA4-B8D5-FA42-83F5-74291EB3E8CB}"/>
              </a:ext>
            </a:extLst>
          </p:cNvPr>
          <p:cNvSpPr txBox="1"/>
          <p:nvPr/>
        </p:nvSpPr>
        <p:spPr>
          <a:xfrm>
            <a:off x="1850551" y="311428"/>
            <a:ext cx="8835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Athelas" panose="02000503000000020003" pitchFamily="2" charset="77"/>
                <a:cs typeface="Al Bayan Plain" pitchFamily="2" charset="-78"/>
              </a:rPr>
              <a:t>HyTCWaves:</a:t>
            </a:r>
          </a:p>
          <a:p>
            <a:pPr algn="ctr"/>
            <a:endParaRPr lang="en-GB" sz="1100" b="1" dirty="0">
              <a:latin typeface="Athelas" panose="02000503000000020003" pitchFamily="2" charset="77"/>
              <a:cs typeface="Al Bayan Plain" pitchFamily="2" charset="-78"/>
            </a:endParaRPr>
          </a:p>
          <a:p>
            <a:pPr algn="ctr"/>
            <a:r>
              <a:rPr lang="en-GB" sz="3600" b="1" dirty="0">
                <a:latin typeface="Athelas" panose="02000503000000020003" pitchFamily="2" charset="77"/>
                <a:cs typeface="Al Bayan Plain" pitchFamily="2" charset="-78"/>
              </a:rPr>
              <a:t>A Hybrid Methodology for Downscaling Tropical Cyclone induced Wave Climate </a:t>
            </a:r>
            <a:endParaRPr lang="en-GB" sz="3600" dirty="0">
              <a:latin typeface="Athelas" panose="02000503000000020003" pitchFamily="2" charset="77"/>
              <a:cs typeface="Al Bayan Plain" pitchFamily="2" charset="-78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4E403E-B48D-7E49-8872-EAD8CC57EE92}"/>
              </a:ext>
            </a:extLst>
          </p:cNvPr>
          <p:cNvSpPr txBox="1"/>
          <p:nvPr/>
        </p:nvSpPr>
        <p:spPr>
          <a:xfrm>
            <a:off x="8987240" y="5157192"/>
            <a:ext cx="344546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badi MT Condensed Light" panose="020B0306030101010103" pitchFamily="34" charset="77"/>
                <a:cs typeface="AL BAYAN PLAIN" pitchFamily="2" charset="-78"/>
              </a:rPr>
              <a:t>Sara Ortega van Vloten</a:t>
            </a:r>
          </a:p>
          <a:p>
            <a:pPr algn="ctr"/>
            <a:endParaRPr lang="en-GB" sz="500" dirty="0">
              <a:latin typeface="Abadi MT Condensed Light" panose="020B0306030101010103" pitchFamily="34" charset="77"/>
              <a:cs typeface="Al Nile" pitchFamily="2" charset="-78"/>
            </a:endParaRPr>
          </a:p>
          <a:p>
            <a:pPr algn="ctr"/>
            <a:r>
              <a:rPr lang="en-GB" sz="1600" dirty="0">
                <a:latin typeface="Abadi MT Condensed Light" panose="020B0306030101010103" pitchFamily="34" charset="77"/>
                <a:cs typeface="Al Nile" pitchFamily="2" charset="-78"/>
              </a:rPr>
              <a:t>PhD student, University of Cantabria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C76D729-7550-9F49-B856-D8517430F114}"/>
              </a:ext>
            </a:extLst>
          </p:cNvPr>
          <p:cNvSpPr txBox="1">
            <a:spLocks/>
          </p:cNvSpPr>
          <p:nvPr/>
        </p:nvSpPr>
        <p:spPr>
          <a:xfrm>
            <a:off x="-240704" y="-151055"/>
            <a:ext cx="2520280" cy="6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>
                <a:solidFill>
                  <a:schemeClr val="accent4">
                    <a:lumMod val="50000"/>
                  </a:schemeClr>
                </a:solidFill>
              </a:rPr>
              <a:t>Coastal Dynamics 2021</a:t>
            </a:r>
          </a:p>
          <a:p>
            <a:r>
              <a:rPr lang="en-GB" sz="1050" dirty="0">
                <a:solidFill>
                  <a:schemeClr val="accent4">
                    <a:lumMod val="50000"/>
                  </a:schemeClr>
                </a:solidFill>
              </a:rPr>
              <a:t>June 28</a:t>
            </a:r>
            <a:r>
              <a:rPr lang="en-GB" sz="1050" baseline="30000" dirty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GB" sz="1050" dirty="0">
                <a:solidFill>
                  <a:schemeClr val="accent4">
                    <a:lumMod val="50000"/>
                  </a:schemeClr>
                </a:solidFill>
              </a:rPr>
              <a:t> - July 2</a:t>
            </a:r>
            <a:r>
              <a:rPr lang="en-GB" sz="1050" baseline="30000" dirty="0">
                <a:solidFill>
                  <a:schemeClr val="accent4">
                    <a:lumMod val="50000"/>
                  </a:schemeClr>
                </a:solidFill>
              </a:rPr>
              <a:t>nd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E63E38A-8B82-7B42-B702-FB41CB48B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6065746"/>
            <a:ext cx="2303870" cy="6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3">
            <a:extLst>
              <a:ext uri="{FF2B5EF4-FFF2-40B4-BE49-F238E27FC236}">
                <a16:creationId xmlns:a16="http://schemas.microsoft.com/office/drawing/2014/main" id="{9C82A055-5C7F-B241-AAAB-7EB1BD6957FC}"/>
              </a:ext>
            </a:extLst>
          </p:cNvPr>
          <p:cNvSpPr txBox="1">
            <a:spLocks/>
          </p:cNvSpPr>
          <p:nvPr/>
        </p:nvSpPr>
        <p:spPr>
          <a:xfrm>
            <a:off x="5476147" y="541027"/>
            <a:ext cx="5910617" cy="119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Principal Components Analysis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2" name="Subtítulo 3">
            <a:extLst>
              <a:ext uri="{FF2B5EF4-FFF2-40B4-BE49-F238E27FC236}">
                <a16:creationId xmlns:a16="http://schemas.microsoft.com/office/drawing/2014/main" id="{8738FFA0-5731-FD46-B99E-D474A437362E}"/>
              </a:ext>
            </a:extLst>
          </p:cNvPr>
          <p:cNvSpPr txBox="1">
            <a:spLocks noChangeAspect="1"/>
          </p:cNvSpPr>
          <p:nvPr/>
        </p:nvSpPr>
        <p:spPr>
          <a:xfrm rot="19309181">
            <a:off x="2590634" y="2186500"/>
            <a:ext cx="1172259" cy="350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i="1" dirty="0">
                <a:solidFill>
                  <a:srgbClr val="002060"/>
                </a:solidFill>
              </a:rPr>
              <a:t>M cases</a:t>
            </a:r>
          </a:p>
        </p:txBody>
      </p:sp>
      <p:sp>
        <p:nvSpPr>
          <p:cNvPr id="54" name="Subtítulo 3">
            <a:extLst>
              <a:ext uri="{FF2B5EF4-FFF2-40B4-BE49-F238E27FC236}">
                <a16:creationId xmlns:a16="http://schemas.microsoft.com/office/drawing/2014/main" id="{2F88712E-1BAB-4249-83E4-37148F12DDE6}"/>
              </a:ext>
            </a:extLst>
          </p:cNvPr>
          <p:cNvSpPr txBox="1">
            <a:spLocks noChangeAspect="1"/>
          </p:cNvSpPr>
          <p:nvPr/>
        </p:nvSpPr>
        <p:spPr>
          <a:xfrm rot="447211">
            <a:off x="1077089" y="2547637"/>
            <a:ext cx="905208" cy="392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i="1" dirty="0" err="1">
                <a:solidFill>
                  <a:srgbClr val="002060"/>
                </a:solidFill>
              </a:rPr>
              <a:t>Hsmax</a:t>
            </a:r>
            <a:r>
              <a:rPr lang="en-GB" sz="1800" i="1" baseline="-25000" dirty="0" err="1">
                <a:solidFill>
                  <a:srgbClr val="002060"/>
                </a:solidFill>
              </a:rPr>
              <a:t>i</a:t>
            </a:r>
            <a:endParaRPr lang="en-GB" sz="1800" i="1" dirty="0">
              <a:solidFill>
                <a:srgbClr val="002060"/>
              </a:solidFill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</a:t>
            </a:r>
            <a:r>
              <a:rPr lang="en-GB" sz="2400" b="1">
                <a:latin typeface="Avenir Book" panose="02000503020000020003" pitchFamily="2" charset="0"/>
              </a:rPr>
              <a:t>:   </a:t>
            </a:r>
            <a:r>
              <a:rPr lang="en-GB" sz="2000" i="1">
                <a:latin typeface="Avenir Book" panose="02000503020000020003" pitchFamily="2" charset="0"/>
              </a:rPr>
              <a:t>Reconstruction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1C737DA-AC50-8C43-9870-E89077969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86" t="11553" r="17749" b="80505"/>
          <a:stretch/>
        </p:blipFill>
        <p:spPr>
          <a:xfrm>
            <a:off x="2071701" y="980728"/>
            <a:ext cx="924947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8E5ADA2-BE94-B044-A45C-C82B4B292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37" t="11553" r="25598" b="80505"/>
          <a:stretch/>
        </p:blipFill>
        <p:spPr>
          <a:xfrm>
            <a:off x="1927684" y="1092940"/>
            <a:ext cx="924948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A1104A9-1C86-F04A-8CA4-3ED5004D2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73" t="11553" r="33263" b="80505"/>
          <a:stretch/>
        </p:blipFill>
        <p:spPr>
          <a:xfrm>
            <a:off x="1802782" y="1196752"/>
            <a:ext cx="924948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8638142-CC46-514A-88C3-9E67B1983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25" t="11553" r="41111" b="80505"/>
          <a:stretch/>
        </p:blipFill>
        <p:spPr>
          <a:xfrm>
            <a:off x="1658766" y="1308964"/>
            <a:ext cx="924948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16CD8E0-D7B4-E347-A36A-42D3248C8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66" t="34690" r="17744" b="57764"/>
          <a:stretch/>
        </p:blipFill>
        <p:spPr>
          <a:xfrm>
            <a:off x="1514750" y="1467052"/>
            <a:ext cx="924948" cy="779218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84F9E46-9A54-6646-9AAC-0E31FED31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9" t="11553" r="56506" b="80505"/>
          <a:stretch/>
        </p:blipFill>
        <p:spPr>
          <a:xfrm>
            <a:off x="1370734" y="1524988"/>
            <a:ext cx="924947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D10CAD7-54F2-E445-A36C-181FC7FD7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3" t="11553" r="64352" b="80505"/>
          <a:stretch/>
        </p:blipFill>
        <p:spPr>
          <a:xfrm>
            <a:off x="1207606" y="1628985"/>
            <a:ext cx="924948" cy="833309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4FB012-B5D7-8944-8B90-504C97C61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05" t="11553" r="72030" b="80505"/>
          <a:stretch/>
        </p:blipFill>
        <p:spPr>
          <a:xfrm>
            <a:off x="1063588" y="1741012"/>
            <a:ext cx="924948" cy="83349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sp>
        <p:nvSpPr>
          <p:cNvPr id="25" name="Flecha derecha 24">
            <a:extLst>
              <a:ext uri="{FF2B5EF4-FFF2-40B4-BE49-F238E27FC236}">
                <a16:creationId xmlns:a16="http://schemas.microsoft.com/office/drawing/2014/main" id="{D5852097-0975-F74F-9105-171FCFD261D1}"/>
              </a:ext>
            </a:extLst>
          </p:cNvPr>
          <p:cNvSpPr>
            <a:spLocks/>
          </p:cNvSpPr>
          <p:nvPr/>
        </p:nvSpPr>
        <p:spPr>
          <a:xfrm rot="21207637">
            <a:off x="1939916" y="1961267"/>
            <a:ext cx="2196000" cy="218553"/>
          </a:xfrm>
          <a:prstGeom prst="rightArrow">
            <a:avLst>
              <a:gd name="adj1" fmla="val 54540"/>
              <a:gd name="adj2" fmla="val 50000"/>
            </a:avLst>
          </a:prstGeom>
          <a:solidFill>
            <a:schemeClr val="accent3"/>
          </a:solidFill>
          <a:ln w="12700">
            <a:solidFill>
              <a:schemeClr val="accent3"/>
            </a:solidFill>
          </a:ln>
          <a:scene3d>
            <a:camera prst="isometricTopUp"/>
            <a:lightRig rig="balanced" dir="t"/>
          </a:scene3d>
          <a:sp3d extrusionH="146050" contourW="12700">
            <a:extrusionClr>
              <a:schemeClr val="bg1"/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5 Rectángulo">
            <a:extLst>
              <a:ext uri="{FF2B5EF4-FFF2-40B4-BE49-F238E27FC236}">
                <a16:creationId xmlns:a16="http://schemas.microsoft.com/office/drawing/2014/main" id="{A8BA855B-7117-C74A-A3D2-3A8B1D722D72}"/>
              </a:ext>
            </a:extLst>
          </p:cNvPr>
          <p:cNvSpPr/>
          <p:nvPr/>
        </p:nvSpPr>
        <p:spPr>
          <a:xfrm>
            <a:off x="453015" y="5034662"/>
            <a:ext cx="212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>
                <a:solidFill>
                  <a:srgbClr val="002060"/>
                </a:solidFill>
                <a:latin typeface="Malayalam Sangam MN" pitchFamily="2" charset="0"/>
                <a:cs typeface="Malayalam Sangam MN" pitchFamily="2" charset="0"/>
              </a:rPr>
              <a:t>Simulated (case 100)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C6D16F-70BC-1748-ADBE-97986661E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917" y="1716327"/>
            <a:ext cx="5049167" cy="20196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0374A2-A93C-6646-BA81-4043BC05C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577" y="1715132"/>
            <a:ext cx="5055140" cy="20220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AC42523-F561-784F-A060-E2EB0E36B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237" y="1716792"/>
            <a:ext cx="5049167" cy="20196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D830DD-4485-D241-868E-F59B1CA52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895" y="1716326"/>
            <a:ext cx="5049169" cy="201966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273D42A9-26BD-7643-BA11-B77B515D16DA}"/>
              </a:ext>
            </a:extLst>
          </p:cNvPr>
          <p:cNvSpPr/>
          <p:nvPr/>
        </p:nvSpPr>
        <p:spPr>
          <a:xfrm>
            <a:off x="5476146" y="1944002"/>
            <a:ext cx="1512000" cy="1557006"/>
          </a:xfrm>
          <a:prstGeom prst="rect">
            <a:avLst/>
          </a:prstGeom>
          <a:noFill/>
          <a:ln w="57150">
            <a:solidFill>
              <a:srgbClr val="ED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2EE560B-F4CC-AD4B-BDD2-A0F023A6EAC0}"/>
              </a:ext>
            </a:extLst>
          </p:cNvPr>
          <p:cNvSpPr/>
          <p:nvPr/>
        </p:nvSpPr>
        <p:spPr>
          <a:xfrm>
            <a:off x="7098804" y="1950347"/>
            <a:ext cx="1512000" cy="155700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07346CB-77D4-8446-9786-D344BFD20810}"/>
              </a:ext>
            </a:extLst>
          </p:cNvPr>
          <p:cNvSpPr/>
          <p:nvPr/>
        </p:nvSpPr>
        <p:spPr>
          <a:xfrm>
            <a:off x="8708098" y="1944002"/>
            <a:ext cx="1512000" cy="1557006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C200180-DBD6-A44C-9D1B-8330A075B3AB}"/>
              </a:ext>
            </a:extLst>
          </p:cNvPr>
          <p:cNvSpPr/>
          <p:nvPr/>
        </p:nvSpPr>
        <p:spPr>
          <a:xfrm>
            <a:off x="10320834" y="1944002"/>
            <a:ext cx="1512000" cy="155700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2CF0183-3DA6-BF46-AF01-33C9F5C48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6773" y="3548908"/>
            <a:ext cx="7739947" cy="3386227"/>
          </a:xfrm>
          <a:prstGeom prst="rect">
            <a:avLst/>
          </a:prstGeom>
        </p:spPr>
      </p:pic>
      <p:sp>
        <p:nvSpPr>
          <p:cNvPr id="37" name="5 Rectángulo">
            <a:extLst>
              <a:ext uri="{FF2B5EF4-FFF2-40B4-BE49-F238E27FC236}">
                <a16:creationId xmlns:a16="http://schemas.microsoft.com/office/drawing/2014/main" id="{266AE94F-6A29-A34F-9CF2-0623EE3FAFCA}"/>
              </a:ext>
            </a:extLst>
          </p:cNvPr>
          <p:cNvSpPr/>
          <p:nvPr/>
        </p:nvSpPr>
        <p:spPr>
          <a:xfrm>
            <a:off x="420473" y="4975411"/>
            <a:ext cx="4307375" cy="166938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 algn="ctr"/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5 Rectángulo">
            <a:extLst>
              <a:ext uri="{FF2B5EF4-FFF2-40B4-BE49-F238E27FC236}">
                <a16:creationId xmlns:a16="http://schemas.microsoft.com/office/drawing/2014/main" id="{AD6835DD-6715-E74C-A00B-C012BADB4167}"/>
              </a:ext>
            </a:extLst>
          </p:cNvPr>
          <p:cNvSpPr/>
          <p:nvPr/>
        </p:nvSpPr>
        <p:spPr>
          <a:xfrm>
            <a:off x="2730723" y="5034662"/>
            <a:ext cx="19490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>
                <a:solidFill>
                  <a:srgbClr val="002060"/>
                </a:solidFill>
                <a:latin typeface="Malayalam Sangam MN" pitchFamily="2" charset="0"/>
                <a:cs typeface="Malayalam Sangam MN" pitchFamily="2" charset="0"/>
              </a:rPr>
              <a:t>50 PCs composition</a:t>
            </a:r>
          </a:p>
        </p:txBody>
      </p:sp>
      <p:sp>
        <p:nvSpPr>
          <p:cNvPr id="39" name="Cerrar llave 38">
            <a:extLst>
              <a:ext uri="{FF2B5EF4-FFF2-40B4-BE49-F238E27FC236}">
                <a16:creationId xmlns:a16="http://schemas.microsoft.com/office/drawing/2014/main" id="{CA4B94EE-3D10-0C4A-9B67-17CC05497E49}"/>
              </a:ext>
            </a:extLst>
          </p:cNvPr>
          <p:cNvSpPr/>
          <p:nvPr/>
        </p:nvSpPr>
        <p:spPr>
          <a:xfrm>
            <a:off x="4149723" y="872034"/>
            <a:ext cx="354694" cy="2059856"/>
          </a:xfrm>
          <a:prstGeom prst="rightBrace">
            <a:avLst>
              <a:gd name="adj1" fmla="val 58589"/>
              <a:gd name="adj2" fmla="val 32626"/>
            </a:avLst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brir corchete 39">
            <a:extLst>
              <a:ext uri="{FF2B5EF4-FFF2-40B4-BE49-F238E27FC236}">
                <a16:creationId xmlns:a16="http://schemas.microsoft.com/office/drawing/2014/main" id="{7D34F2FD-6932-4048-AC8C-795637B9E50C}"/>
              </a:ext>
            </a:extLst>
          </p:cNvPr>
          <p:cNvSpPr/>
          <p:nvPr/>
        </p:nvSpPr>
        <p:spPr>
          <a:xfrm>
            <a:off x="591064" y="872034"/>
            <a:ext cx="288002" cy="2059856"/>
          </a:xfrm>
          <a:prstGeom prst="leftBracket">
            <a:avLst>
              <a:gd name="adj" fmla="val 83060"/>
            </a:avLst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FBD79B6-B159-4442-BBBB-4D38F65D5D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56" t="11113" r="12401" b="3280"/>
          <a:stretch/>
        </p:blipFill>
        <p:spPr>
          <a:xfrm>
            <a:off x="565715" y="5352196"/>
            <a:ext cx="3987440" cy="1267540"/>
          </a:xfrm>
          <a:prstGeom prst="rect">
            <a:avLst/>
          </a:prstGeom>
        </p:spPr>
      </p:pic>
      <p:sp>
        <p:nvSpPr>
          <p:cNvPr id="31" name="Redondear rectángulo de esquina del mismo lado 30">
            <a:extLst>
              <a:ext uri="{FF2B5EF4-FFF2-40B4-BE49-F238E27FC236}">
                <a16:creationId xmlns:a16="http://schemas.microsoft.com/office/drawing/2014/main" id="{C7744BB7-489A-E34F-8F9B-95B88B92CA91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5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3">
            <a:extLst>
              <a:ext uri="{FF2B5EF4-FFF2-40B4-BE49-F238E27FC236}">
                <a16:creationId xmlns:a16="http://schemas.microsoft.com/office/drawing/2014/main" id="{9C82A055-5C7F-B241-AAAB-7EB1BD6957FC}"/>
              </a:ext>
            </a:extLst>
          </p:cNvPr>
          <p:cNvSpPr txBox="1">
            <a:spLocks/>
          </p:cNvSpPr>
          <p:nvPr/>
        </p:nvSpPr>
        <p:spPr>
          <a:xfrm>
            <a:off x="6219019" y="802359"/>
            <a:ext cx="3587638" cy="119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Interpolation based on </a:t>
            </a:r>
          </a:p>
          <a:p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Radial Basis Functions</a:t>
            </a:r>
            <a:endParaRPr lang="en-GB" sz="1600" b="1" dirty="0">
              <a:solidFill>
                <a:schemeClr val="accent5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</a:t>
            </a:r>
            <a:r>
              <a:rPr lang="en-GB" sz="2400" b="1">
                <a:latin typeface="Avenir Book" panose="02000503020000020003" pitchFamily="2" charset="0"/>
              </a:rPr>
              <a:t>:   </a:t>
            </a:r>
            <a:r>
              <a:rPr lang="en-GB" sz="2000" i="1">
                <a:latin typeface="Avenir Book" panose="02000503020000020003" pitchFamily="2" charset="0"/>
              </a:rPr>
              <a:t>Reconstruction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13" name="Subtítulo 3">
            <a:extLst>
              <a:ext uri="{FF2B5EF4-FFF2-40B4-BE49-F238E27FC236}">
                <a16:creationId xmlns:a16="http://schemas.microsoft.com/office/drawing/2014/main" id="{FEC0AD14-468F-6843-BD26-108CB3F4E8E3}"/>
              </a:ext>
            </a:extLst>
          </p:cNvPr>
          <p:cNvSpPr txBox="1">
            <a:spLocks/>
          </p:cNvSpPr>
          <p:nvPr/>
        </p:nvSpPr>
        <p:spPr>
          <a:xfrm>
            <a:off x="48841" y="1040926"/>
            <a:ext cx="2223834" cy="7537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Design vectors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M=500 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simulated tracks</a:t>
            </a:r>
            <a:endParaRPr lang="en-GB" sz="1800" b="1" dirty="0">
              <a:solidFill>
                <a:schemeClr val="accent2">
                  <a:lumMod val="50000"/>
                </a:schemeClr>
              </a:solidFill>
              <a:latin typeface="Malayalam Sangam MN" pitchFamily="2" charset="0"/>
              <a:cs typeface="Malayalam Sangam M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39A8F8A-CC1A-0D4D-A466-8D25155F10EC}"/>
                  </a:ext>
                </a:extLst>
              </p:cNvPr>
              <p:cNvSpPr txBox="1"/>
              <p:nvPr/>
            </p:nvSpPr>
            <p:spPr>
              <a:xfrm>
                <a:off x="6607562" y="2104378"/>
                <a:ext cx="3224729" cy="5402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𝑅𝐵𝐹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sz="1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39A8F8A-CC1A-0D4D-A466-8D25155F1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562" y="2104378"/>
                <a:ext cx="3224729" cy="540212"/>
              </a:xfrm>
              <a:prstGeom prst="rect">
                <a:avLst/>
              </a:prstGeom>
              <a:blipFill>
                <a:blip r:embed="rId5"/>
                <a:stretch>
                  <a:fillRect l="-1176" t="-106818" b="-16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BB34512-DF61-444C-9C25-2F484212C261}"/>
                  </a:ext>
                </a:extLst>
              </p:cNvPr>
              <p:cNvSpPr txBox="1"/>
              <p:nvPr/>
            </p:nvSpPr>
            <p:spPr>
              <a:xfrm>
                <a:off x="7117829" y="2675355"/>
                <a:ext cx="2402837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s-ES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BB34512-DF61-444C-9C25-2F484212C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829" y="2675355"/>
                <a:ext cx="2402837" cy="421975"/>
              </a:xfrm>
              <a:prstGeom prst="rect">
                <a:avLst/>
              </a:prstGeom>
              <a:blipFill>
                <a:blip r:embed="rId6"/>
                <a:stretch>
                  <a:fillRect l="-2105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ubtítulo 3">
                <a:extLst>
                  <a:ext uri="{FF2B5EF4-FFF2-40B4-BE49-F238E27FC236}">
                    <a16:creationId xmlns:a16="http://schemas.microsoft.com/office/drawing/2014/main" id="{7B7455B7-6D13-1A48-9ADC-76357552C2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3435" y="1040925"/>
                <a:ext cx="2893539" cy="753780"/>
              </a:xfrm>
              <a:prstGeom prst="rect">
                <a:avLst/>
              </a:prstGeom>
              <a:solidFill>
                <a:srgbClr val="FFECE1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6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s-ES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s-ES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b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</m:t>
                          </m:r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chemeClr val="accent2">
                      <a:lumMod val="75000"/>
                    </a:schemeClr>
                  </a:solidFill>
                  <a:latin typeface="Malayalam Sangam MN" pitchFamily="2" charset="0"/>
                  <a:cs typeface="Malayalam Sangam MN" pitchFamily="2" charset="0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6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𝑃𝐶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𝑃𝐶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𝑃𝐶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</m:t>
                          </m:r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chemeClr val="accent2">
                      <a:lumMod val="75000"/>
                    </a:schemeClr>
                  </a:solidFill>
                  <a:latin typeface="Malayalam Sangam MN" pitchFamily="2" charset="0"/>
                  <a:cs typeface="Malayalam Sangam MN" pitchFamily="2" charset="0"/>
                </a:endParaRPr>
              </a:p>
            </p:txBody>
          </p:sp>
        </mc:Choice>
        <mc:Fallback xmlns="">
          <p:sp>
            <p:nvSpPr>
              <p:cNvPr id="21" name="Subtítulo 3">
                <a:extLst>
                  <a:ext uri="{FF2B5EF4-FFF2-40B4-BE49-F238E27FC236}">
                    <a16:creationId xmlns:a16="http://schemas.microsoft.com/office/drawing/2014/main" id="{7B7455B7-6D13-1A48-9ADC-76357552C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435" y="1040925"/>
                <a:ext cx="2893539" cy="7537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ubtítulo 3">
            <a:extLst>
              <a:ext uri="{FF2B5EF4-FFF2-40B4-BE49-F238E27FC236}">
                <a16:creationId xmlns:a16="http://schemas.microsoft.com/office/drawing/2014/main" id="{B714AEDD-4963-4B44-A7C9-C4B1F5B7E240}"/>
              </a:ext>
            </a:extLst>
          </p:cNvPr>
          <p:cNvSpPr txBox="1">
            <a:spLocks/>
          </p:cNvSpPr>
          <p:nvPr/>
        </p:nvSpPr>
        <p:spPr>
          <a:xfrm>
            <a:off x="47329" y="1966301"/>
            <a:ext cx="2223834" cy="753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Input vector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N=8.773 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synthetic tracks</a:t>
            </a:r>
            <a:endParaRPr lang="en-GB" sz="1800" b="1" dirty="0">
              <a:solidFill>
                <a:schemeClr val="accent2">
                  <a:lumMod val="50000"/>
                </a:schemeClr>
              </a:solidFill>
              <a:latin typeface="Malayalam Sangam MN" pitchFamily="2" charset="0"/>
              <a:cs typeface="Malayalam Sangam M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ítulo 3">
                <a:extLst>
                  <a:ext uri="{FF2B5EF4-FFF2-40B4-BE49-F238E27FC236}">
                    <a16:creationId xmlns:a16="http://schemas.microsoft.com/office/drawing/2014/main" id="{398CCCA6-9478-9245-81D9-6F283AA2CB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3435" y="1966299"/>
                <a:ext cx="2893539" cy="753781"/>
              </a:xfrm>
              <a:prstGeom prst="rect">
                <a:avLst/>
              </a:prstGeom>
              <a:solidFill>
                <a:srgbClr val="FFECE1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6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S" sz="1600" b="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s-ES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s-ES" sz="1600" b="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b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16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</m:t>
                          </m:r>
                          <m:r>
                            <a:rPr lang="es-E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chemeClr val="accent2">
                      <a:lumMod val="75000"/>
                    </a:schemeClr>
                  </a:solidFill>
                  <a:latin typeface="Malayalam Sangam MN" pitchFamily="2" charset="0"/>
                  <a:cs typeface="Malayalam Sangam MN" pitchFamily="2" charset="0"/>
                </a:endParaRPr>
              </a:p>
            </p:txBody>
          </p:sp>
        </mc:Choice>
        <mc:Fallback xmlns="">
          <p:sp>
            <p:nvSpPr>
              <p:cNvPr id="23" name="Subtítulo 3">
                <a:extLst>
                  <a:ext uri="{FF2B5EF4-FFF2-40B4-BE49-F238E27FC236}">
                    <a16:creationId xmlns:a16="http://schemas.microsoft.com/office/drawing/2014/main" id="{398CCCA6-9478-9245-81D9-6F283AA2C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435" y="1966299"/>
                <a:ext cx="2893539" cy="7537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5 Rectángulo">
            <a:extLst>
              <a:ext uri="{FF2B5EF4-FFF2-40B4-BE49-F238E27FC236}">
                <a16:creationId xmlns:a16="http://schemas.microsoft.com/office/drawing/2014/main" id="{AA8B41A7-2716-994F-9B30-79FD4CD44ADB}"/>
              </a:ext>
            </a:extLst>
          </p:cNvPr>
          <p:cNvSpPr/>
          <p:nvPr/>
        </p:nvSpPr>
        <p:spPr>
          <a:xfrm>
            <a:off x="10177740" y="2343189"/>
            <a:ext cx="1344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 functions for each PC</a:t>
            </a:r>
          </a:p>
        </p:txBody>
      </p:sp>
      <p:sp>
        <p:nvSpPr>
          <p:cNvPr id="33" name="Cerrar llave 32">
            <a:extLst>
              <a:ext uri="{FF2B5EF4-FFF2-40B4-BE49-F238E27FC236}">
                <a16:creationId xmlns:a16="http://schemas.microsoft.com/office/drawing/2014/main" id="{B670C8A9-B40B-AC44-879B-CA92EBD51E80}"/>
              </a:ext>
            </a:extLst>
          </p:cNvPr>
          <p:cNvSpPr/>
          <p:nvPr/>
        </p:nvSpPr>
        <p:spPr>
          <a:xfrm>
            <a:off x="9866115" y="2115351"/>
            <a:ext cx="203967" cy="981979"/>
          </a:xfrm>
          <a:prstGeom prst="rightBrace">
            <a:avLst>
              <a:gd name="adj1" fmla="val 58589"/>
              <a:gd name="adj2" fmla="val 48589"/>
            </a:avLst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4" name="Flecha derecha 33">
            <a:extLst>
              <a:ext uri="{FF2B5EF4-FFF2-40B4-BE49-F238E27FC236}">
                <a16:creationId xmlns:a16="http://schemas.microsoft.com/office/drawing/2014/main" id="{27649EBA-F40B-A543-B752-8FC0BEED9761}"/>
              </a:ext>
            </a:extLst>
          </p:cNvPr>
          <p:cNvSpPr/>
          <p:nvPr/>
        </p:nvSpPr>
        <p:spPr>
          <a:xfrm>
            <a:off x="5395074" y="1483994"/>
            <a:ext cx="724813" cy="753780"/>
          </a:xfrm>
          <a:prstGeom prst="rightArrow">
            <a:avLst>
              <a:gd name="adj1" fmla="val 59897"/>
              <a:gd name="adj2" fmla="val 48763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b="1" dirty="0">
              <a:solidFill>
                <a:schemeClr val="bg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CF587B-E6A2-DE44-8FD4-705F3AC797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789" y="827783"/>
            <a:ext cx="2136982" cy="1223795"/>
          </a:xfrm>
          <a:prstGeom prst="rect">
            <a:avLst/>
          </a:prstGeom>
        </p:spPr>
      </p:pic>
      <p:sp>
        <p:nvSpPr>
          <p:cNvPr id="24" name="5 Rectángulo">
            <a:extLst>
              <a:ext uri="{FF2B5EF4-FFF2-40B4-BE49-F238E27FC236}">
                <a16:creationId xmlns:a16="http://schemas.microsoft.com/office/drawing/2014/main" id="{5A526665-6B40-7F43-A047-C29122337418}"/>
              </a:ext>
            </a:extLst>
          </p:cNvPr>
          <p:cNvSpPr/>
          <p:nvPr/>
        </p:nvSpPr>
        <p:spPr>
          <a:xfrm>
            <a:off x="10591202" y="634315"/>
            <a:ext cx="1600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Camus et al. 2011</a:t>
            </a:r>
          </a:p>
        </p:txBody>
      </p:sp>
      <p:sp>
        <p:nvSpPr>
          <p:cNvPr id="25" name="Subtítulo 3">
            <a:extLst>
              <a:ext uri="{FF2B5EF4-FFF2-40B4-BE49-F238E27FC236}">
                <a16:creationId xmlns:a16="http://schemas.microsoft.com/office/drawing/2014/main" id="{339B442B-3C84-1948-B35D-EA44B09B06AA}"/>
              </a:ext>
            </a:extLst>
          </p:cNvPr>
          <p:cNvSpPr txBox="1">
            <a:spLocks/>
          </p:cNvSpPr>
          <p:nvPr/>
        </p:nvSpPr>
        <p:spPr>
          <a:xfrm>
            <a:off x="-380396" y="3508465"/>
            <a:ext cx="3419275" cy="438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VALIDATION</a:t>
            </a:r>
            <a:endParaRPr lang="en-GB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E9D0CF-AFB3-F044-85C1-389A828255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b="3493"/>
          <a:stretch/>
        </p:blipFill>
        <p:spPr>
          <a:xfrm>
            <a:off x="-830542" y="3946609"/>
            <a:ext cx="13853083" cy="2506727"/>
          </a:xfrm>
          <a:prstGeom prst="rect">
            <a:avLst/>
          </a:prstGeom>
        </p:spPr>
      </p:pic>
      <p:sp>
        <p:nvSpPr>
          <p:cNvPr id="27" name="5 Rectángulo">
            <a:extLst>
              <a:ext uri="{FF2B5EF4-FFF2-40B4-BE49-F238E27FC236}">
                <a16:creationId xmlns:a16="http://schemas.microsoft.com/office/drawing/2014/main" id="{061706CE-BDBF-AC44-BAFC-5246E2A4A2DC}"/>
              </a:ext>
            </a:extLst>
          </p:cNvPr>
          <p:cNvSpPr/>
          <p:nvPr/>
        </p:nvSpPr>
        <p:spPr>
          <a:xfrm>
            <a:off x="1439486" y="6453336"/>
            <a:ext cx="1344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</a:p>
        </p:txBody>
      </p:sp>
      <p:sp>
        <p:nvSpPr>
          <p:cNvPr id="31" name="5 Rectángulo">
            <a:extLst>
              <a:ext uri="{FF2B5EF4-FFF2-40B4-BE49-F238E27FC236}">
                <a16:creationId xmlns:a16="http://schemas.microsoft.com/office/drawing/2014/main" id="{29649993-9822-6045-A7B9-1D87F4A17590}"/>
              </a:ext>
            </a:extLst>
          </p:cNvPr>
          <p:cNvSpPr/>
          <p:nvPr/>
        </p:nvSpPr>
        <p:spPr>
          <a:xfrm>
            <a:off x="4247798" y="6453336"/>
            <a:ext cx="1344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</a:p>
        </p:txBody>
      </p:sp>
      <p:sp>
        <p:nvSpPr>
          <p:cNvPr id="32" name="5 Rectángulo">
            <a:extLst>
              <a:ext uri="{FF2B5EF4-FFF2-40B4-BE49-F238E27FC236}">
                <a16:creationId xmlns:a16="http://schemas.microsoft.com/office/drawing/2014/main" id="{D9B0F66E-966B-E345-9DE0-8671259D429D}"/>
              </a:ext>
            </a:extLst>
          </p:cNvPr>
          <p:cNvSpPr/>
          <p:nvPr/>
        </p:nvSpPr>
        <p:spPr>
          <a:xfrm>
            <a:off x="7038315" y="6453336"/>
            <a:ext cx="1344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</a:p>
        </p:txBody>
      </p:sp>
      <p:sp>
        <p:nvSpPr>
          <p:cNvPr id="35" name="5 Rectángulo">
            <a:extLst>
              <a:ext uri="{FF2B5EF4-FFF2-40B4-BE49-F238E27FC236}">
                <a16:creationId xmlns:a16="http://schemas.microsoft.com/office/drawing/2014/main" id="{ED07DB50-E4AC-1742-816C-85D2CF93D269}"/>
              </a:ext>
            </a:extLst>
          </p:cNvPr>
          <p:cNvSpPr/>
          <p:nvPr/>
        </p:nvSpPr>
        <p:spPr>
          <a:xfrm>
            <a:off x="9839419" y="6453336"/>
            <a:ext cx="1344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</a:p>
        </p:txBody>
      </p:sp>
      <p:sp>
        <p:nvSpPr>
          <p:cNvPr id="28" name="Redondear rectángulo de esquina del mismo lado 27">
            <a:extLst>
              <a:ext uri="{FF2B5EF4-FFF2-40B4-BE49-F238E27FC236}">
                <a16:creationId xmlns:a16="http://schemas.microsoft.com/office/drawing/2014/main" id="{CDF5293D-E6B0-8149-A964-008D210A59B5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5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ubtítulo 3">
            <a:extLst>
              <a:ext uri="{FF2B5EF4-FFF2-40B4-BE49-F238E27FC236}">
                <a16:creationId xmlns:a16="http://schemas.microsoft.com/office/drawing/2014/main" id="{F99E4479-FA5C-B24D-91CF-F961D2A0E8F8}"/>
              </a:ext>
            </a:extLst>
          </p:cNvPr>
          <p:cNvSpPr txBox="1">
            <a:spLocks/>
          </p:cNvSpPr>
          <p:nvPr/>
        </p:nvSpPr>
        <p:spPr>
          <a:xfrm>
            <a:off x="4737582" y="3645024"/>
            <a:ext cx="3590666" cy="65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value distribution of TC-induced maximum wave height (at CP    )</a:t>
            </a:r>
          </a:p>
        </p:txBody>
      </p:sp>
      <p:sp>
        <p:nvSpPr>
          <p:cNvPr id="85" name="Subtítulo 3">
            <a:extLst>
              <a:ext uri="{FF2B5EF4-FFF2-40B4-BE49-F238E27FC236}">
                <a16:creationId xmlns:a16="http://schemas.microsoft.com/office/drawing/2014/main" id="{0800C651-0237-1846-9B1C-6B73AA23DD99}"/>
              </a:ext>
            </a:extLst>
          </p:cNvPr>
          <p:cNvSpPr txBox="1">
            <a:spLocks/>
          </p:cNvSpPr>
          <p:nvPr/>
        </p:nvSpPr>
        <p:spPr>
          <a:xfrm>
            <a:off x="94005" y="4797152"/>
            <a:ext cx="3841755" cy="723434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Extreme Value Distribution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21" name="Subtítulo 3">
            <a:extLst>
              <a:ext uri="{FF2B5EF4-FFF2-40B4-BE49-F238E27FC236}">
                <a16:creationId xmlns:a16="http://schemas.microsoft.com/office/drawing/2014/main" id="{B3899859-CD16-204C-BFA3-D9205ACE0A81}"/>
              </a:ext>
            </a:extLst>
          </p:cNvPr>
          <p:cNvSpPr txBox="1">
            <a:spLocks/>
          </p:cNvSpPr>
          <p:nvPr/>
        </p:nvSpPr>
        <p:spPr>
          <a:xfrm>
            <a:off x="1259142" y="2567632"/>
            <a:ext cx="2049444" cy="10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Poisson distribution of number of events per year</a:t>
            </a:r>
          </a:p>
        </p:txBody>
      </p:sp>
      <p:sp>
        <p:nvSpPr>
          <p:cNvPr id="22" name="Subtítulo 3">
            <a:extLst>
              <a:ext uri="{FF2B5EF4-FFF2-40B4-BE49-F238E27FC236}">
                <a16:creationId xmlns:a16="http://schemas.microsoft.com/office/drawing/2014/main" id="{742334C7-1829-DA46-80D1-9D0804B439B0}"/>
              </a:ext>
            </a:extLst>
          </p:cNvPr>
          <p:cNvSpPr txBox="1">
            <a:spLocks/>
          </p:cNvSpPr>
          <p:nvPr/>
        </p:nvSpPr>
        <p:spPr>
          <a:xfrm>
            <a:off x="320792" y="898138"/>
            <a:ext cx="1286426" cy="596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22</a:t>
            </a:r>
            <a:r>
              <a:rPr lang="en-GB" sz="1800" b="1" dirty="0">
                <a:solidFill>
                  <a:srgbClr val="002060"/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400" b="1" dirty="0">
                <a:latin typeface="Malayalam Sangam MN" pitchFamily="2" charset="0"/>
                <a:cs typeface="Malayalam Sangam MN" pitchFamily="2" charset="0"/>
              </a:rPr>
              <a:t>tracks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latin typeface="Malayalam Sangam MN" pitchFamily="2" charset="0"/>
                <a:cs typeface="Malayalam Sangam MN" pitchFamily="2" charset="0"/>
              </a:rPr>
              <a:t>1979-2021</a:t>
            </a:r>
            <a:endParaRPr lang="en-GB" sz="18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23" name="Subtítulo 3">
            <a:extLst>
              <a:ext uri="{FF2B5EF4-FFF2-40B4-BE49-F238E27FC236}">
                <a16:creationId xmlns:a16="http://schemas.microsoft.com/office/drawing/2014/main" id="{538757CE-AA1F-9F46-BD89-00FF51A08E43}"/>
              </a:ext>
            </a:extLst>
          </p:cNvPr>
          <p:cNvSpPr txBox="1">
            <a:spLocks/>
          </p:cNvSpPr>
          <p:nvPr/>
        </p:nvSpPr>
        <p:spPr>
          <a:xfrm>
            <a:off x="317562" y="1616100"/>
            <a:ext cx="1286426" cy="596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8.773</a:t>
            </a:r>
            <a:r>
              <a:rPr lang="en-GB" sz="18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400" b="1" dirty="0">
                <a:latin typeface="Malayalam Sangam MN" pitchFamily="2" charset="0"/>
                <a:cs typeface="Malayalam Sangam MN" pitchFamily="2" charset="0"/>
              </a:rPr>
              <a:t>tracks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ubtítulo 3">
                <a:extLst>
                  <a:ext uri="{FF2B5EF4-FFF2-40B4-BE49-F238E27FC236}">
                    <a16:creationId xmlns:a16="http://schemas.microsoft.com/office/drawing/2014/main" id="{2AB97C1C-396F-E341-AF8B-417DC297AF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7907" y="895443"/>
                <a:ext cx="1189905" cy="5984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l-GR" sz="1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s-ES" sz="1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S" sz="1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s-ES" sz="1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s-ES" sz="1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𝟓𝟐</m:t>
                    </m:r>
                  </m:oMath>
                </a14:m>
                <a:r>
                  <a:rPr lang="en-GB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GB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tracks/year</a:t>
                </a:r>
              </a:p>
            </p:txBody>
          </p:sp>
        </mc:Choice>
        <mc:Fallback xmlns="">
          <p:sp>
            <p:nvSpPr>
              <p:cNvPr id="24" name="Subtítulo 3">
                <a:extLst>
                  <a:ext uri="{FF2B5EF4-FFF2-40B4-BE49-F238E27FC236}">
                    <a16:creationId xmlns:a16="http://schemas.microsoft.com/office/drawing/2014/main" id="{2AB97C1C-396F-E341-AF8B-417DC297A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907" y="895443"/>
                <a:ext cx="1189905" cy="598450"/>
              </a:xfrm>
              <a:prstGeom prst="rect">
                <a:avLst/>
              </a:prstGeom>
              <a:blipFill>
                <a:blip r:embed="rId5"/>
                <a:stretch>
                  <a:fillRect l="-2128" r="-2128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4CF43B40-B381-7A40-A743-AB1AE7483F0D}"/>
              </a:ext>
            </a:extLst>
          </p:cNvPr>
          <p:cNvSpPr/>
          <p:nvPr/>
        </p:nvSpPr>
        <p:spPr>
          <a:xfrm>
            <a:off x="1604937" y="1834643"/>
            <a:ext cx="975734" cy="166492"/>
          </a:xfrm>
          <a:prstGeom prst="rightArrow">
            <a:avLst>
              <a:gd name="adj1" fmla="val 53104"/>
              <a:gd name="adj2" fmla="val 68114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ysClr val="windowText" lastClr="000000"/>
              </a:solidFill>
            </a:endParaRPr>
          </a:p>
        </p:txBody>
      </p:sp>
      <p:sp>
        <p:nvSpPr>
          <p:cNvPr id="45" name="Subtítulo 3">
            <a:extLst>
              <a:ext uri="{FF2B5EF4-FFF2-40B4-BE49-F238E27FC236}">
                <a16:creationId xmlns:a16="http://schemas.microsoft.com/office/drawing/2014/main" id="{94AA4115-F907-3242-9E49-226AEBE718A3}"/>
              </a:ext>
            </a:extLst>
          </p:cNvPr>
          <p:cNvSpPr txBox="1">
            <a:spLocks/>
          </p:cNvSpPr>
          <p:nvPr/>
        </p:nvSpPr>
        <p:spPr>
          <a:xfrm>
            <a:off x="94005" y="3784664"/>
            <a:ext cx="3841755" cy="652376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47" name="Flecha derecha 46">
            <a:extLst>
              <a:ext uri="{FF2B5EF4-FFF2-40B4-BE49-F238E27FC236}">
                <a16:creationId xmlns:a16="http://schemas.microsoft.com/office/drawing/2014/main" id="{A8DCA3BD-B295-2743-A660-C4CE54037EFE}"/>
              </a:ext>
            </a:extLst>
          </p:cNvPr>
          <p:cNvSpPr/>
          <p:nvPr/>
        </p:nvSpPr>
        <p:spPr>
          <a:xfrm rot="5400000">
            <a:off x="2698926" y="2804106"/>
            <a:ext cx="1325447" cy="270979"/>
          </a:xfrm>
          <a:prstGeom prst="rightArrow">
            <a:avLst>
              <a:gd name="adj1" fmla="val 53104"/>
              <a:gd name="adj2" fmla="val 68114"/>
            </a:avLst>
          </a:prstGeom>
          <a:solidFill>
            <a:srgbClr val="3BCCFF">
              <a:alpha val="650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55" name="Subtítulo 3">
            <a:extLst>
              <a:ext uri="{FF2B5EF4-FFF2-40B4-BE49-F238E27FC236}">
                <a16:creationId xmlns:a16="http://schemas.microsoft.com/office/drawing/2014/main" id="{38BB16F9-52EC-AA4F-BEBB-2114890249E2}"/>
              </a:ext>
            </a:extLst>
          </p:cNvPr>
          <p:cNvSpPr txBox="1">
            <a:spLocks/>
          </p:cNvSpPr>
          <p:nvPr/>
        </p:nvSpPr>
        <p:spPr>
          <a:xfrm>
            <a:off x="2665988" y="1610350"/>
            <a:ext cx="1465214" cy="596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~15.000</a:t>
            </a:r>
            <a:r>
              <a:rPr lang="en-GB" sz="18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400" b="1" dirty="0">
                <a:latin typeface="Malayalam Sangam MN" pitchFamily="2" charset="0"/>
                <a:cs typeface="Malayalam Sangam MN" pitchFamily="2" charset="0"/>
              </a:rPr>
              <a:t>years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2AA9F79-52F3-A34D-B263-9A018CD7208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2142278" y="1493893"/>
            <a:ext cx="20582" cy="340749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ángulo 69">
            <a:extLst>
              <a:ext uri="{FF2B5EF4-FFF2-40B4-BE49-F238E27FC236}">
                <a16:creationId xmlns:a16="http://schemas.microsoft.com/office/drawing/2014/main" id="{37BE6E01-3B4C-7F4C-B885-32C45DA7726B}"/>
              </a:ext>
            </a:extLst>
          </p:cNvPr>
          <p:cNvSpPr/>
          <p:nvPr/>
        </p:nvSpPr>
        <p:spPr>
          <a:xfrm>
            <a:off x="483864" y="3879076"/>
            <a:ext cx="223915" cy="233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1BCB85C0-1B26-644E-B13D-8F94D6F28092}"/>
              </a:ext>
            </a:extLst>
          </p:cNvPr>
          <p:cNvSpPr/>
          <p:nvPr/>
        </p:nvSpPr>
        <p:spPr>
          <a:xfrm>
            <a:off x="743434" y="3879076"/>
            <a:ext cx="223915" cy="23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19F3B514-094D-B545-95AF-11507F6ED153}"/>
              </a:ext>
            </a:extLst>
          </p:cNvPr>
          <p:cNvSpPr/>
          <p:nvPr/>
        </p:nvSpPr>
        <p:spPr>
          <a:xfrm>
            <a:off x="999572" y="3879076"/>
            <a:ext cx="223915" cy="2336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8A3B981C-445A-D044-A0DE-28B585E89A17}"/>
              </a:ext>
            </a:extLst>
          </p:cNvPr>
          <p:cNvSpPr/>
          <p:nvPr/>
        </p:nvSpPr>
        <p:spPr>
          <a:xfrm>
            <a:off x="1259142" y="3879076"/>
            <a:ext cx="223915" cy="233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970195B3-7D82-704B-AC3A-8F8DBC0B6FC1}"/>
              </a:ext>
            </a:extLst>
          </p:cNvPr>
          <p:cNvSpPr/>
          <p:nvPr/>
        </p:nvSpPr>
        <p:spPr>
          <a:xfrm>
            <a:off x="1521630" y="3879076"/>
            <a:ext cx="223915" cy="23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B61D7E2F-03EC-854A-B6CE-95E5CC377B9D}"/>
              </a:ext>
            </a:extLst>
          </p:cNvPr>
          <p:cNvSpPr/>
          <p:nvPr/>
        </p:nvSpPr>
        <p:spPr>
          <a:xfrm>
            <a:off x="2540296" y="3879076"/>
            <a:ext cx="223915" cy="2336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026C5A20-1816-6443-93B4-C087BE15FC2C}"/>
              </a:ext>
            </a:extLst>
          </p:cNvPr>
          <p:cNvSpPr/>
          <p:nvPr/>
        </p:nvSpPr>
        <p:spPr>
          <a:xfrm>
            <a:off x="2799866" y="3885833"/>
            <a:ext cx="223915" cy="23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C52B6AF2-4AE8-DE4F-97C8-F71365C60406}"/>
              </a:ext>
            </a:extLst>
          </p:cNvPr>
          <p:cNvSpPr/>
          <p:nvPr/>
        </p:nvSpPr>
        <p:spPr>
          <a:xfrm>
            <a:off x="3059436" y="3885833"/>
            <a:ext cx="223915" cy="233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380107B7-0A49-5A40-ADC6-3A2031F44760}"/>
              </a:ext>
            </a:extLst>
          </p:cNvPr>
          <p:cNvSpPr/>
          <p:nvPr/>
        </p:nvSpPr>
        <p:spPr>
          <a:xfrm>
            <a:off x="3572377" y="3885833"/>
            <a:ext cx="223915" cy="23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EF550C21-236D-7E47-BE00-68D3B367C915}"/>
              </a:ext>
            </a:extLst>
          </p:cNvPr>
          <p:cNvSpPr/>
          <p:nvPr/>
        </p:nvSpPr>
        <p:spPr>
          <a:xfrm>
            <a:off x="3315906" y="3885833"/>
            <a:ext cx="223915" cy="233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87D10CB4-7552-8541-B178-2CE463B789B7}"/>
              </a:ext>
            </a:extLst>
          </p:cNvPr>
          <p:cNvSpPr/>
          <p:nvPr/>
        </p:nvSpPr>
        <p:spPr>
          <a:xfrm>
            <a:off x="228447" y="3879076"/>
            <a:ext cx="223915" cy="233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4" name="Subtítulo 3">
            <a:extLst>
              <a:ext uri="{FF2B5EF4-FFF2-40B4-BE49-F238E27FC236}">
                <a16:creationId xmlns:a16="http://schemas.microsoft.com/office/drawing/2014/main" id="{B4CE6EAC-0559-4046-AD94-F396922C0A43}"/>
              </a:ext>
            </a:extLst>
          </p:cNvPr>
          <p:cNvSpPr txBox="1">
            <a:spLocks/>
          </p:cNvSpPr>
          <p:nvPr/>
        </p:nvSpPr>
        <p:spPr>
          <a:xfrm>
            <a:off x="1769171" y="3837526"/>
            <a:ext cx="679903" cy="369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·····</a:t>
            </a:r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id="{10939DDC-E038-134A-95B0-A0D2B6E1D8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86" t="11553" r="17749" b="80505"/>
          <a:stretch/>
        </p:blipFill>
        <p:spPr>
          <a:xfrm>
            <a:off x="2532912" y="4877832"/>
            <a:ext cx="414964" cy="37393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FA61FF17-8225-0244-907F-8BF4A168B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37" t="11553" r="25598" b="80505"/>
          <a:stretch/>
        </p:blipFill>
        <p:spPr>
          <a:xfrm>
            <a:off x="2388896" y="4949840"/>
            <a:ext cx="414964" cy="37393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FD300901-6F3F-6744-9B3C-43D9AE5BF5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73" t="11553" r="33263" b="80505"/>
          <a:stretch/>
        </p:blipFill>
        <p:spPr>
          <a:xfrm>
            <a:off x="2261964" y="5035742"/>
            <a:ext cx="414964" cy="373934"/>
          </a:xfrm>
          <a:prstGeom prst="rect">
            <a:avLst/>
          </a:prstGeom>
          <a:scene3d>
            <a:camera prst="isometricOffAxis2Left"/>
            <a:lightRig rig="threePt" dir="t"/>
          </a:scene3d>
          <a:sp3d prstMaterial="matte"/>
        </p:spPr>
      </p:pic>
      <p:sp>
        <p:nvSpPr>
          <p:cNvPr id="90" name="Subtítulo 3">
            <a:extLst>
              <a:ext uri="{FF2B5EF4-FFF2-40B4-BE49-F238E27FC236}">
                <a16:creationId xmlns:a16="http://schemas.microsoft.com/office/drawing/2014/main" id="{D5E3EAA6-5CF9-1E43-9165-EDB926013432}"/>
              </a:ext>
            </a:extLst>
          </p:cNvPr>
          <p:cNvSpPr txBox="1">
            <a:spLocks/>
          </p:cNvSpPr>
          <p:nvPr/>
        </p:nvSpPr>
        <p:spPr>
          <a:xfrm>
            <a:off x="58290" y="4809160"/>
            <a:ext cx="1952545" cy="644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reconstructed </a:t>
            </a:r>
            <a:r>
              <a:rPr lang="en-GB" sz="16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Hsmax</a:t>
            </a:r>
            <a:endParaRPr lang="en-GB" sz="1600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5 Rectángulo">
            <a:extLst>
              <a:ext uri="{FF2B5EF4-FFF2-40B4-BE49-F238E27FC236}">
                <a16:creationId xmlns:a16="http://schemas.microsoft.com/office/drawing/2014/main" id="{2DA004F9-BA98-B04E-BE5F-0A0E7B1BC103}"/>
              </a:ext>
            </a:extLst>
          </p:cNvPr>
          <p:cNvSpPr/>
          <p:nvPr/>
        </p:nvSpPr>
        <p:spPr>
          <a:xfrm>
            <a:off x="2255568" y="4098486"/>
            <a:ext cx="781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en-GB" sz="1600" i="1" baseline="-25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echa abajo 12">
            <a:extLst>
              <a:ext uri="{FF2B5EF4-FFF2-40B4-BE49-F238E27FC236}">
                <a16:creationId xmlns:a16="http://schemas.microsoft.com/office/drawing/2014/main" id="{CA38A6F5-9108-F94B-AA0D-4F95AD36EE01}"/>
              </a:ext>
            </a:extLst>
          </p:cNvPr>
          <p:cNvSpPr/>
          <p:nvPr/>
        </p:nvSpPr>
        <p:spPr>
          <a:xfrm>
            <a:off x="2580671" y="4437112"/>
            <a:ext cx="131788" cy="31375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Subtítulo 3">
            <a:extLst>
              <a:ext uri="{FF2B5EF4-FFF2-40B4-BE49-F238E27FC236}">
                <a16:creationId xmlns:a16="http://schemas.microsoft.com/office/drawing/2014/main" id="{D954FCF9-56AD-914B-B77F-1058E9C8F0C5}"/>
              </a:ext>
            </a:extLst>
          </p:cNvPr>
          <p:cNvSpPr txBox="1">
            <a:spLocks/>
          </p:cNvSpPr>
          <p:nvPr/>
        </p:nvSpPr>
        <p:spPr>
          <a:xfrm>
            <a:off x="5659493" y="764704"/>
            <a:ext cx="1954480" cy="33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40y - Historical</a:t>
            </a:r>
          </a:p>
        </p:txBody>
      </p:sp>
      <p:sp>
        <p:nvSpPr>
          <p:cNvPr id="96" name="Subtítulo 3">
            <a:extLst>
              <a:ext uri="{FF2B5EF4-FFF2-40B4-BE49-F238E27FC236}">
                <a16:creationId xmlns:a16="http://schemas.microsoft.com/office/drawing/2014/main" id="{B0FA5892-C63E-E94C-BE51-83733AD8D6C0}"/>
              </a:ext>
            </a:extLst>
          </p:cNvPr>
          <p:cNvSpPr txBox="1">
            <a:spLocks/>
          </p:cNvSpPr>
          <p:nvPr/>
        </p:nvSpPr>
        <p:spPr>
          <a:xfrm>
            <a:off x="9038065" y="764704"/>
            <a:ext cx="1954480" cy="33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CA7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40y - Synthetic</a:t>
            </a:r>
          </a:p>
        </p:txBody>
      </p:sp>
      <p:sp>
        <p:nvSpPr>
          <p:cNvPr id="97" name="Subtítulo 3">
            <a:extLst>
              <a:ext uri="{FF2B5EF4-FFF2-40B4-BE49-F238E27FC236}">
                <a16:creationId xmlns:a16="http://schemas.microsoft.com/office/drawing/2014/main" id="{5D97C40D-F14E-7A41-8089-E83089C46EBB}"/>
              </a:ext>
            </a:extLst>
          </p:cNvPr>
          <p:cNvSpPr txBox="1">
            <a:spLocks/>
          </p:cNvSpPr>
          <p:nvPr/>
        </p:nvSpPr>
        <p:spPr>
          <a:xfrm>
            <a:off x="9075277" y="3837526"/>
            <a:ext cx="1989275" cy="340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CA7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200y - Synthetic</a:t>
            </a:r>
          </a:p>
        </p:txBody>
      </p:sp>
      <p:sp>
        <p:nvSpPr>
          <p:cNvPr id="42" name="Subtítulo 3">
            <a:extLst>
              <a:ext uri="{FF2B5EF4-FFF2-40B4-BE49-F238E27FC236}">
                <a16:creationId xmlns:a16="http://schemas.microsoft.com/office/drawing/2014/main" id="{D41BDCCB-46EC-9845-A373-2B98B7E1499D}"/>
              </a:ext>
            </a:extLst>
          </p:cNvPr>
          <p:cNvSpPr txBox="1">
            <a:spLocks/>
          </p:cNvSpPr>
          <p:nvPr/>
        </p:nvSpPr>
        <p:spPr>
          <a:xfrm>
            <a:off x="94003" y="5849626"/>
            <a:ext cx="3841755" cy="511313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48" name="Flecha abajo 47">
            <a:extLst>
              <a:ext uri="{FF2B5EF4-FFF2-40B4-BE49-F238E27FC236}">
                <a16:creationId xmlns:a16="http://schemas.microsoft.com/office/drawing/2014/main" id="{71FFC22E-0C19-3E41-9204-BFE69654C688}"/>
              </a:ext>
            </a:extLst>
          </p:cNvPr>
          <p:cNvSpPr/>
          <p:nvPr/>
        </p:nvSpPr>
        <p:spPr>
          <a:xfrm>
            <a:off x="2580671" y="5517232"/>
            <a:ext cx="131788" cy="3064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ubtítulo 3">
            <a:extLst>
              <a:ext uri="{FF2B5EF4-FFF2-40B4-BE49-F238E27FC236}">
                <a16:creationId xmlns:a16="http://schemas.microsoft.com/office/drawing/2014/main" id="{54493A2C-AA0D-834E-B3D9-EE8AE9977F74}"/>
              </a:ext>
            </a:extLst>
          </p:cNvPr>
          <p:cNvSpPr txBox="1">
            <a:spLocks/>
          </p:cNvSpPr>
          <p:nvPr/>
        </p:nvSpPr>
        <p:spPr>
          <a:xfrm>
            <a:off x="214842" y="5817342"/>
            <a:ext cx="1758320" cy="563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maximum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0B12CB11-7970-904F-862B-90E8D125C2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34" t="10716" r="53678"/>
          <a:stretch/>
        </p:blipFill>
        <p:spPr>
          <a:xfrm>
            <a:off x="4896856" y="1194413"/>
            <a:ext cx="3215368" cy="2283315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9D081D8E-4C35-8E4E-B0C3-CBC7FBCC29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234" t="10716" r="49867"/>
          <a:stretch/>
        </p:blipFill>
        <p:spPr>
          <a:xfrm>
            <a:off x="8222057" y="1196831"/>
            <a:ext cx="4027815" cy="228331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0FC070AB-B6F2-A048-AA94-99E7790F2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396" t="10716" r="9705"/>
          <a:stretch/>
        </p:blipFill>
        <p:spPr>
          <a:xfrm>
            <a:off x="8184232" y="4346653"/>
            <a:ext cx="4027814" cy="2283315"/>
          </a:xfrm>
          <a:prstGeom prst="rect">
            <a:avLst/>
          </a:prstGeom>
        </p:spPr>
      </p:pic>
      <p:sp>
        <p:nvSpPr>
          <p:cNvPr id="57" name="Subtítulo 3">
            <a:extLst>
              <a:ext uri="{FF2B5EF4-FFF2-40B4-BE49-F238E27FC236}">
                <a16:creationId xmlns:a16="http://schemas.microsoft.com/office/drawing/2014/main" id="{6863ABFF-2517-C84B-90BA-B05ADD194F1E}"/>
              </a:ext>
            </a:extLst>
          </p:cNvPr>
          <p:cNvSpPr txBox="1">
            <a:spLocks/>
          </p:cNvSpPr>
          <p:nvPr/>
        </p:nvSpPr>
        <p:spPr>
          <a:xfrm>
            <a:off x="5735960" y="6514030"/>
            <a:ext cx="1801547" cy="34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Return period (years)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7B34B1F-1B60-314A-BC84-91BE595CE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1958" y="5967189"/>
            <a:ext cx="289214" cy="284140"/>
          </a:xfrm>
          <a:prstGeom prst="rect">
            <a:avLst/>
          </a:prstGeom>
        </p:spPr>
      </p:pic>
      <p:sp>
        <p:nvSpPr>
          <p:cNvPr id="14" name="Cruz 13">
            <a:extLst>
              <a:ext uri="{FF2B5EF4-FFF2-40B4-BE49-F238E27FC236}">
                <a16:creationId xmlns:a16="http://schemas.microsoft.com/office/drawing/2014/main" id="{865EB384-A145-BA42-8B1A-06E136ACCBC1}"/>
              </a:ext>
            </a:extLst>
          </p:cNvPr>
          <p:cNvSpPr>
            <a:spLocks noChangeAspect="1"/>
          </p:cNvSpPr>
          <p:nvPr/>
        </p:nvSpPr>
        <p:spPr>
          <a:xfrm>
            <a:off x="6640816" y="2135407"/>
            <a:ext cx="146747" cy="142315"/>
          </a:xfrm>
          <a:prstGeom prst="plus">
            <a:avLst>
              <a:gd name="adj" fmla="val 41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ruz 60">
            <a:extLst>
              <a:ext uri="{FF2B5EF4-FFF2-40B4-BE49-F238E27FC236}">
                <a16:creationId xmlns:a16="http://schemas.microsoft.com/office/drawing/2014/main" id="{A94207A3-BEB9-1A46-9F58-CD9A99C915A5}"/>
              </a:ext>
            </a:extLst>
          </p:cNvPr>
          <p:cNvSpPr>
            <a:spLocks noChangeAspect="1"/>
          </p:cNvSpPr>
          <p:nvPr/>
        </p:nvSpPr>
        <p:spPr>
          <a:xfrm>
            <a:off x="9976052" y="2135407"/>
            <a:ext cx="146747" cy="142315"/>
          </a:xfrm>
          <a:prstGeom prst="plus">
            <a:avLst>
              <a:gd name="adj" fmla="val 41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ruz 62">
            <a:extLst>
              <a:ext uri="{FF2B5EF4-FFF2-40B4-BE49-F238E27FC236}">
                <a16:creationId xmlns:a16="http://schemas.microsoft.com/office/drawing/2014/main" id="{E1AF3125-81C6-1942-B575-CA53CC6D89A1}"/>
              </a:ext>
            </a:extLst>
          </p:cNvPr>
          <p:cNvSpPr>
            <a:spLocks noChangeAspect="1"/>
          </p:cNvSpPr>
          <p:nvPr/>
        </p:nvSpPr>
        <p:spPr>
          <a:xfrm>
            <a:off x="9976051" y="5279522"/>
            <a:ext cx="146747" cy="142315"/>
          </a:xfrm>
          <a:prstGeom prst="plus">
            <a:avLst>
              <a:gd name="adj" fmla="val 41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ruz 64">
            <a:extLst>
              <a:ext uri="{FF2B5EF4-FFF2-40B4-BE49-F238E27FC236}">
                <a16:creationId xmlns:a16="http://schemas.microsoft.com/office/drawing/2014/main" id="{85D68EC9-8164-2A44-995A-8BEA3372A484}"/>
              </a:ext>
            </a:extLst>
          </p:cNvPr>
          <p:cNvSpPr>
            <a:spLocks noChangeAspect="1"/>
          </p:cNvSpPr>
          <p:nvPr/>
        </p:nvSpPr>
        <p:spPr>
          <a:xfrm>
            <a:off x="7989615" y="4048343"/>
            <a:ext cx="146747" cy="142315"/>
          </a:xfrm>
          <a:prstGeom prst="plus">
            <a:avLst>
              <a:gd name="adj" fmla="val 416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EC07628-3BEB-7043-8FAA-7DFA90DA4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08"/>
          <a:stretch/>
        </p:blipFill>
        <p:spPr>
          <a:xfrm>
            <a:off x="4525385" y="4098486"/>
            <a:ext cx="4027815" cy="2500700"/>
          </a:xfrm>
          <a:prstGeom prst="rect">
            <a:avLst/>
          </a:prstGeom>
        </p:spPr>
      </p:pic>
      <p:sp>
        <p:nvSpPr>
          <p:cNvPr id="2" name="Redondear rectángulo de esquina del mismo lado 1">
            <a:extLst>
              <a:ext uri="{FF2B5EF4-FFF2-40B4-BE49-F238E27FC236}">
                <a16:creationId xmlns:a16="http://schemas.microsoft.com/office/drawing/2014/main" id="{DBE9D0BC-6053-F845-AB16-35DCD473193C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62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Conclusions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6" name="Subtítulo 3">
            <a:extLst>
              <a:ext uri="{FF2B5EF4-FFF2-40B4-BE49-F238E27FC236}">
                <a16:creationId xmlns:a16="http://schemas.microsoft.com/office/drawing/2014/main" id="{8F1B072B-A6E5-8447-935E-A6F50E384EF2}"/>
              </a:ext>
            </a:extLst>
          </p:cNvPr>
          <p:cNvSpPr txBox="1">
            <a:spLocks/>
          </p:cNvSpPr>
          <p:nvPr/>
        </p:nvSpPr>
        <p:spPr>
          <a:xfrm>
            <a:off x="371364" y="1412776"/>
            <a:ext cx="11449272" cy="4920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A metamodel capable of estimating wave conditions from geometric, kinematic and dynamic parameters of a tropical cyclone has been developed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Estimation of the extreme value distribution of TC-induced maximum significant wave height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The hybrid approach allows to reduce computational effort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u="sng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Future lines of work: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Sensitivity analysis on the number of selected cases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Improve the track parameterization with additional variables to characterize the temporal variability of the TC intensity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thelas" panose="02000503000000020003" pitchFamily="2" charset="77"/>
              </a:rPr>
              <a:t>Better approximation of the track geometry to also account for time-series swell waves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2">
                  <a:lumMod val="25000"/>
                </a:schemeClr>
              </a:solidFill>
              <a:latin typeface="Athelas" panose="02000503000000020003" pitchFamily="2" charset="77"/>
            </a:endParaRPr>
          </a:p>
        </p:txBody>
      </p:sp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AC4A86E2-85F0-D14D-84FA-3DA7ABE3B1F6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4046F6D-61D5-F441-AD16-94E94F2BDC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-551502" y="-345177"/>
            <a:ext cx="13200230" cy="77784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E79EA4-B8D5-FA42-83F5-74291EB3E8CB}"/>
              </a:ext>
            </a:extLst>
          </p:cNvPr>
          <p:cNvSpPr txBox="1"/>
          <p:nvPr/>
        </p:nvSpPr>
        <p:spPr>
          <a:xfrm>
            <a:off x="1678425" y="2305229"/>
            <a:ext cx="883514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Athelas" panose="02000503000000020003" pitchFamily="2" charset="77"/>
                <a:cs typeface="Al Bayan Plain" pitchFamily="2" charset="-78"/>
              </a:rPr>
              <a:t>Thank you</a:t>
            </a:r>
          </a:p>
          <a:p>
            <a:pPr algn="ctr"/>
            <a:endParaRPr lang="en-GB" sz="5400" b="1" dirty="0">
              <a:latin typeface="Athelas" panose="02000503000000020003" pitchFamily="2" charset="77"/>
              <a:cs typeface="Al Bayan Plain" pitchFamily="2" charset="-78"/>
            </a:endParaRPr>
          </a:p>
          <a:p>
            <a:pPr algn="ctr"/>
            <a:endParaRPr lang="en-GB" sz="1100" b="1" dirty="0">
              <a:latin typeface="Athelas" panose="02000503000000020003" pitchFamily="2" charset="77"/>
              <a:cs typeface="Al Bayan Plain" pitchFamily="2" charset="-78"/>
            </a:endParaRPr>
          </a:p>
          <a:p>
            <a:pPr algn="ctr"/>
            <a:r>
              <a:rPr lang="en-GB" sz="3600" b="1" dirty="0" err="1">
                <a:latin typeface="Athelas" panose="02000503000000020003" pitchFamily="2" charset="77"/>
                <a:cs typeface="Al Bayan Plain" pitchFamily="2" charset="-78"/>
              </a:rPr>
              <a:t>sara.ovanvloten@unican.es</a:t>
            </a:r>
            <a:endParaRPr lang="en-GB" sz="3600" dirty="0">
              <a:latin typeface="Athelas" panose="02000503000000020003" pitchFamily="2" charset="77"/>
              <a:cs typeface="Al Bayan Plain" pitchFamily="2" charset="-78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C76D729-7550-9F49-B856-D8517430F114}"/>
              </a:ext>
            </a:extLst>
          </p:cNvPr>
          <p:cNvSpPr txBox="1">
            <a:spLocks/>
          </p:cNvSpPr>
          <p:nvPr/>
        </p:nvSpPr>
        <p:spPr>
          <a:xfrm>
            <a:off x="-240704" y="-151055"/>
            <a:ext cx="2520280" cy="6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>
                <a:solidFill>
                  <a:schemeClr val="accent4">
                    <a:lumMod val="50000"/>
                  </a:schemeClr>
                </a:solidFill>
              </a:rPr>
              <a:t>Coastal Dynamics 2021</a:t>
            </a:r>
          </a:p>
          <a:p>
            <a:r>
              <a:rPr lang="en-GB" sz="1050" dirty="0">
                <a:solidFill>
                  <a:schemeClr val="accent4">
                    <a:lumMod val="50000"/>
                  </a:schemeClr>
                </a:solidFill>
              </a:rPr>
              <a:t>June 28</a:t>
            </a:r>
            <a:r>
              <a:rPr lang="en-GB" sz="1050" baseline="30000" dirty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GB" sz="1050" dirty="0">
                <a:solidFill>
                  <a:schemeClr val="accent4">
                    <a:lumMod val="50000"/>
                  </a:schemeClr>
                </a:solidFill>
              </a:rPr>
              <a:t> - July 2</a:t>
            </a:r>
            <a:r>
              <a:rPr lang="en-GB" sz="1050" baseline="30000" dirty="0">
                <a:solidFill>
                  <a:schemeClr val="accent4">
                    <a:lumMod val="50000"/>
                  </a:schemeClr>
                </a:solidFill>
              </a:rPr>
              <a:t>nd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36F5C9-4978-AAD2-D59F-FA1321ED46D1}"/>
              </a:ext>
            </a:extLst>
          </p:cNvPr>
          <p:cNvSpPr txBox="1"/>
          <p:nvPr/>
        </p:nvSpPr>
        <p:spPr>
          <a:xfrm>
            <a:off x="7032104" y="6021288"/>
            <a:ext cx="5159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 err="1">
                <a:latin typeface="Athelas" panose="02000503000000020003" pitchFamily="2" charset="77"/>
              </a:rPr>
              <a:t>Acknowledgements</a:t>
            </a:r>
            <a:endParaRPr lang="es-ES" sz="1500" b="1" dirty="0">
              <a:latin typeface="Athelas" panose="02000503000000020003" pitchFamily="2" charset="77"/>
            </a:endParaRPr>
          </a:p>
          <a:p>
            <a:pPr algn="just"/>
            <a:r>
              <a:rPr lang="es-ES" sz="1350" dirty="0" err="1">
                <a:latin typeface="Athelas" panose="02000503000000020003" pitchFamily="2" charset="77"/>
              </a:rPr>
              <a:t>This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work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is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funded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by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the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Spanish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Ministry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of</a:t>
            </a:r>
            <a:r>
              <a:rPr lang="es-ES" sz="1350" dirty="0">
                <a:latin typeface="Athelas" panose="02000503000000020003" pitchFamily="2" charset="77"/>
              </a:rPr>
              <a:t> </a:t>
            </a:r>
            <a:r>
              <a:rPr lang="es-ES" sz="1350" dirty="0" err="1">
                <a:latin typeface="Athelas" panose="02000503000000020003" pitchFamily="2" charset="77"/>
              </a:rPr>
              <a:t>Science</a:t>
            </a:r>
            <a:r>
              <a:rPr lang="es-ES" sz="1350" dirty="0">
                <a:latin typeface="Athelas" panose="02000503000000020003" pitchFamily="2" charset="77"/>
              </a:rPr>
              <a:t> and </a:t>
            </a:r>
            <a:r>
              <a:rPr lang="es-ES" sz="1350" dirty="0" err="1">
                <a:latin typeface="Athelas" panose="02000503000000020003" pitchFamily="2" charset="77"/>
              </a:rPr>
              <a:t>Innovation</a:t>
            </a:r>
            <a:r>
              <a:rPr lang="es-ES" sz="1350" dirty="0">
                <a:latin typeface="Athelas" panose="02000503000000020003" pitchFamily="2" charset="77"/>
              </a:rPr>
              <a:t>, </a:t>
            </a:r>
            <a:r>
              <a:rPr lang="es-ES" sz="1350" dirty="0" err="1">
                <a:latin typeface="Athelas" panose="02000503000000020003" pitchFamily="2" charset="77"/>
              </a:rPr>
              <a:t>National</a:t>
            </a:r>
            <a:r>
              <a:rPr lang="es-ES" sz="1350" dirty="0">
                <a:latin typeface="Athelas" panose="02000503000000020003" pitchFamily="2" charset="77"/>
              </a:rPr>
              <a:t> Project 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309816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lementos multimedia en línea 2" descr="panel_video_slide23">
            <a:hlinkClick r:id="" action="ppaction://media"/>
            <a:extLst>
              <a:ext uri="{FF2B5EF4-FFF2-40B4-BE49-F238E27FC236}">
                <a16:creationId xmlns:a16="http://schemas.microsoft.com/office/drawing/2014/main" id="{1703BE75-AC4F-9143-9733-FBC25AA09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836712"/>
            <a:ext cx="9981728" cy="3992691"/>
          </a:xfrm>
          <a:prstGeom prst="rect">
            <a:avLst/>
          </a:prstGeom>
        </p:spPr>
      </p:pic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0FCCA55-D426-1548-9747-58D53408BDEF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b="1" i="1" dirty="0">
                <a:latin typeface="Avenir Book" panose="02000503020000020003" pitchFamily="2" charset="0"/>
              </a:rPr>
              <a:t>Motivation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5" name="Subtítulo 3">
            <a:extLst>
              <a:ext uri="{FF2B5EF4-FFF2-40B4-BE49-F238E27FC236}">
                <a16:creationId xmlns:a16="http://schemas.microsoft.com/office/drawing/2014/main" id="{18CCBB98-B40E-444F-93B2-78699F2E7966}"/>
              </a:ext>
            </a:extLst>
          </p:cNvPr>
          <p:cNvSpPr txBox="1">
            <a:spLocks/>
          </p:cNvSpPr>
          <p:nvPr/>
        </p:nvSpPr>
        <p:spPr>
          <a:xfrm>
            <a:off x="134033" y="980728"/>
            <a:ext cx="18002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>
                <a:solidFill>
                  <a:srgbClr val="7030A0"/>
                </a:solidFill>
              </a:rPr>
              <a:t>NUMERICAL SIMULATION</a:t>
            </a:r>
          </a:p>
          <a:p>
            <a:endParaRPr lang="en-GB" sz="1800" b="1" dirty="0">
              <a:solidFill>
                <a:srgbClr val="7030A0"/>
              </a:solidFill>
            </a:endParaRPr>
          </a:p>
          <a:p>
            <a:pPr>
              <a:spcBef>
                <a:spcPts val="400"/>
              </a:spcBef>
            </a:pPr>
            <a:r>
              <a:rPr lang="en-GB" sz="1800" b="1" dirty="0">
                <a:solidFill>
                  <a:srgbClr val="7030A0"/>
                </a:solidFill>
              </a:rPr>
              <a:t>TC </a:t>
            </a:r>
            <a:r>
              <a:rPr lang="en-GB" sz="1800" b="1" dirty="0" err="1">
                <a:solidFill>
                  <a:srgbClr val="7030A0"/>
                </a:solidFill>
              </a:rPr>
              <a:t>Paka</a:t>
            </a:r>
            <a:endParaRPr lang="en-GB" sz="1800" b="1" dirty="0">
              <a:solidFill>
                <a:srgbClr val="7030A0"/>
              </a:solidFill>
            </a:endParaRPr>
          </a:p>
          <a:p>
            <a:pPr>
              <a:spcBef>
                <a:spcPts val="400"/>
              </a:spcBef>
            </a:pPr>
            <a:r>
              <a:rPr lang="en-GB" sz="1800" dirty="0">
                <a:solidFill>
                  <a:srgbClr val="7030A0"/>
                </a:solidFill>
              </a:rPr>
              <a:t>Category 3 </a:t>
            </a:r>
          </a:p>
          <a:p>
            <a:pPr>
              <a:spcBef>
                <a:spcPts val="400"/>
              </a:spcBef>
            </a:pPr>
            <a:r>
              <a:rPr lang="en-GB" sz="1800" dirty="0">
                <a:solidFill>
                  <a:srgbClr val="7030A0"/>
                </a:solidFill>
              </a:rPr>
              <a:t>Jan-Feb 1990</a:t>
            </a:r>
          </a:p>
        </p:txBody>
      </p:sp>
      <p:sp>
        <p:nvSpPr>
          <p:cNvPr id="6" name="Subtítulo 3">
            <a:extLst>
              <a:ext uri="{FF2B5EF4-FFF2-40B4-BE49-F238E27FC236}">
                <a16:creationId xmlns:a16="http://schemas.microsoft.com/office/drawing/2014/main" id="{340541C3-7ECF-A14C-87FA-2468FC6A07CD}"/>
              </a:ext>
            </a:extLst>
          </p:cNvPr>
          <p:cNvSpPr txBox="1">
            <a:spLocks/>
          </p:cNvSpPr>
          <p:nvPr/>
        </p:nvSpPr>
        <p:spPr>
          <a:xfrm>
            <a:off x="349052" y="5301208"/>
            <a:ext cx="114938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C00000"/>
                </a:solidFill>
              </a:rPr>
              <a:t>OBJECTIVE</a:t>
            </a:r>
            <a:r>
              <a:rPr lang="en-GB" b="1" dirty="0">
                <a:solidFill>
                  <a:srgbClr val="C00000"/>
                </a:solidFill>
              </a:rPr>
              <a:t>:    </a:t>
            </a:r>
            <a:r>
              <a:rPr lang="en-GB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Extreme Value Distribution for TC-induced wave height </a:t>
            </a:r>
          </a:p>
        </p:txBody>
      </p:sp>
      <p:sp>
        <p:nvSpPr>
          <p:cNvPr id="7" name="Redondear rectángulo de esquina del mismo lado 6">
            <a:extLst>
              <a:ext uri="{FF2B5EF4-FFF2-40B4-BE49-F238E27FC236}">
                <a16:creationId xmlns:a16="http://schemas.microsoft.com/office/drawing/2014/main" id="{50AF6714-B516-2A4F-A3B7-06D2B559F7E3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4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Subtítulo 3">
            <a:extLst>
              <a:ext uri="{FF2B5EF4-FFF2-40B4-BE49-F238E27FC236}">
                <a16:creationId xmlns:a16="http://schemas.microsoft.com/office/drawing/2014/main" id="{34F65F68-24EB-8C46-8F6E-2410A5C840E6}"/>
              </a:ext>
            </a:extLst>
          </p:cNvPr>
          <p:cNvSpPr txBox="1">
            <a:spLocks/>
          </p:cNvSpPr>
          <p:nvPr/>
        </p:nvSpPr>
        <p:spPr>
          <a:xfrm>
            <a:off x="1559496" y="1917628"/>
            <a:ext cx="1800200" cy="638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7030A0"/>
                </a:solidFill>
              </a:rPr>
              <a:t>DYNAMIC</a:t>
            </a:r>
            <a:r>
              <a:rPr lang="en-GB" sz="1800" dirty="0">
                <a:solidFill>
                  <a:srgbClr val="7030A0"/>
                </a:solidFill>
              </a:rPr>
              <a:t> DOWNSCALING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ítulo 3">
                <a:extLst>
                  <a:ext uri="{FF2B5EF4-FFF2-40B4-BE49-F238E27FC236}">
                    <a16:creationId xmlns:a16="http://schemas.microsoft.com/office/drawing/2014/main" id="{A98273DE-18AE-2A4D-88BC-1789D69158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6632" y="5217611"/>
                <a:ext cx="1746326" cy="666889"/>
              </a:xfrm>
              <a:prstGeom prst="rect">
                <a:avLst/>
              </a:prstGeom>
              <a:solidFill>
                <a:srgbClr val="EFFFEA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s-ES" sz="1400" b="0" dirty="0">
                    <a:solidFill>
                      <a:schemeClr val="tx1"/>
                    </a:solidFill>
                  </a:rPr>
                  <a:t>Parameters {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Pmin</m:t>
                    </m:r>
                    <m: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Vmean</m:t>
                    </m:r>
                    <m: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s-E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}</a:t>
                </a:r>
              </a:p>
            </p:txBody>
          </p:sp>
        </mc:Choice>
        <mc:Fallback xmlns="">
          <p:sp>
            <p:nvSpPr>
              <p:cNvPr id="9" name="Subtítulo 3">
                <a:extLst>
                  <a:ext uri="{FF2B5EF4-FFF2-40B4-BE49-F238E27FC236}">
                    <a16:creationId xmlns:a16="http://schemas.microsoft.com/office/drawing/2014/main" id="{A98273DE-18AE-2A4D-88BC-1789D6915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632" y="5217611"/>
                <a:ext cx="1746326" cy="6668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ubtítulo 3">
            <a:extLst>
              <a:ext uri="{FF2B5EF4-FFF2-40B4-BE49-F238E27FC236}">
                <a16:creationId xmlns:a16="http://schemas.microsoft.com/office/drawing/2014/main" id="{913CA0C3-57A3-154A-83D6-4B2197FCBD32}"/>
              </a:ext>
            </a:extLst>
          </p:cNvPr>
          <p:cNvSpPr txBox="1">
            <a:spLocks/>
          </p:cNvSpPr>
          <p:nvPr/>
        </p:nvSpPr>
        <p:spPr>
          <a:xfrm>
            <a:off x="5735963" y="5209805"/>
            <a:ext cx="1392334" cy="666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Maximum Dissimilarity Algorithm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Subtítulo 3">
            <a:extLst>
              <a:ext uri="{FF2B5EF4-FFF2-40B4-BE49-F238E27FC236}">
                <a16:creationId xmlns:a16="http://schemas.microsoft.com/office/drawing/2014/main" id="{12B6BEC5-F7F0-144C-84AB-25854F54C7D0}"/>
              </a:ext>
            </a:extLst>
          </p:cNvPr>
          <p:cNvSpPr txBox="1">
            <a:spLocks/>
          </p:cNvSpPr>
          <p:nvPr/>
        </p:nvSpPr>
        <p:spPr>
          <a:xfrm>
            <a:off x="7176122" y="5212496"/>
            <a:ext cx="1392333" cy="666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Wind vortex,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SWAN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Subtítulo 3">
            <a:extLst>
              <a:ext uri="{FF2B5EF4-FFF2-40B4-BE49-F238E27FC236}">
                <a16:creationId xmlns:a16="http://schemas.microsoft.com/office/drawing/2014/main" id="{00DDF451-6DC9-BE44-81E0-425DE72BA20F}"/>
              </a:ext>
            </a:extLst>
          </p:cNvPr>
          <p:cNvSpPr txBox="1">
            <a:spLocks/>
          </p:cNvSpPr>
          <p:nvPr/>
        </p:nvSpPr>
        <p:spPr>
          <a:xfrm>
            <a:off x="8616281" y="5209805"/>
            <a:ext cx="1746322" cy="666889"/>
          </a:xfrm>
          <a:prstGeom prst="rect">
            <a:avLst/>
          </a:prstGeom>
          <a:solidFill>
            <a:srgbClr val="FFE4E4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Radial Basis Functions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Subtítulo 3">
            <a:extLst>
              <a:ext uri="{FF2B5EF4-FFF2-40B4-BE49-F238E27FC236}">
                <a16:creationId xmlns:a16="http://schemas.microsoft.com/office/drawing/2014/main" id="{2A9B80AF-C15E-6E46-B6BF-03545FA01FC5}"/>
              </a:ext>
            </a:extLst>
          </p:cNvPr>
          <p:cNvSpPr txBox="1">
            <a:spLocks/>
          </p:cNvSpPr>
          <p:nvPr/>
        </p:nvSpPr>
        <p:spPr>
          <a:xfrm>
            <a:off x="3946631" y="4518910"/>
            <a:ext cx="1746323" cy="666889"/>
          </a:xfrm>
          <a:prstGeom prst="rect">
            <a:avLst/>
          </a:prstGeom>
          <a:solidFill>
            <a:srgbClr val="C9FFC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solidFill>
                  <a:schemeClr val="tx1"/>
                </a:solidFill>
                <a:latin typeface="Avenir Book" panose="02000503020000020003" pitchFamily="2" charset="0"/>
              </a:rPr>
              <a:t>Storm track parameterization</a:t>
            </a:r>
          </a:p>
        </p:txBody>
      </p:sp>
      <p:sp>
        <p:nvSpPr>
          <p:cNvPr id="15" name="Subtítulo 3">
            <a:extLst>
              <a:ext uri="{FF2B5EF4-FFF2-40B4-BE49-F238E27FC236}">
                <a16:creationId xmlns:a16="http://schemas.microsoft.com/office/drawing/2014/main" id="{CE5EC9DC-D86C-FA4C-A708-02D0CA2787AE}"/>
              </a:ext>
            </a:extLst>
          </p:cNvPr>
          <p:cNvSpPr txBox="1">
            <a:spLocks/>
          </p:cNvSpPr>
          <p:nvPr/>
        </p:nvSpPr>
        <p:spPr>
          <a:xfrm>
            <a:off x="5735960" y="4517609"/>
            <a:ext cx="1392335" cy="666889"/>
          </a:xfrm>
          <a:prstGeom prst="rect">
            <a:avLst/>
          </a:prstGeom>
          <a:solidFill>
            <a:srgbClr val="FFE66E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venir Book" panose="02000503020000020003" pitchFamily="2" charset="0"/>
              </a:rPr>
              <a:t>Storm selection</a:t>
            </a:r>
            <a:endParaRPr lang="en-GB" sz="20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6" name="Subtítulo 3">
            <a:extLst>
              <a:ext uri="{FF2B5EF4-FFF2-40B4-BE49-F238E27FC236}">
                <a16:creationId xmlns:a16="http://schemas.microsoft.com/office/drawing/2014/main" id="{2A3A9067-4B3A-414F-AD27-AC351FCF7D1F}"/>
              </a:ext>
            </a:extLst>
          </p:cNvPr>
          <p:cNvSpPr txBox="1">
            <a:spLocks/>
          </p:cNvSpPr>
          <p:nvPr/>
        </p:nvSpPr>
        <p:spPr>
          <a:xfrm>
            <a:off x="7176120" y="4517610"/>
            <a:ext cx="1392335" cy="666889"/>
          </a:xfrm>
          <a:prstGeom prst="rect">
            <a:avLst/>
          </a:prstGeom>
          <a:solidFill>
            <a:srgbClr val="AED4FF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venir Book" panose="02000503020000020003" pitchFamily="2" charset="0"/>
              </a:rPr>
              <a:t>Numerical modelling</a:t>
            </a:r>
            <a:endParaRPr lang="en-GB" sz="20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7" name="Subtítulo 3">
            <a:extLst>
              <a:ext uri="{FF2B5EF4-FFF2-40B4-BE49-F238E27FC236}">
                <a16:creationId xmlns:a16="http://schemas.microsoft.com/office/drawing/2014/main" id="{32209603-4D13-5A4A-8282-5AC6EC6EEF6C}"/>
              </a:ext>
            </a:extLst>
          </p:cNvPr>
          <p:cNvSpPr txBox="1">
            <a:spLocks/>
          </p:cNvSpPr>
          <p:nvPr/>
        </p:nvSpPr>
        <p:spPr>
          <a:xfrm>
            <a:off x="8616280" y="4517608"/>
            <a:ext cx="1746323" cy="666889"/>
          </a:xfrm>
          <a:prstGeom prst="rect">
            <a:avLst/>
          </a:prstGeom>
          <a:solidFill>
            <a:srgbClr val="FAC4C9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venir Book" panose="02000503020000020003" pitchFamily="2" charset="0"/>
              </a:rPr>
              <a:t>Reconstruction</a:t>
            </a:r>
            <a:endParaRPr lang="en-GB" sz="20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0" name="Subtítulo 3">
            <a:extLst>
              <a:ext uri="{FF2B5EF4-FFF2-40B4-BE49-F238E27FC236}">
                <a16:creationId xmlns:a16="http://schemas.microsoft.com/office/drawing/2014/main" id="{617241C4-60E9-B948-9029-C9D0C0AFC5F9}"/>
              </a:ext>
            </a:extLst>
          </p:cNvPr>
          <p:cNvSpPr txBox="1">
            <a:spLocks/>
          </p:cNvSpPr>
          <p:nvPr/>
        </p:nvSpPr>
        <p:spPr>
          <a:xfrm>
            <a:off x="7291414" y="1916832"/>
            <a:ext cx="1392334" cy="666889"/>
          </a:xfrm>
          <a:prstGeom prst="rect">
            <a:avLst/>
          </a:prstGeom>
          <a:solidFill>
            <a:srgbClr val="AED4FF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venir Book" panose="02000503020000020003" pitchFamily="2" charset="0"/>
              </a:rPr>
              <a:t>Numerical modelling</a:t>
            </a:r>
            <a:endParaRPr lang="en-GB" sz="20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Subtítulo 3">
            <a:extLst>
              <a:ext uri="{FF2B5EF4-FFF2-40B4-BE49-F238E27FC236}">
                <a16:creationId xmlns:a16="http://schemas.microsoft.com/office/drawing/2014/main" id="{29D1695F-E086-CF4B-9C5C-1E185E599502}"/>
              </a:ext>
            </a:extLst>
          </p:cNvPr>
          <p:cNvSpPr txBox="1">
            <a:spLocks/>
          </p:cNvSpPr>
          <p:nvPr/>
        </p:nvSpPr>
        <p:spPr>
          <a:xfrm>
            <a:off x="1379476" y="4312099"/>
            <a:ext cx="2160240" cy="1575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7030A0"/>
                </a:solidFill>
              </a:rPr>
              <a:t>HYBRID</a:t>
            </a:r>
            <a:r>
              <a:rPr lang="en-GB" sz="1800" dirty="0">
                <a:solidFill>
                  <a:srgbClr val="7030A0"/>
                </a:solidFill>
              </a:rPr>
              <a:t> DOWNSCALING</a:t>
            </a:r>
          </a:p>
          <a:p>
            <a:r>
              <a:rPr lang="en-GB" sz="1800" b="1" dirty="0">
                <a:solidFill>
                  <a:srgbClr val="7030A0"/>
                </a:solidFill>
              </a:rPr>
              <a:t>“</a:t>
            </a:r>
            <a:r>
              <a:rPr lang="en-GB" sz="2800" b="1" dirty="0" err="1">
                <a:solidFill>
                  <a:srgbClr val="7030A0"/>
                </a:solidFill>
              </a:rPr>
              <a:t>HyTCWaves</a:t>
            </a:r>
            <a:r>
              <a:rPr lang="en-GB" sz="1800" dirty="0">
                <a:solidFill>
                  <a:srgbClr val="7030A0"/>
                </a:solidFill>
              </a:rPr>
              <a:t>”</a:t>
            </a:r>
          </a:p>
        </p:txBody>
      </p:sp>
      <p:sp>
        <p:nvSpPr>
          <p:cNvPr id="22" name="Flecha derecha 21">
            <a:extLst>
              <a:ext uri="{FF2B5EF4-FFF2-40B4-BE49-F238E27FC236}">
                <a16:creationId xmlns:a16="http://schemas.microsoft.com/office/drawing/2014/main" id="{00A0C78D-DA1E-414A-96BE-52297BA79967}"/>
              </a:ext>
            </a:extLst>
          </p:cNvPr>
          <p:cNvSpPr/>
          <p:nvPr/>
        </p:nvSpPr>
        <p:spPr>
          <a:xfrm>
            <a:off x="3376022" y="2092846"/>
            <a:ext cx="2326774" cy="305424"/>
          </a:xfrm>
          <a:prstGeom prst="rightArrow">
            <a:avLst>
              <a:gd name="adj1" fmla="val 53104"/>
              <a:gd name="adj2" fmla="val 68114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ysClr val="windowText" lastClr="000000"/>
              </a:solidFill>
            </a:endParaRPr>
          </a:p>
        </p:txBody>
      </p:sp>
      <p:sp>
        <p:nvSpPr>
          <p:cNvPr id="23" name="Flecha derecha 22">
            <a:extLst>
              <a:ext uri="{FF2B5EF4-FFF2-40B4-BE49-F238E27FC236}">
                <a16:creationId xmlns:a16="http://schemas.microsoft.com/office/drawing/2014/main" id="{5F6F975A-759E-594A-B2DE-F3143FE94ECD}"/>
              </a:ext>
            </a:extLst>
          </p:cNvPr>
          <p:cNvSpPr/>
          <p:nvPr/>
        </p:nvSpPr>
        <p:spPr>
          <a:xfrm>
            <a:off x="3376022" y="4698340"/>
            <a:ext cx="570609" cy="305424"/>
          </a:xfrm>
          <a:prstGeom prst="rightArrow">
            <a:avLst>
              <a:gd name="adj1" fmla="val 53104"/>
              <a:gd name="adj2" fmla="val 68114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ysClr val="windowText" lastClr="000000"/>
              </a:solidFill>
            </a:endParaRPr>
          </a:p>
        </p:txBody>
      </p:sp>
      <p:sp>
        <p:nvSpPr>
          <p:cNvPr id="25" name="Subtítulo 3">
            <a:extLst>
              <a:ext uri="{FF2B5EF4-FFF2-40B4-BE49-F238E27FC236}">
                <a16:creationId xmlns:a16="http://schemas.microsoft.com/office/drawing/2014/main" id="{CF985996-A506-8E43-83E5-B49C1464D1F4}"/>
              </a:ext>
            </a:extLst>
          </p:cNvPr>
          <p:cNvSpPr txBox="1">
            <a:spLocks/>
          </p:cNvSpPr>
          <p:nvPr/>
        </p:nvSpPr>
        <p:spPr>
          <a:xfrm>
            <a:off x="5793900" y="1916832"/>
            <a:ext cx="1392335" cy="666889"/>
          </a:xfrm>
          <a:prstGeom prst="rect">
            <a:avLst/>
          </a:prstGeom>
          <a:solidFill>
            <a:srgbClr val="FFE66E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Avenir Book" panose="02000503020000020003" pitchFamily="2" charset="0"/>
              </a:rPr>
              <a:t>Storm selection</a:t>
            </a:r>
            <a:endParaRPr lang="en-GB" sz="2000" b="1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6" name="Subtítulo 3">
            <a:extLst>
              <a:ext uri="{FF2B5EF4-FFF2-40B4-BE49-F238E27FC236}">
                <a16:creationId xmlns:a16="http://schemas.microsoft.com/office/drawing/2014/main" id="{AD2F45B7-7458-BA43-8D93-BED421E4242F}"/>
              </a:ext>
            </a:extLst>
          </p:cNvPr>
          <p:cNvSpPr txBox="1">
            <a:spLocks/>
          </p:cNvSpPr>
          <p:nvPr/>
        </p:nvSpPr>
        <p:spPr>
          <a:xfrm>
            <a:off x="7291416" y="2615677"/>
            <a:ext cx="1392333" cy="666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Wind field,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SWAN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Subtítulo 3">
            <a:extLst>
              <a:ext uri="{FF2B5EF4-FFF2-40B4-BE49-F238E27FC236}">
                <a16:creationId xmlns:a16="http://schemas.microsoft.com/office/drawing/2014/main" id="{F1179F6F-429A-B34C-B6EF-D586FD3AC57A}"/>
              </a:ext>
            </a:extLst>
          </p:cNvPr>
          <p:cNvSpPr txBox="1">
            <a:spLocks/>
          </p:cNvSpPr>
          <p:nvPr/>
        </p:nvSpPr>
        <p:spPr>
          <a:xfrm>
            <a:off x="10128448" y="2961556"/>
            <a:ext cx="1752374" cy="1149363"/>
          </a:xfrm>
          <a:prstGeom prst="round2DiagRect">
            <a:avLst>
              <a:gd name="adj1" fmla="val 35155"/>
              <a:gd name="adj2" fmla="val 0"/>
            </a:avLst>
          </a:prstGeom>
          <a:solidFill>
            <a:srgbClr val="EDC8F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7030A0"/>
                </a:solidFill>
              </a:rPr>
              <a:t>EXTREME VALUE DISTRIBUTION OF TC-INDUCED WAVE HEIGHT</a:t>
            </a:r>
            <a:endParaRPr lang="en-GB" sz="1800" dirty="0">
              <a:solidFill>
                <a:srgbClr val="7030A0"/>
              </a:solidFill>
            </a:endParaRPr>
          </a:p>
        </p:txBody>
      </p:sp>
      <p:sp>
        <p:nvSpPr>
          <p:cNvPr id="28" name="Flecha curva 27">
            <a:extLst>
              <a:ext uri="{FF2B5EF4-FFF2-40B4-BE49-F238E27FC236}">
                <a16:creationId xmlns:a16="http://schemas.microsoft.com/office/drawing/2014/main" id="{AAC04893-2D0E-9C42-8A09-5799DEF1A740}"/>
              </a:ext>
            </a:extLst>
          </p:cNvPr>
          <p:cNvSpPr/>
          <p:nvPr/>
        </p:nvSpPr>
        <p:spPr>
          <a:xfrm rot="5400000">
            <a:off x="9604156" y="1390993"/>
            <a:ext cx="655010" cy="2265780"/>
          </a:xfrm>
          <a:prstGeom prst="bentArrow">
            <a:avLst>
              <a:gd name="adj1" fmla="val 13535"/>
              <a:gd name="adj2" fmla="val 17563"/>
              <a:gd name="adj3" fmla="val 25695"/>
              <a:gd name="adj4" fmla="val 4375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Flecha curva 28">
            <a:extLst>
              <a:ext uri="{FF2B5EF4-FFF2-40B4-BE49-F238E27FC236}">
                <a16:creationId xmlns:a16="http://schemas.microsoft.com/office/drawing/2014/main" id="{63E29BB4-F1E5-C845-B0F1-892BE0D9B13D}"/>
              </a:ext>
            </a:extLst>
          </p:cNvPr>
          <p:cNvSpPr/>
          <p:nvPr/>
        </p:nvSpPr>
        <p:spPr>
          <a:xfrm rot="5400000">
            <a:off x="1847616" y="3574318"/>
            <a:ext cx="864000" cy="720000"/>
          </a:xfrm>
          <a:prstGeom prst="bentArrow">
            <a:avLst>
              <a:gd name="adj1" fmla="val 13535"/>
              <a:gd name="adj2" fmla="val 17563"/>
              <a:gd name="adj3" fmla="val 25695"/>
              <a:gd name="adj4" fmla="val 4375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Flecha curva 29">
            <a:extLst>
              <a:ext uri="{FF2B5EF4-FFF2-40B4-BE49-F238E27FC236}">
                <a16:creationId xmlns:a16="http://schemas.microsoft.com/office/drawing/2014/main" id="{7BE841EE-27C9-734C-9506-B7123A1E96C2}"/>
              </a:ext>
            </a:extLst>
          </p:cNvPr>
          <p:cNvSpPr/>
          <p:nvPr/>
        </p:nvSpPr>
        <p:spPr>
          <a:xfrm rot="5400000" flipH="1">
            <a:off x="1853969" y="2709264"/>
            <a:ext cx="851293" cy="720000"/>
          </a:xfrm>
          <a:prstGeom prst="bentArrow">
            <a:avLst>
              <a:gd name="adj1" fmla="val 13535"/>
              <a:gd name="adj2" fmla="val 17563"/>
              <a:gd name="adj3" fmla="val 25695"/>
              <a:gd name="adj4" fmla="val 4375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Flecha curva 30">
            <a:extLst>
              <a:ext uri="{FF2B5EF4-FFF2-40B4-BE49-F238E27FC236}">
                <a16:creationId xmlns:a16="http://schemas.microsoft.com/office/drawing/2014/main" id="{05DCA42B-3763-8043-B2A7-12E95C43F207}"/>
              </a:ext>
            </a:extLst>
          </p:cNvPr>
          <p:cNvSpPr/>
          <p:nvPr/>
        </p:nvSpPr>
        <p:spPr>
          <a:xfrm rot="5400000" flipH="1">
            <a:off x="10426849" y="4236277"/>
            <a:ext cx="666888" cy="636510"/>
          </a:xfrm>
          <a:prstGeom prst="bentArrow">
            <a:avLst>
              <a:gd name="adj1" fmla="val 13535"/>
              <a:gd name="adj2" fmla="val 17563"/>
              <a:gd name="adj3" fmla="val 25695"/>
              <a:gd name="adj4" fmla="val 4375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0FCCA55-D426-1548-9747-58D53408BDEF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Proposed methodology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32" name="Subtítulo 3">
            <a:extLst>
              <a:ext uri="{FF2B5EF4-FFF2-40B4-BE49-F238E27FC236}">
                <a16:creationId xmlns:a16="http://schemas.microsoft.com/office/drawing/2014/main" id="{7B1A6D81-9CEE-E54E-8A9C-9EFDB3498787}"/>
              </a:ext>
            </a:extLst>
          </p:cNvPr>
          <p:cNvSpPr txBox="1">
            <a:spLocks/>
          </p:cNvSpPr>
          <p:nvPr/>
        </p:nvSpPr>
        <p:spPr>
          <a:xfrm>
            <a:off x="98107" y="3017955"/>
            <a:ext cx="1800200" cy="96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chemeClr val="bg2">
                    <a:lumMod val="10000"/>
                  </a:schemeClr>
                </a:solidFill>
              </a:rPr>
              <a:t>TARGET LOCATION</a:t>
            </a:r>
            <a:endParaRPr lang="en-GB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Redondear rectángulo de esquina del mismo lado 32">
            <a:extLst>
              <a:ext uri="{FF2B5EF4-FFF2-40B4-BE49-F238E27FC236}">
                <a16:creationId xmlns:a16="http://schemas.microsoft.com/office/drawing/2014/main" id="{555CC921-8738-3B49-BB9A-F5FE4B6147FC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9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8837895-FBF5-F945-BE3E-C5E32B1D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2" r="33166" b="37222"/>
          <a:stretch/>
        </p:blipFill>
        <p:spPr>
          <a:xfrm>
            <a:off x="7014731" y="4073964"/>
            <a:ext cx="2727433" cy="271538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0BA0FE9-0BCF-6E41-86EE-C4147837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831" y="3894412"/>
            <a:ext cx="5064397" cy="293139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40B7091-6D2B-5141-8403-CDF2D91AD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156" y="4066685"/>
            <a:ext cx="2244758" cy="271315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867FF5E-EEF7-994A-BCFE-59815A39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831"/>
          <a:stretch/>
        </p:blipFill>
        <p:spPr>
          <a:xfrm>
            <a:off x="9222340" y="721217"/>
            <a:ext cx="2868574" cy="172437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037C4E2-72BB-BE4F-9E24-B99AB1A3C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80" y="721218"/>
            <a:ext cx="4627168" cy="29613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E2E700-F527-054E-9860-7C8BDF44B0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187" t="5268" b="55236"/>
          <a:stretch/>
        </p:blipFill>
        <p:spPr>
          <a:xfrm>
            <a:off x="4065150" y="1345749"/>
            <a:ext cx="2442907" cy="2317364"/>
          </a:xfrm>
          <a:prstGeom prst="rect">
            <a:avLst/>
          </a:prstGeom>
        </p:spPr>
      </p:pic>
      <p:sp>
        <p:nvSpPr>
          <p:cNvPr id="38" name="Subtítulo 3">
            <a:extLst>
              <a:ext uri="{FF2B5EF4-FFF2-40B4-BE49-F238E27FC236}">
                <a16:creationId xmlns:a16="http://schemas.microsoft.com/office/drawing/2014/main" id="{8E28370E-08FF-AF44-A7AA-4CAB04691A90}"/>
              </a:ext>
            </a:extLst>
          </p:cNvPr>
          <p:cNvSpPr txBox="1">
            <a:spLocks/>
          </p:cNvSpPr>
          <p:nvPr/>
        </p:nvSpPr>
        <p:spPr>
          <a:xfrm>
            <a:off x="4829616" y="1034926"/>
            <a:ext cx="1653204" cy="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i="1" dirty="0">
                <a:solidFill>
                  <a:srgbClr val="C00000"/>
                </a:solidFill>
              </a:rPr>
              <a:t>Marshall Islands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732518C-828E-644A-A3D5-8B72A836CE27}"/>
              </a:ext>
            </a:extLst>
          </p:cNvPr>
          <p:cNvSpPr/>
          <p:nvPr/>
        </p:nvSpPr>
        <p:spPr>
          <a:xfrm>
            <a:off x="4085141" y="1345749"/>
            <a:ext cx="2412000" cy="231736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F5E4FF28-6352-6248-9A2A-32AFBB684F6C}"/>
              </a:ext>
            </a:extLst>
          </p:cNvPr>
          <p:cNvSpPr>
            <a:spLocks/>
          </p:cNvSpPr>
          <p:nvPr/>
        </p:nvSpPr>
        <p:spPr>
          <a:xfrm>
            <a:off x="6115992" y="2823166"/>
            <a:ext cx="126000" cy="90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791DA8E-C02A-A348-B82C-546814C97DE6}"/>
              </a:ext>
            </a:extLst>
          </p:cNvPr>
          <p:cNvSpPr>
            <a:spLocks/>
          </p:cNvSpPr>
          <p:nvPr/>
        </p:nvSpPr>
        <p:spPr>
          <a:xfrm>
            <a:off x="1429688" y="3987710"/>
            <a:ext cx="4879640" cy="2684867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6ABC32F2-1D08-EC49-BCFB-80E9AE38A7B4}"/>
              </a:ext>
            </a:extLst>
          </p:cNvPr>
          <p:cNvCxnSpPr>
            <a:cxnSpLocks/>
          </p:cNvCxnSpPr>
          <p:nvPr/>
        </p:nvCxnSpPr>
        <p:spPr>
          <a:xfrm flipV="1">
            <a:off x="1449796" y="2891463"/>
            <a:ext cx="4667685" cy="109624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61F69707-E1DA-244E-B349-842BD2959603}"/>
              </a:ext>
            </a:extLst>
          </p:cNvPr>
          <p:cNvCxnSpPr>
            <a:cxnSpLocks/>
          </p:cNvCxnSpPr>
          <p:nvPr/>
        </p:nvCxnSpPr>
        <p:spPr>
          <a:xfrm>
            <a:off x="6241992" y="2913166"/>
            <a:ext cx="67336" cy="108132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35C62DC3-8B8C-FE47-9286-FD3FA5941E32}"/>
              </a:ext>
            </a:extLst>
          </p:cNvPr>
          <p:cNvCxnSpPr>
            <a:cxnSpLocks/>
          </p:cNvCxnSpPr>
          <p:nvPr/>
        </p:nvCxnSpPr>
        <p:spPr>
          <a:xfrm>
            <a:off x="2155199" y="1202033"/>
            <a:ext cx="1929942" cy="143716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2FF62AAD-261F-5C45-AAB4-FBDB580DD08B}"/>
              </a:ext>
            </a:extLst>
          </p:cNvPr>
          <p:cNvCxnSpPr>
            <a:cxnSpLocks/>
          </p:cNvCxnSpPr>
          <p:nvPr/>
        </p:nvCxnSpPr>
        <p:spPr>
          <a:xfrm>
            <a:off x="2155199" y="1569888"/>
            <a:ext cx="1929942" cy="2093225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3478508-8E49-9649-80DC-A416B48BDF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305"/>
          <a:stretch/>
        </p:blipFill>
        <p:spPr>
          <a:xfrm>
            <a:off x="7014730" y="2492896"/>
            <a:ext cx="5100009" cy="1501598"/>
          </a:xfrm>
          <a:prstGeom prst="rect">
            <a:avLst/>
          </a:prstGeom>
        </p:spPr>
      </p:pic>
      <p:sp>
        <p:nvSpPr>
          <p:cNvPr id="58" name="Subtítulo 3">
            <a:extLst>
              <a:ext uri="{FF2B5EF4-FFF2-40B4-BE49-F238E27FC236}">
                <a16:creationId xmlns:a16="http://schemas.microsoft.com/office/drawing/2014/main" id="{10ABB5C4-FE4A-A740-A4CB-E39A7371222E}"/>
              </a:ext>
            </a:extLst>
          </p:cNvPr>
          <p:cNvSpPr txBox="1">
            <a:spLocks/>
          </p:cNvSpPr>
          <p:nvPr/>
        </p:nvSpPr>
        <p:spPr>
          <a:xfrm>
            <a:off x="3855611" y="6044206"/>
            <a:ext cx="1393535" cy="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latin typeface="Abadi MT Condensed Light" panose="020B0306030101010103" pitchFamily="34" charset="77"/>
                <a:cs typeface="Arial" panose="020B0604020202020204" pitchFamily="34" charset="0"/>
              </a:rPr>
              <a:t>AIRPORT</a:t>
            </a:r>
          </a:p>
        </p:txBody>
      </p:sp>
      <p:sp>
        <p:nvSpPr>
          <p:cNvPr id="61" name="Subtítulo 3">
            <a:extLst>
              <a:ext uri="{FF2B5EF4-FFF2-40B4-BE49-F238E27FC236}">
                <a16:creationId xmlns:a16="http://schemas.microsoft.com/office/drawing/2014/main" id="{938B9491-8307-C041-9BAF-1385B6C48A58}"/>
              </a:ext>
            </a:extLst>
          </p:cNvPr>
          <p:cNvSpPr txBox="1">
            <a:spLocks/>
          </p:cNvSpPr>
          <p:nvPr/>
        </p:nvSpPr>
        <p:spPr>
          <a:xfrm>
            <a:off x="4929422" y="4950790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1" dirty="0">
                <a:solidFill>
                  <a:srgbClr val="FF008E"/>
                </a:solidFill>
              </a:rPr>
              <a:t>A</a:t>
            </a: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A76CED5D-A307-0A45-8523-05F5E1BF2E84}"/>
              </a:ext>
            </a:extLst>
          </p:cNvPr>
          <p:cNvSpPr txBox="1">
            <a:spLocks/>
          </p:cNvSpPr>
          <p:nvPr/>
        </p:nvSpPr>
        <p:spPr>
          <a:xfrm>
            <a:off x="5900006" y="5389360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1" dirty="0">
                <a:solidFill>
                  <a:srgbClr val="FF008E"/>
                </a:solidFill>
              </a:rPr>
              <a:t>B</a:t>
            </a:r>
          </a:p>
        </p:txBody>
      </p:sp>
      <p:sp>
        <p:nvSpPr>
          <p:cNvPr id="63" name="Subtítulo 3">
            <a:extLst>
              <a:ext uri="{FF2B5EF4-FFF2-40B4-BE49-F238E27FC236}">
                <a16:creationId xmlns:a16="http://schemas.microsoft.com/office/drawing/2014/main" id="{34C3588F-8D1B-3740-82A0-3F70D9395291}"/>
              </a:ext>
            </a:extLst>
          </p:cNvPr>
          <p:cNvSpPr txBox="1">
            <a:spLocks/>
          </p:cNvSpPr>
          <p:nvPr/>
        </p:nvSpPr>
        <p:spPr>
          <a:xfrm>
            <a:off x="6049858" y="5832325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1" dirty="0">
                <a:solidFill>
                  <a:srgbClr val="FF008E"/>
                </a:solidFill>
              </a:rPr>
              <a:t>C</a:t>
            </a:r>
          </a:p>
        </p:txBody>
      </p:sp>
      <p:sp>
        <p:nvSpPr>
          <p:cNvPr id="64" name="Subtítulo 3">
            <a:extLst>
              <a:ext uri="{FF2B5EF4-FFF2-40B4-BE49-F238E27FC236}">
                <a16:creationId xmlns:a16="http://schemas.microsoft.com/office/drawing/2014/main" id="{2B5CFD7A-BC00-AF41-93C5-9E0B1DF7CD77}"/>
              </a:ext>
            </a:extLst>
          </p:cNvPr>
          <p:cNvSpPr txBox="1">
            <a:spLocks/>
          </p:cNvSpPr>
          <p:nvPr/>
        </p:nvSpPr>
        <p:spPr>
          <a:xfrm>
            <a:off x="4509891" y="6335905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i="1" dirty="0">
                <a:solidFill>
                  <a:srgbClr val="FF008E"/>
                </a:solidFill>
              </a:rPr>
              <a:t>D</a:t>
            </a:r>
          </a:p>
        </p:txBody>
      </p:sp>
      <p:sp>
        <p:nvSpPr>
          <p:cNvPr id="65" name="Subtítulo 3">
            <a:extLst>
              <a:ext uri="{FF2B5EF4-FFF2-40B4-BE49-F238E27FC236}">
                <a16:creationId xmlns:a16="http://schemas.microsoft.com/office/drawing/2014/main" id="{FE846E53-9A59-6648-B1A8-459EC2F73651}"/>
              </a:ext>
            </a:extLst>
          </p:cNvPr>
          <p:cNvSpPr txBox="1">
            <a:spLocks/>
          </p:cNvSpPr>
          <p:nvPr/>
        </p:nvSpPr>
        <p:spPr>
          <a:xfrm>
            <a:off x="9232660" y="2127999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i="1" dirty="0">
                <a:solidFill>
                  <a:srgbClr val="FF008E"/>
                </a:solidFill>
              </a:rPr>
              <a:t>A</a:t>
            </a:r>
          </a:p>
        </p:txBody>
      </p:sp>
      <p:sp>
        <p:nvSpPr>
          <p:cNvPr id="66" name="Subtítulo 3">
            <a:extLst>
              <a:ext uri="{FF2B5EF4-FFF2-40B4-BE49-F238E27FC236}">
                <a16:creationId xmlns:a16="http://schemas.microsoft.com/office/drawing/2014/main" id="{7065C8A2-E189-8844-958C-CD636E4506DF}"/>
              </a:ext>
            </a:extLst>
          </p:cNvPr>
          <p:cNvSpPr txBox="1">
            <a:spLocks/>
          </p:cNvSpPr>
          <p:nvPr/>
        </p:nvSpPr>
        <p:spPr>
          <a:xfrm>
            <a:off x="7003814" y="3662548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i="1" dirty="0">
                <a:solidFill>
                  <a:srgbClr val="FF008E"/>
                </a:solidFill>
              </a:rPr>
              <a:t>B</a:t>
            </a:r>
          </a:p>
        </p:txBody>
      </p:sp>
      <p:sp>
        <p:nvSpPr>
          <p:cNvPr id="67" name="Subtítulo 3">
            <a:extLst>
              <a:ext uri="{FF2B5EF4-FFF2-40B4-BE49-F238E27FC236}">
                <a16:creationId xmlns:a16="http://schemas.microsoft.com/office/drawing/2014/main" id="{C5AB400E-D9B2-2C46-9012-8AB5D15476D3}"/>
              </a:ext>
            </a:extLst>
          </p:cNvPr>
          <p:cNvSpPr txBox="1">
            <a:spLocks/>
          </p:cNvSpPr>
          <p:nvPr/>
        </p:nvSpPr>
        <p:spPr>
          <a:xfrm>
            <a:off x="9818448" y="6463718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i="1" dirty="0">
                <a:solidFill>
                  <a:srgbClr val="FF008E"/>
                </a:solidFill>
              </a:rPr>
              <a:t>C</a:t>
            </a:r>
          </a:p>
        </p:txBody>
      </p:sp>
      <p:sp>
        <p:nvSpPr>
          <p:cNvPr id="68" name="Subtítulo 3">
            <a:extLst>
              <a:ext uri="{FF2B5EF4-FFF2-40B4-BE49-F238E27FC236}">
                <a16:creationId xmlns:a16="http://schemas.microsoft.com/office/drawing/2014/main" id="{4B8ACFEC-B85B-8643-AB35-7CDCCFABF141}"/>
              </a:ext>
            </a:extLst>
          </p:cNvPr>
          <p:cNvSpPr txBox="1">
            <a:spLocks/>
          </p:cNvSpPr>
          <p:nvPr/>
        </p:nvSpPr>
        <p:spPr>
          <a:xfrm>
            <a:off x="7026352" y="6463718"/>
            <a:ext cx="319724" cy="325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i="1" dirty="0">
                <a:solidFill>
                  <a:srgbClr val="FF008E"/>
                </a:solidFill>
              </a:rPr>
              <a:t>D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4EDC55BA-9D96-0A49-AA3D-63C37732BD0C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Target location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28" name="Redondear rectángulo de esquina del mismo lado 27">
            <a:extLst>
              <a:ext uri="{FF2B5EF4-FFF2-40B4-BE49-F238E27FC236}">
                <a16:creationId xmlns:a16="http://schemas.microsoft.com/office/drawing/2014/main" id="{BDB28145-1862-234E-96DC-53C38D3E136C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748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ubtítulo 3">
            <a:extLst>
              <a:ext uri="{FF2B5EF4-FFF2-40B4-BE49-F238E27FC236}">
                <a16:creationId xmlns:a16="http://schemas.microsoft.com/office/drawing/2014/main" id="{8F67B2A1-77DE-5F43-8DBA-B8DE5A60EB94}"/>
              </a:ext>
            </a:extLst>
          </p:cNvPr>
          <p:cNvSpPr txBox="1">
            <a:spLocks/>
          </p:cNvSpPr>
          <p:nvPr/>
        </p:nvSpPr>
        <p:spPr>
          <a:xfrm>
            <a:off x="47328" y="3068960"/>
            <a:ext cx="2160240" cy="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Target:  Majuro</a:t>
            </a: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76FBB57-17B0-194F-98A8-50790718A924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Storm databases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1194DD-780E-7144-B313-CA2107A7B850}"/>
              </a:ext>
            </a:extLst>
          </p:cNvPr>
          <p:cNvSpPr/>
          <p:nvPr/>
        </p:nvSpPr>
        <p:spPr>
          <a:xfrm>
            <a:off x="5046916" y="1189753"/>
            <a:ext cx="2050332" cy="475871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Storm tracks</a:t>
            </a:r>
          </a:p>
        </p:txBody>
      </p:sp>
      <p:sp>
        <p:nvSpPr>
          <p:cNvPr id="53" name="Subtítulo 3">
            <a:extLst>
              <a:ext uri="{FF2B5EF4-FFF2-40B4-BE49-F238E27FC236}">
                <a16:creationId xmlns:a16="http://schemas.microsoft.com/office/drawing/2014/main" id="{9F30FD1E-8281-2141-B892-07A8911A09C2}"/>
              </a:ext>
            </a:extLst>
          </p:cNvPr>
          <p:cNvSpPr txBox="1">
            <a:spLocks/>
          </p:cNvSpPr>
          <p:nvPr/>
        </p:nvSpPr>
        <p:spPr>
          <a:xfrm>
            <a:off x="2302129" y="2604291"/>
            <a:ext cx="180020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IBTrACS</a:t>
            </a:r>
            <a:endParaRPr lang="en-GB" b="1" dirty="0">
              <a:solidFill>
                <a:srgbClr val="C00000"/>
              </a:solidFill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54" name="Subtítulo 3">
            <a:extLst>
              <a:ext uri="{FF2B5EF4-FFF2-40B4-BE49-F238E27FC236}">
                <a16:creationId xmlns:a16="http://schemas.microsoft.com/office/drawing/2014/main" id="{5F234817-4D94-474F-92AF-5D8FBEA2A4E5}"/>
              </a:ext>
            </a:extLst>
          </p:cNvPr>
          <p:cNvSpPr txBox="1">
            <a:spLocks/>
          </p:cNvSpPr>
          <p:nvPr/>
        </p:nvSpPr>
        <p:spPr>
          <a:xfrm>
            <a:off x="7799408" y="2604290"/>
            <a:ext cx="252028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Nakajo</a:t>
            </a:r>
            <a:r>
              <a:rPr lang="en-GB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 et al. 2014</a:t>
            </a:r>
          </a:p>
        </p:txBody>
      </p:sp>
      <p:sp>
        <p:nvSpPr>
          <p:cNvPr id="61" name="Lata 60">
            <a:extLst>
              <a:ext uri="{FF2B5EF4-FFF2-40B4-BE49-F238E27FC236}">
                <a16:creationId xmlns:a16="http://schemas.microsoft.com/office/drawing/2014/main" id="{A61C1950-BD8B-754E-9D3B-8CF9E8067690}"/>
              </a:ext>
            </a:extLst>
          </p:cNvPr>
          <p:cNvSpPr/>
          <p:nvPr/>
        </p:nvSpPr>
        <p:spPr>
          <a:xfrm>
            <a:off x="2567609" y="946510"/>
            <a:ext cx="1269240" cy="96235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Historical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database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64" name="Lata 63">
            <a:extLst>
              <a:ext uri="{FF2B5EF4-FFF2-40B4-BE49-F238E27FC236}">
                <a16:creationId xmlns:a16="http://schemas.microsoft.com/office/drawing/2014/main" id="{F1A0CAF4-C1C1-4E46-8F86-8FBECF41010D}"/>
              </a:ext>
            </a:extLst>
          </p:cNvPr>
          <p:cNvSpPr/>
          <p:nvPr/>
        </p:nvSpPr>
        <p:spPr>
          <a:xfrm>
            <a:off x="8355152" y="955871"/>
            <a:ext cx="1269239" cy="96235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Synthetic</a:t>
            </a: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 database</a:t>
            </a:r>
          </a:p>
        </p:txBody>
      </p:sp>
      <p:sp>
        <p:nvSpPr>
          <p:cNvPr id="69" name="Flecha derecha 68">
            <a:extLst>
              <a:ext uri="{FF2B5EF4-FFF2-40B4-BE49-F238E27FC236}">
                <a16:creationId xmlns:a16="http://schemas.microsoft.com/office/drawing/2014/main" id="{E2159512-2040-104D-8C48-98B57DC6C1E8}"/>
              </a:ext>
            </a:extLst>
          </p:cNvPr>
          <p:cNvSpPr/>
          <p:nvPr/>
        </p:nvSpPr>
        <p:spPr>
          <a:xfrm>
            <a:off x="7249030" y="1296237"/>
            <a:ext cx="954339" cy="20596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0" name="Flecha derecha 69">
            <a:extLst>
              <a:ext uri="{FF2B5EF4-FFF2-40B4-BE49-F238E27FC236}">
                <a16:creationId xmlns:a16="http://schemas.microsoft.com/office/drawing/2014/main" id="{E2756941-8395-294B-AF69-0B05D22AEEAF}"/>
              </a:ext>
            </a:extLst>
          </p:cNvPr>
          <p:cNvSpPr/>
          <p:nvPr/>
        </p:nvSpPr>
        <p:spPr>
          <a:xfrm rot="10800000">
            <a:off x="3964712" y="1324703"/>
            <a:ext cx="954339" cy="20596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Flecha a la derecha con bandas 2">
            <a:extLst>
              <a:ext uri="{FF2B5EF4-FFF2-40B4-BE49-F238E27FC236}">
                <a16:creationId xmlns:a16="http://schemas.microsoft.com/office/drawing/2014/main" id="{123FE260-2005-0A47-8473-68E1E7DF5756}"/>
              </a:ext>
            </a:extLst>
          </p:cNvPr>
          <p:cNvSpPr/>
          <p:nvPr/>
        </p:nvSpPr>
        <p:spPr>
          <a:xfrm rot="5400000">
            <a:off x="8678687" y="2193090"/>
            <a:ext cx="622166" cy="409495"/>
          </a:xfrm>
          <a:prstGeom prst="stripedRightArrow">
            <a:avLst>
              <a:gd name="adj1" fmla="val 57249"/>
              <a:gd name="adj2" fmla="val 50000"/>
            </a:avLst>
          </a:prstGeom>
          <a:pattFill prst="pct5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Flecha a la derecha con bandas 72">
            <a:extLst>
              <a:ext uri="{FF2B5EF4-FFF2-40B4-BE49-F238E27FC236}">
                <a16:creationId xmlns:a16="http://schemas.microsoft.com/office/drawing/2014/main" id="{F21CF749-37DC-FB41-A801-D1BF2549EB21}"/>
              </a:ext>
            </a:extLst>
          </p:cNvPr>
          <p:cNvSpPr/>
          <p:nvPr/>
        </p:nvSpPr>
        <p:spPr>
          <a:xfrm rot="5400000">
            <a:off x="2891146" y="2193089"/>
            <a:ext cx="622166" cy="409495"/>
          </a:xfrm>
          <a:prstGeom prst="stripedRightArrow">
            <a:avLst>
              <a:gd name="adj1" fmla="val 57249"/>
              <a:gd name="adj2" fmla="val 50000"/>
            </a:avLst>
          </a:prstGeom>
          <a:pattFill prst="pct5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7B1AFF-30BE-5942-A513-A7D061972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98" r="9426" b="-1"/>
          <a:stretch/>
        </p:blipFill>
        <p:spPr>
          <a:xfrm>
            <a:off x="5558979" y="3371946"/>
            <a:ext cx="6585693" cy="3787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B08C623-5321-2347-8F5C-4B9DB9817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14" t="15697"/>
          <a:stretch/>
        </p:blipFill>
        <p:spPr>
          <a:xfrm>
            <a:off x="47328" y="3366386"/>
            <a:ext cx="6426691" cy="3787436"/>
          </a:xfrm>
          <a:prstGeom prst="rect">
            <a:avLst/>
          </a:prstGeom>
        </p:spPr>
      </p:pic>
      <p:sp>
        <p:nvSpPr>
          <p:cNvPr id="76" name="Subtítulo 3">
            <a:extLst>
              <a:ext uri="{FF2B5EF4-FFF2-40B4-BE49-F238E27FC236}">
                <a16:creationId xmlns:a16="http://schemas.microsoft.com/office/drawing/2014/main" id="{8C29EF70-AF76-E742-93A6-8C98B84D9A8A}"/>
              </a:ext>
            </a:extLst>
          </p:cNvPr>
          <p:cNvSpPr txBox="1">
            <a:spLocks/>
          </p:cNvSpPr>
          <p:nvPr/>
        </p:nvSpPr>
        <p:spPr>
          <a:xfrm>
            <a:off x="10801044" y="3452876"/>
            <a:ext cx="1241921" cy="48241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10.064</a:t>
            </a:r>
            <a:r>
              <a:rPr lang="en-GB" sz="16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200" b="1" dirty="0">
                <a:latin typeface="Malayalam Sangam MN" pitchFamily="2" charset="0"/>
                <a:cs typeface="Malayalam Sangam MN" pitchFamily="2" charset="0"/>
              </a:rPr>
              <a:t>tracks 10.000 years</a:t>
            </a:r>
            <a:endParaRPr lang="en-GB" sz="16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77" name="Subtítulo 3">
            <a:extLst>
              <a:ext uri="{FF2B5EF4-FFF2-40B4-BE49-F238E27FC236}">
                <a16:creationId xmlns:a16="http://schemas.microsoft.com/office/drawing/2014/main" id="{96C5A6A3-8FE3-224F-A057-1A3EF81A9786}"/>
              </a:ext>
            </a:extLst>
          </p:cNvPr>
          <p:cNvSpPr txBox="1">
            <a:spLocks/>
          </p:cNvSpPr>
          <p:nvPr/>
        </p:nvSpPr>
        <p:spPr>
          <a:xfrm>
            <a:off x="4441881" y="3434726"/>
            <a:ext cx="1241921" cy="5005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37</a:t>
            </a:r>
            <a:r>
              <a:rPr lang="en-GB" sz="1600" b="1" dirty="0">
                <a:solidFill>
                  <a:srgbClr val="002060"/>
                </a:solidFill>
                <a:latin typeface="Malayalam Sangam MN" pitchFamily="2" charset="0"/>
                <a:cs typeface="Malayalam Sangam MN" pitchFamily="2" charset="0"/>
              </a:rPr>
              <a:t> </a:t>
            </a:r>
            <a:r>
              <a:rPr lang="en-GB" sz="1200" b="1" dirty="0">
                <a:latin typeface="Malayalam Sangam MN" pitchFamily="2" charset="0"/>
                <a:cs typeface="Malayalam Sangam MN" pitchFamily="2" charset="0"/>
              </a:rPr>
              <a:t>tracks 1951-2021</a:t>
            </a:r>
            <a:endParaRPr lang="en-GB" sz="1600" b="1" dirty="0"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F334E32-45D1-FE4D-81C2-B6543BEF185E}"/>
              </a:ext>
            </a:extLst>
          </p:cNvPr>
          <p:cNvSpPr>
            <a:spLocks noChangeAspect="1"/>
          </p:cNvSpPr>
          <p:nvPr/>
        </p:nvSpPr>
        <p:spPr>
          <a:xfrm>
            <a:off x="2992440" y="5599789"/>
            <a:ext cx="324000" cy="3117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FB53A05-B914-7A44-87CE-A1799DCB2255}"/>
              </a:ext>
            </a:extLst>
          </p:cNvPr>
          <p:cNvSpPr>
            <a:spLocks noChangeAspect="1"/>
          </p:cNvSpPr>
          <p:nvPr/>
        </p:nvSpPr>
        <p:spPr>
          <a:xfrm>
            <a:off x="9336360" y="5599789"/>
            <a:ext cx="324000" cy="312013"/>
          </a:xfrm>
          <a:prstGeom prst="ellipse">
            <a:avLst/>
          </a:prstGeom>
          <a:noFill/>
          <a:ln w="28575">
            <a:solidFill>
              <a:srgbClr val="CA7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dondear rectángulo de esquina del mismo lado 21">
            <a:extLst>
              <a:ext uri="{FF2B5EF4-FFF2-40B4-BE49-F238E27FC236}">
                <a16:creationId xmlns:a16="http://schemas.microsoft.com/office/drawing/2014/main" id="{03112F31-0EFF-E94C-BBEF-6AED42D7ACB3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5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6E4857F-77B2-4F41-B80E-8CD68DE24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13891" r="12243" b="14826"/>
          <a:stretch/>
        </p:blipFill>
        <p:spPr>
          <a:xfrm>
            <a:off x="1673485" y="4077602"/>
            <a:ext cx="2673885" cy="26238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751F78-568B-CF4D-B7E8-1E3C6B734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6227" r="3690" b="11347"/>
          <a:stretch/>
        </p:blipFill>
        <p:spPr>
          <a:xfrm>
            <a:off x="4836133" y="4077072"/>
            <a:ext cx="2692074" cy="26238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09BA68-D146-F74E-BA01-484DECF6E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13891" r="11966" b="14826"/>
          <a:stretch/>
        </p:blipFill>
        <p:spPr>
          <a:xfrm>
            <a:off x="1662464" y="1125611"/>
            <a:ext cx="2698424" cy="26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0C11AB-3C58-DF48-8968-8E1B82EE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6226" r="4724" b="11348"/>
          <a:stretch/>
        </p:blipFill>
        <p:spPr>
          <a:xfrm>
            <a:off x="4743598" y="1125611"/>
            <a:ext cx="2692074" cy="2623807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94464D3D-4130-8546-8712-FDA9DD06FA95}"/>
              </a:ext>
            </a:extLst>
          </p:cNvPr>
          <p:cNvSpPr>
            <a:spLocks noChangeAspect="1"/>
          </p:cNvSpPr>
          <p:nvPr/>
        </p:nvSpPr>
        <p:spPr>
          <a:xfrm>
            <a:off x="1722225" y="1208032"/>
            <a:ext cx="2574805" cy="2477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098AF73-9E15-8745-AEF2-95CE1790B1FA}"/>
              </a:ext>
            </a:extLst>
          </p:cNvPr>
          <p:cNvSpPr>
            <a:spLocks noChangeAspect="1"/>
          </p:cNvSpPr>
          <p:nvPr/>
        </p:nvSpPr>
        <p:spPr>
          <a:xfrm>
            <a:off x="4810922" y="1241682"/>
            <a:ext cx="2584702" cy="2489075"/>
          </a:xfrm>
          <a:prstGeom prst="ellipse">
            <a:avLst/>
          </a:prstGeom>
          <a:noFill/>
          <a:ln w="38100">
            <a:solidFill>
              <a:srgbClr val="CA7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0CC7D74-B2A7-3248-AFC0-B9C833056EE9}"/>
              </a:ext>
            </a:extLst>
          </p:cNvPr>
          <p:cNvGrpSpPr>
            <a:grpSpLocks noChangeAspect="1"/>
          </p:cNvGrpSpPr>
          <p:nvPr/>
        </p:nvGrpSpPr>
        <p:grpSpPr>
          <a:xfrm>
            <a:off x="8016970" y="2916468"/>
            <a:ext cx="2687542" cy="2235330"/>
            <a:chOff x="9261174" y="5992164"/>
            <a:chExt cx="2250710" cy="1872000"/>
          </a:xfrm>
        </p:grpSpPr>
        <p:sp>
          <p:nvSpPr>
            <p:cNvPr id="20" name="Subtítulo 3">
              <a:extLst>
                <a:ext uri="{FF2B5EF4-FFF2-40B4-BE49-F238E27FC236}">
                  <a16:creationId xmlns:a16="http://schemas.microsoft.com/office/drawing/2014/main" id="{352ED7E8-473C-BF4F-85CD-64E743DC701C}"/>
                </a:ext>
              </a:extLst>
            </p:cNvPr>
            <p:cNvSpPr txBox="1">
              <a:spLocks/>
            </p:cNvSpPr>
            <p:nvPr/>
          </p:nvSpPr>
          <p:spPr>
            <a:xfrm>
              <a:off x="9346223" y="7167936"/>
              <a:ext cx="1048313" cy="3430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400" i="1" dirty="0">
                  <a:solidFill>
                    <a:srgbClr val="0070C0"/>
                  </a:solidFill>
                </a:rPr>
                <a:t>P</a:t>
              </a:r>
              <a:r>
                <a:rPr lang="en-GB" sz="1100" i="1" dirty="0">
                  <a:solidFill>
                    <a:srgbClr val="0070C0"/>
                  </a:solidFill>
                </a:rPr>
                <a:t>min</a:t>
              </a:r>
              <a:endParaRPr lang="en-GB" sz="9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CD857E72-4F3D-584C-8AE1-1BED3D455B6B}"/>
                </a:ext>
              </a:extLst>
            </p:cNvPr>
            <p:cNvCxnSpPr>
              <a:cxnSpLocks/>
              <a:stCxn id="34" idx="5"/>
            </p:cNvCxnSpPr>
            <p:nvPr/>
          </p:nvCxnSpPr>
          <p:spPr>
            <a:xfrm>
              <a:off x="9322630" y="6888210"/>
              <a:ext cx="1588000" cy="69455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AA94FD02-BCAD-3E4A-BCB3-063D4A1F46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7318" y="6695114"/>
              <a:ext cx="468000" cy="423423"/>
            </a:xfrm>
            <a:custGeom>
              <a:avLst/>
              <a:gdLst>
                <a:gd name="connsiteX0" fmla="*/ 3004 w 2123653"/>
                <a:gd name="connsiteY0" fmla="*/ 278781 h 2051825"/>
                <a:gd name="connsiteX1" fmla="*/ 81062 w 2123653"/>
                <a:gd name="connsiteY1" fmla="*/ 334537 h 2051825"/>
                <a:gd name="connsiteX2" fmla="*/ 103365 w 2123653"/>
                <a:gd name="connsiteY2" fmla="*/ 367990 h 2051825"/>
                <a:gd name="connsiteX3" fmla="*/ 125667 w 2123653"/>
                <a:gd name="connsiteY3" fmla="*/ 390293 h 2051825"/>
                <a:gd name="connsiteX4" fmla="*/ 136818 w 2123653"/>
                <a:gd name="connsiteY4" fmla="*/ 423746 h 2051825"/>
                <a:gd name="connsiteX5" fmla="*/ 159121 w 2123653"/>
                <a:gd name="connsiteY5" fmla="*/ 446049 h 2051825"/>
                <a:gd name="connsiteX6" fmla="*/ 181423 w 2123653"/>
                <a:gd name="connsiteY6" fmla="*/ 535259 h 2051825"/>
                <a:gd name="connsiteX7" fmla="*/ 203726 w 2123653"/>
                <a:gd name="connsiteY7" fmla="*/ 602166 h 2051825"/>
                <a:gd name="connsiteX8" fmla="*/ 226028 w 2123653"/>
                <a:gd name="connsiteY8" fmla="*/ 669073 h 2051825"/>
                <a:gd name="connsiteX9" fmla="*/ 270633 w 2123653"/>
                <a:gd name="connsiteY9" fmla="*/ 724829 h 2051825"/>
                <a:gd name="connsiteX10" fmla="*/ 348692 w 2123653"/>
                <a:gd name="connsiteY10" fmla="*/ 791737 h 2051825"/>
                <a:gd name="connsiteX11" fmla="*/ 382145 w 2123653"/>
                <a:gd name="connsiteY11" fmla="*/ 802888 h 2051825"/>
                <a:gd name="connsiteX12" fmla="*/ 471355 w 2123653"/>
                <a:gd name="connsiteY12" fmla="*/ 847493 h 2051825"/>
                <a:gd name="connsiteX13" fmla="*/ 1051218 w 2123653"/>
                <a:gd name="connsiteY13" fmla="*/ 858644 h 2051825"/>
                <a:gd name="connsiteX14" fmla="*/ 1118126 w 2123653"/>
                <a:gd name="connsiteY14" fmla="*/ 880946 h 2051825"/>
                <a:gd name="connsiteX15" fmla="*/ 1151579 w 2123653"/>
                <a:gd name="connsiteY15" fmla="*/ 892098 h 2051825"/>
                <a:gd name="connsiteX16" fmla="*/ 1207335 w 2123653"/>
                <a:gd name="connsiteY16" fmla="*/ 925551 h 2051825"/>
                <a:gd name="connsiteX17" fmla="*/ 1274243 w 2123653"/>
                <a:gd name="connsiteY17" fmla="*/ 959005 h 2051825"/>
                <a:gd name="connsiteX18" fmla="*/ 1329999 w 2123653"/>
                <a:gd name="connsiteY18" fmla="*/ 1003610 h 2051825"/>
                <a:gd name="connsiteX19" fmla="*/ 1363453 w 2123653"/>
                <a:gd name="connsiteY19" fmla="*/ 1025912 h 2051825"/>
                <a:gd name="connsiteX20" fmla="*/ 1385755 w 2123653"/>
                <a:gd name="connsiteY20" fmla="*/ 1048215 h 2051825"/>
                <a:gd name="connsiteX21" fmla="*/ 1419209 w 2123653"/>
                <a:gd name="connsiteY21" fmla="*/ 1059366 h 2051825"/>
                <a:gd name="connsiteX22" fmla="*/ 1474965 w 2123653"/>
                <a:gd name="connsiteY22" fmla="*/ 1115122 h 2051825"/>
                <a:gd name="connsiteX23" fmla="*/ 1497267 w 2123653"/>
                <a:gd name="connsiteY23" fmla="*/ 1137425 h 2051825"/>
                <a:gd name="connsiteX24" fmla="*/ 1519570 w 2123653"/>
                <a:gd name="connsiteY24" fmla="*/ 1237785 h 2051825"/>
                <a:gd name="connsiteX25" fmla="*/ 1497267 w 2123653"/>
                <a:gd name="connsiteY25" fmla="*/ 1516566 h 2051825"/>
                <a:gd name="connsiteX26" fmla="*/ 1530721 w 2123653"/>
                <a:gd name="connsiteY26" fmla="*/ 1761893 h 2051825"/>
                <a:gd name="connsiteX27" fmla="*/ 1575326 w 2123653"/>
                <a:gd name="connsiteY27" fmla="*/ 1817649 h 2051825"/>
                <a:gd name="connsiteX28" fmla="*/ 1608779 w 2123653"/>
                <a:gd name="connsiteY28" fmla="*/ 1828800 h 2051825"/>
                <a:gd name="connsiteX29" fmla="*/ 1664535 w 2123653"/>
                <a:gd name="connsiteY29" fmla="*/ 1873405 h 2051825"/>
                <a:gd name="connsiteX30" fmla="*/ 1686838 w 2123653"/>
                <a:gd name="connsiteY30" fmla="*/ 1895707 h 2051825"/>
                <a:gd name="connsiteX31" fmla="*/ 1720292 w 2123653"/>
                <a:gd name="connsiteY31" fmla="*/ 1906859 h 2051825"/>
                <a:gd name="connsiteX32" fmla="*/ 1753745 w 2123653"/>
                <a:gd name="connsiteY32" fmla="*/ 1929161 h 2051825"/>
                <a:gd name="connsiteX33" fmla="*/ 1776048 w 2123653"/>
                <a:gd name="connsiteY33" fmla="*/ 1951464 h 2051825"/>
                <a:gd name="connsiteX34" fmla="*/ 1809501 w 2123653"/>
                <a:gd name="connsiteY34" fmla="*/ 1962615 h 2051825"/>
                <a:gd name="connsiteX35" fmla="*/ 1921013 w 2123653"/>
                <a:gd name="connsiteY35" fmla="*/ 2029522 h 2051825"/>
                <a:gd name="connsiteX36" fmla="*/ 1954467 w 2123653"/>
                <a:gd name="connsiteY36" fmla="*/ 2040673 h 2051825"/>
                <a:gd name="connsiteX37" fmla="*/ 1987921 w 2123653"/>
                <a:gd name="connsiteY37" fmla="*/ 2051825 h 2051825"/>
                <a:gd name="connsiteX38" fmla="*/ 2043677 w 2123653"/>
                <a:gd name="connsiteY38" fmla="*/ 2040673 h 2051825"/>
                <a:gd name="connsiteX39" fmla="*/ 2054828 w 2123653"/>
                <a:gd name="connsiteY39" fmla="*/ 2007220 h 2051825"/>
                <a:gd name="connsiteX40" fmla="*/ 2043677 w 2123653"/>
                <a:gd name="connsiteY40" fmla="*/ 1873405 h 2051825"/>
                <a:gd name="connsiteX41" fmla="*/ 2021374 w 2123653"/>
                <a:gd name="connsiteY41" fmla="*/ 1806498 h 2051825"/>
                <a:gd name="connsiteX42" fmla="*/ 2010223 w 2123653"/>
                <a:gd name="connsiteY42" fmla="*/ 1773044 h 2051825"/>
                <a:gd name="connsiteX43" fmla="*/ 2021374 w 2123653"/>
                <a:gd name="connsiteY43" fmla="*/ 1583473 h 2051825"/>
                <a:gd name="connsiteX44" fmla="*/ 2043677 w 2123653"/>
                <a:gd name="connsiteY44" fmla="*/ 1561171 h 2051825"/>
                <a:gd name="connsiteX45" fmla="*/ 2065979 w 2123653"/>
                <a:gd name="connsiteY45" fmla="*/ 1527717 h 2051825"/>
                <a:gd name="connsiteX46" fmla="*/ 2110584 w 2123653"/>
                <a:gd name="connsiteY46" fmla="*/ 1483112 h 2051825"/>
                <a:gd name="connsiteX47" fmla="*/ 2110584 w 2123653"/>
                <a:gd name="connsiteY47" fmla="*/ 1371600 h 2051825"/>
                <a:gd name="connsiteX48" fmla="*/ 2088282 w 2123653"/>
                <a:gd name="connsiteY48" fmla="*/ 1304693 h 2051825"/>
                <a:gd name="connsiteX49" fmla="*/ 2077131 w 2123653"/>
                <a:gd name="connsiteY49" fmla="*/ 1271239 h 2051825"/>
                <a:gd name="connsiteX50" fmla="*/ 2065979 w 2123653"/>
                <a:gd name="connsiteY50" fmla="*/ 1237785 h 2051825"/>
                <a:gd name="connsiteX51" fmla="*/ 2054828 w 2123653"/>
                <a:gd name="connsiteY51" fmla="*/ 1193181 h 2051825"/>
                <a:gd name="connsiteX52" fmla="*/ 2032526 w 2123653"/>
                <a:gd name="connsiteY52" fmla="*/ 1092820 h 2051825"/>
                <a:gd name="connsiteX53" fmla="*/ 2054828 w 2123653"/>
                <a:gd name="connsiteY53" fmla="*/ 970156 h 2051825"/>
                <a:gd name="connsiteX54" fmla="*/ 2077131 w 2123653"/>
                <a:gd name="connsiteY54" fmla="*/ 947854 h 2051825"/>
                <a:gd name="connsiteX55" fmla="*/ 2077131 w 2123653"/>
                <a:gd name="connsiteY55" fmla="*/ 814039 h 2051825"/>
                <a:gd name="connsiteX56" fmla="*/ 2010223 w 2123653"/>
                <a:gd name="connsiteY56" fmla="*/ 702527 h 2051825"/>
                <a:gd name="connsiteX57" fmla="*/ 1976770 w 2123653"/>
                <a:gd name="connsiteY57" fmla="*/ 691376 h 2051825"/>
                <a:gd name="connsiteX58" fmla="*/ 1921013 w 2123653"/>
                <a:gd name="connsiteY58" fmla="*/ 657922 h 2051825"/>
                <a:gd name="connsiteX59" fmla="*/ 1887560 w 2123653"/>
                <a:gd name="connsiteY59" fmla="*/ 635620 h 2051825"/>
                <a:gd name="connsiteX60" fmla="*/ 1865257 w 2123653"/>
                <a:gd name="connsiteY60" fmla="*/ 613317 h 2051825"/>
                <a:gd name="connsiteX61" fmla="*/ 1831804 w 2123653"/>
                <a:gd name="connsiteY61" fmla="*/ 602166 h 2051825"/>
                <a:gd name="connsiteX62" fmla="*/ 1787199 w 2123653"/>
                <a:gd name="connsiteY62" fmla="*/ 557561 h 2051825"/>
                <a:gd name="connsiteX63" fmla="*/ 1720292 w 2123653"/>
                <a:gd name="connsiteY63" fmla="*/ 535259 h 2051825"/>
                <a:gd name="connsiteX64" fmla="*/ 1697989 w 2123653"/>
                <a:gd name="connsiteY64" fmla="*/ 512956 h 2051825"/>
                <a:gd name="connsiteX65" fmla="*/ 1642233 w 2123653"/>
                <a:gd name="connsiteY65" fmla="*/ 468351 h 2051825"/>
                <a:gd name="connsiteX66" fmla="*/ 1619931 w 2123653"/>
                <a:gd name="connsiteY66" fmla="*/ 434898 h 2051825"/>
                <a:gd name="connsiteX67" fmla="*/ 1597628 w 2123653"/>
                <a:gd name="connsiteY67" fmla="*/ 412595 h 2051825"/>
                <a:gd name="connsiteX68" fmla="*/ 1553023 w 2123653"/>
                <a:gd name="connsiteY68" fmla="*/ 356839 h 2051825"/>
                <a:gd name="connsiteX69" fmla="*/ 1519570 w 2123653"/>
                <a:gd name="connsiteY69" fmla="*/ 289932 h 2051825"/>
                <a:gd name="connsiteX70" fmla="*/ 1497267 w 2123653"/>
                <a:gd name="connsiteY70" fmla="*/ 223025 h 2051825"/>
                <a:gd name="connsiteX71" fmla="*/ 1486116 w 2123653"/>
                <a:gd name="connsiteY71" fmla="*/ 189571 h 2051825"/>
                <a:gd name="connsiteX72" fmla="*/ 1474965 w 2123653"/>
                <a:gd name="connsiteY72" fmla="*/ 156117 h 2051825"/>
                <a:gd name="connsiteX73" fmla="*/ 1463813 w 2123653"/>
                <a:gd name="connsiteY73" fmla="*/ 111512 h 2051825"/>
                <a:gd name="connsiteX74" fmla="*/ 1441511 w 2123653"/>
                <a:gd name="connsiteY74" fmla="*/ 44605 h 2051825"/>
                <a:gd name="connsiteX75" fmla="*/ 1385755 w 2123653"/>
                <a:gd name="connsiteY75" fmla="*/ 0 h 2051825"/>
                <a:gd name="connsiteX76" fmla="*/ 1307696 w 2123653"/>
                <a:gd name="connsiteY76" fmla="*/ 11151 h 2051825"/>
                <a:gd name="connsiteX77" fmla="*/ 1240789 w 2123653"/>
                <a:gd name="connsiteY77" fmla="*/ 33454 h 2051825"/>
                <a:gd name="connsiteX78" fmla="*/ 1173882 w 2123653"/>
                <a:gd name="connsiteY78" fmla="*/ 44605 h 2051825"/>
                <a:gd name="connsiteX79" fmla="*/ 1106974 w 2123653"/>
                <a:gd name="connsiteY79" fmla="*/ 66907 h 2051825"/>
                <a:gd name="connsiteX80" fmla="*/ 1040067 w 2123653"/>
                <a:gd name="connsiteY80" fmla="*/ 111512 h 2051825"/>
                <a:gd name="connsiteX81" fmla="*/ 1017765 w 2123653"/>
                <a:gd name="connsiteY81" fmla="*/ 133815 h 2051825"/>
                <a:gd name="connsiteX82" fmla="*/ 917404 w 2123653"/>
                <a:gd name="connsiteY82" fmla="*/ 178420 h 2051825"/>
                <a:gd name="connsiteX83" fmla="*/ 594018 w 2123653"/>
                <a:gd name="connsiteY83" fmla="*/ 189571 h 2051825"/>
                <a:gd name="connsiteX84" fmla="*/ 493657 w 2123653"/>
                <a:gd name="connsiteY84" fmla="*/ 223025 h 2051825"/>
                <a:gd name="connsiteX85" fmla="*/ 460204 w 2123653"/>
                <a:gd name="connsiteY85" fmla="*/ 234176 h 2051825"/>
                <a:gd name="connsiteX86" fmla="*/ 437901 w 2123653"/>
                <a:gd name="connsiteY86" fmla="*/ 256478 h 2051825"/>
                <a:gd name="connsiteX87" fmla="*/ 370994 w 2123653"/>
                <a:gd name="connsiteY87" fmla="*/ 278781 h 2051825"/>
                <a:gd name="connsiteX88" fmla="*/ 192574 w 2123653"/>
                <a:gd name="connsiteY88" fmla="*/ 301083 h 2051825"/>
                <a:gd name="connsiteX89" fmla="*/ 3004 w 2123653"/>
                <a:gd name="connsiteY89" fmla="*/ 278781 h 20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123653" h="2051825">
                  <a:moveTo>
                    <a:pt x="3004" y="278781"/>
                  </a:moveTo>
                  <a:cubicBezTo>
                    <a:pt x="-15581" y="284357"/>
                    <a:pt x="57163" y="313294"/>
                    <a:pt x="81062" y="334537"/>
                  </a:cubicBezTo>
                  <a:cubicBezTo>
                    <a:pt x="91079" y="343441"/>
                    <a:pt x="94993" y="357525"/>
                    <a:pt x="103365" y="367990"/>
                  </a:cubicBezTo>
                  <a:cubicBezTo>
                    <a:pt x="109933" y="376200"/>
                    <a:pt x="118233" y="382859"/>
                    <a:pt x="125667" y="390293"/>
                  </a:cubicBezTo>
                  <a:cubicBezTo>
                    <a:pt x="129384" y="401444"/>
                    <a:pt x="130770" y="413667"/>
                    <a:pt x="136818" y="423746"/>
                  </a:cubicBezTo>
                  <a:cubicBezTo>
                    <a:pt x="142227" y="432761"/>
                    <a:pt x="155216" y="436287"/>
                    <a:pt x="159121" y="446049"/>
                  </a:cubicBezTo>
                  <a:cubicBezTo>
                    <a:pt x="170505" y="474509"/>
                    <a:pt x="171730" y="506180"/>
                    <a:pt x="181423" y="535259"/>
                  </a:cubicBezTo>
                  <a:lnTo>
                    <a:pt x="203726" y="602166"/>
                  </a:lnTo>
                  <a:lnTo>
                    <a:pt x="226028" y="669073"/>
                  </a:lnTo>
                  <a:cubicBezTo>
                    <a:pt x="301951" y="744996"/>
                    <a:pt x="186230" y="626359"/>
                    <a:pt x="270633" y="724829"/>
                  </a:cubicBezTo>
                  <a:cubicBezTo>
                    <a:pt x="291210" y="748835"/>
                    <a:pt x="319098" y="776940"/>
                    <a:pt x="348692" y="791737"/>
                  </a:cubicBezTo>
                  <a:cubicBezTo>
                    <a:pt x="359205" y="796994"/>
                    <a:pt x="370994" y="799171"/>
                    <a:pt x="382145" y="802888"/>
                  </a:cubicBezTo>
                  <a:cubicBezTo>
                    <a:pt x="410059" y="830801"/>
                    <a:pt x="419098" y="846488"/>
                    <a:pt x="471355" y="847493"/>
                  </a:cubicBezTo>
                  <a:lnTo>
                    <a:pt x="1051218" y="858644"/>
                  </a:lnTo>
                  <a:lnTo>
                    <a:pt x="1118126" y="880946"/>
                  </a:lnTo>
                  <a:lnTo>
                    <a:pt x="1151579" y="892098"/>
                  </a:lnTo>
                  <a:cubicBezTo>
                    <a:pt x="1195143" y="935660"/>
                    <a:pt x="1149430" y="896598"/>
                    <a:pt x="1207335" y="925551"/>
                  </a:cubicBezTo>
                  <a:cubicBezTo>
                    <a:pt x="1293800" y="968784"/>
                    <a:pt x="1190159" y="930978"/>
                    <a:pt x="1274243" y="959005"/>
                  </a:cubicBezTo>
                  <a:cubicBezTo>
                    <a:pt x="1377216" y="1027654"/>
                    <a:pt x="1250544" y="940047"/>
                    <a:pt x="1329999" y="1003610"/>
                  </a:cubicBezTo>
                  <a:cubicBezTo>
                    <a:pt x="1340464" y="1011982"/>
                    <a:pt x="1352988" y="1017540"/>
                    <a:pt x="1363453" y="1025912"/>
                  </a:cubicBezTo>
                  <a:cubicBezTo>
                    <a:pt x="1371663" y="1032480"/>
                    <a:pt x="1376740" y="1042806"/>
                    <a:pt x="1385755" y="1048215"/>
                  </a:cubicBezTo>
                  <a:cubicBezTo>
                    <a:pt x="1395834" y="1054263"/>
                    <a:pt x="1408058" y="1055649"/>
                    <a:pt x="1419209" y="1059366"/>
                  </a:cubicBezTo>
                  <a:lnTo>
                    <a:pt x="1474965" y="1115122"/>
                  </a:lnTo>
                  <a:lnTo>
                    <a:pt x="1497267" y="1137425"/>
                  </a:lnTo>
                  <a:cubicBezTo>
                    <a:pt x="1501567" y="1154625"/>
                    <a:pt x="1519570" y="1223632"/>
                    <a:pt x="1519570" y="1237785"/>
                  </a:cubicBezTo>
                  <a:cubicBezTo>
                    <a:pt x="1519570" y="1419246"/>
                    <a:pt x="1519935" y="1403225"/>
                    <a:pt x="1497267" y="1516566"/>
                  </a:cubicBezTo>
                  <a:cubicBezTo>
                    <a:pt x="1504765" y="1644033"/>
                    <a:pt x="1486435" y="1673323"/>
                    <a:pt x="1530721" y="1761893"/>
                  </a:cubicBezTo>
                  <a:cubicBezTo>
                    <a:pt x="1537233" y="1774917"/>
                    <a:pt x="1560509" y="1808759"/>
                    <a:pt x="1575326" y="1817649"/>
                  </a:cubicBezTo>
                  <a:cubicBezTo>
                    <a:pt x="1585405" y="1823697"/>
                    <a:pt x="1597628" y="1825083"/>
                    <a:pt x="1608779" y="1828800"/>
                  </a:cubicBezTo>
                  <a:cubicBezTo>
                    <a:pt x="1662626" y="1882647"/>
                    <a:pt x="1594205" y="1817142"/>
                    <a:pt x="1664535" y="1873405"/>
                  </a:cubicBezTo>
                  <a:cubicBezTo>
                    <a:pt x="1672745" y="1879973"/>
                    <a:pt x="1677823" y="1890298"/>
                    <a:pt x="1686838" y="1895707"/>
                  </a:cubicBezTo>
                  <a:cubicBezTo>
                    <a:pt x="1696918" y="1901755"/>
                    <a:pt x="1709778" y="1901602"/>
                    <a:pt x="1720292" y="1906859"/>
                  </a:cubicBezTo>
                  <a:cubicBezTo>
                    <a:pt x="1732279" y="1912853"/>
                    <a:pt x="1743280" y="1920789"/>
                    <a:pt x="1753745" y="1929161"/>
                  </a:cubicBezTo>
                  <a:cubicBezTo>
                    <a:pt x="1761955" y="1935729"/>
                    <a:pt x="1767033" y="1946055"/>
                    <a:pt x="1776048" y="1951464"/>
                  </a:cubicBezTo>
                  <a:cubicBezTo>
                    <a:pt x="1786127" y="1957512"/>
                    <a:pt x="1798350" y="1958898"/>
                    <a:pt x="1809501" y="1962615"/>
                  </a:cubicBezTo>
                  <a:cubicBezTo>
                    <a:pt x="1870729" y="2023843"/>
                    <a:pt x="1834158" y="2000571"/>
                    <a:pt x="1921013" y="2029522"/>
                  </a:cubicBezTo>
                  <a:lnTo>
                    <a:pt x="1954467" y="2040673"/>
                  </a:lnTo>
                  <a:lnTo>
                    <a:pt x="1987921" y="2051825"/>
                  </a:lnTo>
                  <a:cubicBezTo>
                    <a:pt x="2006506" y="2048108"/>
                    <a:pt x="2027907" y="2051187"/>
                    <a:pt x="2043677" y="2040673"/>
                  </a:cubicBezTo>
                  <a:cubicBezTo>
                    <a:pt x="2053457" y="2034153"/>
                    <a:pt x="2054828" y="2018974"/>
                    <a:pt x="2054828" y="2007220"/>
                  </a:cubicBezTo>
                  <a:cubicBezTo>
                    <a:pt x="2054828" y="1962460"/>
                    <a:pt x="2051036" y="1917556"/>
                    <a:pt x="2043677" y="1873405"/>
                  </a:cubicBezTo>
                  <a:cubicBezTo>
                    <a:pt x="2039812" y="1850216"/>
                    <a:pt x="2028808" y="1828800"/>
                    <a:pt x="2021374" y="1806498"/>
                  </a:cubicBezTo>
                  <a:lnTo>
                    <a:pt x="2010223" y="1773044"/>
                  </a:lnTo>
                  <a:cubicBezTo>
                    <a:pt x="2013940" y="1709854"/>
                    <a:pt x="2011502" y="1645998"/>
                    <a:pt x="2021374" y="1583473"/>
                  </a:cubicBezTo>
                  <a:cubicBezTo>
                    <a:pt x="2023014" y="1573088"/>
                    <a:pt x="2037109" y="1569381"/>
                    <a:pt x="2043677" y="1561171"/>
                  </a:cubicBezTo>
                  <a:cubicBezTo>
                    <a:pt x="2052049" y="1550706"/>
                    <a:pt x="2057257" y="1537893"/>
                    <a:pt x="2065979" y="1527717"/>
                  </a:cubicBezTo>
                  <a:cubicBezTo>
                    <a:pt x="2079663" y="1511752"/>
                    <a:pt x="2110584" y="1483112"/>
                    <a:pt x="2110584" y="1483112"/>
                  </a:cubicBezTo>
                  <a:cubicBezTo>
                    <a:pt x="2127963" y="1430975"/>
                    <a:pt x="2128057" y="1447317"/>
                    <a:pt x="2110584" y="1371600"/>
                  </a:cubicBezTo>
                  <a:cubicBezTo>
                    <a:pt x="2105298" y="1348693"/>
                    <a:pt x="2095716" y="1326995"/>
                    <a:pt x="2088282" y="1304693"/>
                  </a:cubicBezTo>
                  <a:lnTo>
                    <a:pt x="2077131" y="1271239"/>
                  </a:lnTo>
                  <a:cubicBezTo>
                    <a:pt x="2073414" y="1260088"/>
                    <a:pt x="2068830" y="1249189"/>
                    <a:pt x="2065979" y="1237785"/>
                  </a:cubicBezTo>
                  <a:cubicBezTo>
                    <a:pt x="2062262" y="1222917"/>
                    <a:pt x="2058153" y="1208142"/>
                    <a:pt x="2054828" y="1193181"/>
                  </a:cubicBezTo>
                  <a:cubicBezTo>
                    <a:pt x="2026512" y="1065759"/>
                    <a:pt x="2059723" y="1201610"/>
                    <a:pt x="2032526" y="1092820"/>
                  </a:cubicBezTo>
                  <a:cubicBezTo>
                    <a:pt x="2034063" y="1080525"/>
                    <a:pt x="2038543" y="997297"/>
                    <a:pt x="2054828" y="970156"/>
                  </a:cubicBezTo>
                  <a:cubicBezTo>
                    <a:pt x="2060237" y="961141"/>
                    <a:pt x="2069697" y="955288"/>
                    <a:pt x="2077131" y="947854"/>
                  </a:cubicBezTo>
                  <a:cubicBezTo>
                    <a:pt x="2096752" y="888989"/>
                    <a:pt x="2095805" y="907407"/>
                    <a:pt x="2077131" y="814039"/>
                  </a:cubicBezTo>
                  <a:cubicBezTo>
                    <a:pt x="2070366" y="780217"/>
                    <a:pt x="2051606" y="716321"/>
                    <a:pt x="2010223" y="702527"/>
                  </a:cubicBezTo>
                  <a:lnTo>
                    <a:pt x="1976770" y="691376"/>
                  </a:lnTo>
                  <a:cubicBezTo>
                    <a:pt x="1933207" y="647813"/>
                    <a:pt x="1978917" y="686874"/>
                    <a:pt x="1921013" y="657922"/>
                  </a:cubicBezTo>
                  <a:cubicBezTo>
                    <a:pt x="1909026" y="651929"/>
                    <a:pt x="1898025" y="643992"/>
                    <a:pt x="1887560" y="635620"/>
                  </a:cubicBezTo>
                  <a:cubicBezTo>
                    <a:pt x="1879350" y="629052"/>
                    <a:pt x="1874272" y="618726"/>
                    <a:pt x="1865257" y="613317"/>
                  </a:cubicBezTo>
                  <a:cubicBezTo>
                    <a:pt x="1855178" y="607269"/>
                    <a:pt x="1842955" y="605883"/>
                    <a:pt x="1831804" y="602166"/>
                  </a:cubicBezTo>
                  <a:cubicBezTo>
                    <a:pt x="1816936" y="587298"/>
                    <a:pt x="1807147" y="564210"/>
                    <a:pt x="1787199" y="557561"/>
                  </a:cubicBezTo>
                  <a:lnTo>
                    <a:pt x="1720292" y="535259"/>
                  </a:lnTo>
                  <a:cubicBezTo>
                    <a:pt x="1712858" y="527825"/>
                    <a:pt x="1706199" y="519524"/>
                    <a:pt x="1697989" y="512956"/>
                  </a:cubicBezTo>
                  <a:cubicBezTo>
                    <a:pt x="1665785" y="487193"/>
                    <a:pt x="1666169" y="498271"/>
                    <a:pt x="1642233" y="468351"/>
                  </a:cubicBezTo>
                  <a:cubicBezTo>
                    <a:pt x="1633861" y="457886"/>
                    <a:pt x="1628303" y="445363"/>
                    <a:pt x="1619931" y="434898"/>
                  </a:cubicBezTo>
                  <a:cubicBezTo>
                    <a:pt x="1613363" y="426688"/>
                    <a:pt x="1604196" y="420805"/>
                    <a:pt x="1597628" y="412595"/>
                  </a:cubicBezTo>
                  <a:cubicBezTo>
                    <a:pt x="1541359" y="342259"/>
                    <a:pt x="1606875" y="410691"/>
                    <a:pt x="1553023" y="356839"/>
                  </a:cubicBezTo>
                  <a:cubicBezTo>
                    <a:pt x="1512360" y="234845"/>
                    <a:pt x="1577209" y="419618"/>
                    <a:pt x="1519570" y="289932"/>
                  </a:cubicBezTo>
                  <a:cubicBezTo>
                    <a:pt x="1510022" y="268449"/>
                    <a:pt x="1504701" y="245327"/>
                    <a:pt x="1497267" y="223025"/>
                  </a:cubicBezTo>
                  <a:lnTo>
                    <a:pt x="1486116" y="189571"/>
                  </a:lnTo>
                  <a:cubicBezTo>
                    <a:pt x="1482399" y="178420"/>
                    <a:pt x="1477816" y="167520"/>
                    <a:pt x="1474965" y="156117"/>
                  </a:cubicBezTo>
                  <a:cubicBezTo>
                    <a:pt x="1471248" y="141249"/>
                    <a:pt x="1468217" y="126192"/>
                    <a:pt x="1463813" y="111512"/>
                  </a:cubicBezTo>
                  <a:cubicBezTo>
                    <a:pt x="1457058" y="88995"/>
                    <a:pt x="1461072" y="57645"/>
                    <a:pt x="1441511" y="44605"/>
                  </a:cubicBezTo>
                  <a:cubicBezTo>
                    <a:pt x="1399309" y="16471"/>
                    <a:pt x="1417534" y="31780"/>
                    <a:pt x="1385755" y="0"/>
                  </a:cubicBezTo>
                  <a:cubicBezTo>
                    <a:pt x="1359735" y="3717"/>
                    <a:pt x="1333307" y="5241"/>
                    <a:pt x="1307696" y="11151"/>
                  </a:cubicBezTo>
                  <a:cubicBezTo>
                    <a:pt x="1284789" y="16437"/>
                    <a:pt x="1263978" y="29589"/>
                    <a:pt x="1240789" y="33454"/>
                  </a:cubicBezTo>
                  <a:cubicBezTo>
                    <a:pt x="1218487" y="37171"/>
                    <a:pt x="1195817" y="39121"/>
                    <a:pt x="1173882" y="44605"/>
                  </a:cubicBezTo>
                  <a:cubicBezTo>
                    <a:pt x="1151075" y="50307"/>
                    <a:pt x="1106974" y="66907"/>
                    <a:pt x="1106974" y="66907"/>
                  </a:cubicBezTo>
                  <a:cubicBezTo>
                    <a:pt x="1084672" y="81775"/>
                    <a:pt x="1059020" y="92558"/>
                    <a:pt x="1040067" y="111512"/>
                  </a:cubicBezTo>
                  <a:cubicBezTo>
                    <a:pt x="1032633" y="118946"/>
                    <a:pt x="1025975" y="127247"/>
                    <a:pt x="1017765" y="133815"/>
                  </a:cubicBezTo>
                  <a:cubicBezTo>
                    <a:pt x="991707" y="154662"/>
                    <a:pt x="949741" y="177305"/>
                    <a:pt x="917404" y="178420"/>
                  </a:cubicBezTo>
                  <a:lnTo>
                    <a:pt x="594018" y="189571"/>
                  </a:lnTo>
                  <a:lnTo>
                    <a:pt x="493657" y="223025"/>
                  </a:lnTo>
                  <a:lnTo>
                    <a:pt x="460204" y="234176"/>
                  </a:lnTo>
                  <a:cubicBezTo>
                    <a:pt x="452770" y="241610"/>
                    <a:pt x="447305" y="251776"/>
                    <a:pt x="437901" y="256478"/>
                  </a:cubicBezTo>
                  <a:cubicBezTo>
                    <a:pt x="416874" y="266991"/>
                    <a:pt x="393296" y="271347"/>
                    <a:pt x="370994" y="278781"/>
                  </a:cubicBezTo>
                  <a:cubicBezTo>
                    <a:pt x="296827" y="303503"/>
                    <a:pt x="327551" y="296262"/>
                    <a:pt x="192574" y="301083"/>
                  </a:cubicBezTo>
                  <a:cubicBezTo>
                    <a:pt x="136854" y="303073"/>
                    <a:pt x="21589" y="273205"/>
                    <a:pt x="3004" y="278781"/>
                  </a:cubicBezTo>
                  <a:close/>
                </a:path>
              </a:pathLst>
            </a:custGeom>
            <a:pattFill prst="pct50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991980B9-D8F2-024F-8586-E67938787D20}"/>
                </a:ext>
              </a:extLst>
            </p:cNvPr>
            <p:cNvSpPr>
              <a:spLocks/>
            </p:cNvSpPr>
            <p:nvPr/>
          </p:nvSpPr>
          <p:spPr>
            <a:xfrm>
              <a:off x="9294024" y="5992164"/>
              <a:ext cx="1872000" cy="187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7019C7ED-D46C-CD40-AEBA-989CBD3A0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1174" y="6826754"/>
              <a:ext cx="72000" cy="7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D010CF58-4CEC-1242-BB19-97A2C7E44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4538" y="7529397"/>
              <a:ext cx="72000" cy="7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Cruz 35">
              <a:extLst>
                <a:ext uri="{FF2B5EF4-FFF2-40B4-BE49-F238E27FC236}">
                  <a16:creationId xmlns:a16="http://schemas.microsoft.com/office/drawing/2014/main" id="{AC382476-5568-8A41-8B1E-703E172981E6}"/>
                </a:ext>
              </a:extLst>
            </p:cNvPr>
            <p:cNvSpPr/>
            <p:nvPr/>
          </p:nvSpPr>
          <p:spPr>
            <a:xfrm>
              <a:off x="10177863" y="6866267"/>
              <a:ext cx="144000" cy="144000"/>
            </a:xfrm>
            <a:prstGeom prst="plus">
              <a:avLst>
                <a:gd name="adj" fmla="val 47834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CE1CD6D6-95CB-554E-A026-524A24AA47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40329" y="6007679"/>
              <a:ext cx="19068" cy="867256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C92276CF-3CA0-FD4F-A6CE-7C7866477E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49293" y="6938267"/>
              <a:ext cx="614539" cy="606946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2BC46B70-5368-CD41-89AB-99742BA24E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85697" y="7314548"/>
              <a:ext cx="19068" cy="25200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5FD2D46C-2D9A-9A4F-8E85-290542A8178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10891934" y="7573074"/>
              <a:ext cx="252000" cy="104864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8B8E057F-950F-F343-99AF-A9E77E4734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93142" y="7254069"/>
              <a:ext cx="135738" cy="40282"/>
            </a:xfrm>
            <a:prstGeom prst="straightConnector1">
              <a:avLst/>
            </a:prstGeom>
            <a:ln w="44450">
              <a:solidFill>
                <a:srgbClr val="00B0F0"/>
              </a:solidFill>
              <a:prstDash val="dash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ubtítulo 3">
              <a:extLst>
                <a:ext uri="{FF2B5EF4-FFF2-40B4-BE49-F238E27FC236}">
                  <a16:creationId xmlns:a16="http://schemas.microsoft.com/office/drawing/2014/main" id="{B62D34F7-AFD8-694D-BFAF-DFA3CC523C08}"/>
                </a:ext>
              </a:extLst>
            </p:cNvPr>
            <p:cNvSpPr txBox="1">
              <a:spLocks/>
            </p:cNvSpPr>
            <p:nvPr/>
          </p:nvSpPr>
          <p:spPr>
            <a:xfrm>
              <a:off x="9397162" y="7344533"/>
              <a:ext cx="1048313" cy="3430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GB" sz="1400" i="1" dirty="0">
                  <a:solidFill>
                    <a:srgbClr val="0070C0"/>
                  </a:solidFill>
                </a:rPr>
                <a:t>V</a:t>
              </a:r>
              <a:r>
                <a:rPr lang="en-GB" sz="1100" i="1" dirty="0">
                  <a:solidFill>
                    <a:srgbClr val="0070C0"/>
                  </a:solidFill>
                </a:rPr>
                <a:t>mean</a:t>
              </a:r>
              <a:endParaRPr lang="en-GB" sz="900" i="1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Subtítulo 3">
                  <a:extLst>
                    <a:ext uri="{FF2B5EF4-FFF2-40B4-BE49-F238E27FC236}">
                      <a16:creationId xmlns:a16="http://schemas.microsoft.com/office/drawing/2014/main" id="{62BB422D-DE0F-C148-9466-835ED4282F6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076551" y="7380419"/>
                  <a:ext cx="435333" cy="28196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sz="1400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Subtítulo 3">
                  <a:extLst>
                    <a:ext uri="{FF2B5EF4-FFF2-40B4-BE49-F238E27FC236}">
                      <a16:creationId xmlns:a16="http://schemas.microsoft.com/office/drawing/2014/main" id="{62BB422D-DE0F-C148-9466-835ED4282F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6551" y="7380419"/>
                  <a:ext cx="435333" cy="2819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Subtítulo 3">
                  <a:extLst>
                    <a:ext uri="{FF2B5EF4-FFF2-40B4-BE49-F238E27FC236}">
                      <a16:creationId xmlns:a16="http://schemas.microsoft.com/office/drawing/2014/main" id="{2368106E-BA7D-0C4D-8AD2-3C9F8417C3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98039" y="6537180"/>
                  <a:ext cx="435333" cy="28196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GB" sz="1400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Subtítulo 3">
                  <a:extLst>
                    <a:ext uri="{FF2B5EF4-FFF2-40B4-BE49-F238E27FC236}">
                      <a16:creationId xmlns:a16="http://schemas.microsoft.com/office/drawing/2014/main" id="{2368106E-BA7D-0C4D-8AD2-3C9F8417C3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8039" y="6537180"/>
                  <a:ext cx="435333" cy="28196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rco 44">
              <a:extLst>
                <a:ext uri="{FF2B5EF4-FFF2-40B4-BE49-F238E27FC236}">
                  <a16:creationId xmlns:a16="http://schemas.microsoft.com/office/drawing/2014/main" id="{5882859D-6195-2B47-A5C1-7D74AE5E4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3433" y="6608108"/>
              <a:ext cx="684000" cy="684000"/>
            </a:xfrm>
            <a:prstGeom prst="arc">
              <a:avLst>
                <a:gd name="adj1" fmla="val 16200000"/>
                <a:gd name="adj2" fmla="val 2494267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o 45">
              <a:extLst>
                <a:ext uri="{FF2B5EF4-FFF2-40B4-BE49-F238E27FC236}">
                  <a16:creationId xmlns:a16="http://schemas.microsoft.com/office/drawing/2014/main" id="{9C189A1C-BAD4-1E41-9982-910F15010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8133" y="7402089"/>
              <a:ext cx="360000" cy="360000"/>
            </a:xfrm>
            <a:prstGeom prst="arc">
              <a:avLst>
                <a:gd name="adj1" fmla="val 16200000"/>
                <a:gd name="adj2" fmla="val 1202836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Subtítulo 3">
            <a:extLst>
              <a:ext uri="{FF2B5EF4-FFF2-40B4-BE49-F238E27FC236}">
                <a16:creationId xmlns:a16="http://schemas.microsoft.com/office/drawing/2014/main" id="{8A622E03-4758-294C-8318-10B65C7C3114}"/>
              </a:ext>
            </a:extLst>
          </p:cNvPr>
          <p:cNvSpPr txBox="1">
            <a:spLocks/>
          </p:cNvSpPr>
          <p:nvPr/>
        </p:nvSpPr>
        <p:spPr>
          <a:xfrm>
            <a:off x="9370303" y="931531"/>
            <a:ext cx="2672006" cy="1917069"/>
          </a:xfrm>
          <a:prstGeom prst="rect">
            <a:avLst/>
          </a:prstGeom>
          <a:solidFill>
            <a:srgbClr val="C9FFC5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i="1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GB" sz="2000" b="1" i="0" dirty="0"/>
              <a:t>Storm track parameterization</a:t>
            </a:r>
          </a:p>
          <a:p>
            <a:endParaRPr lang="en-GB" sz="800" b="1" dirty="0"/>
          </a:p>
          <a:p>
            <a:r>
              <a:rPr lang="en-GB" sz="1600" dirty="0"/>
              <a:t>- Minimum central pressure</a:t>
            </a:r>
          </a:p>
          <a:p>
            <a:r>
              <a:rPr lang="en-GB" sz="1600" dirty="0"/>
              <a:t>- Mean translational velocity</a:t>
            </a:r>
          </a:p>
          <a:p>
            <a:r>
              <a:rPr lang="en-GB" sz="1600" dirty="0"/>
              <a:t>- Angle of entrance</a:t>
            </a:r>
          </a:p>
          <a:p>
            <a:r>
              <a:rPr lang="en-GB" sz="1600" dirty="0"/>
              <a:t>- Angle of forward direction</a:t>
            </a:r>
          </a:p>
        </p:txBody>
      </p:sp>
      <p:sp>
        <p:nvSpPr>
          <p:cNvPr id="58" name="Flecha curva 57">
            <a:extLst>
              <a:ext uri="{FF2B5EF4-FFF2-40B4-BE49-F238E27FC236}">
                <a16:creationId xmlns:a16="http://schemas.microsoft.com/office/drawing/2014/main" id="{50BCEA1A-1F7A-8640-8461-13BA0F10446F}"/>
              </a:ext>
            </a:extLst>
          </p:cNvPr>
          <p:cNvSpPr/>
          <p:nvPr/>
        </p:nvSpPr>
        <p:spPr>
          <a:xfrm rot="5400000">
            <a:off x="8161891" y="1659100"/>
            <a:ext cx="712525" cy="1530740"/>
          </a:xfrm>
          <a:prstGeom prst="bentArrow">
            <a:avLst>
              <a:gd name="adj1" fmla="val 11349"/>
              <a:gd name="adj2" fmla="val 13435"/>
              <a:gd name="adj3" fmla="val 21648"/>
              <a:gd name="adj4" fmla="val 43750"/>
            </a:avLst>
          </a:prstGeom>
          <a:solidFill>
            <a:srgbClr val="C9FFC5"/>
          </a:solidFill>
          <a:ln>
            <a:solidFill>
              <a:srgbClr val="BBF6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4BA39F91-D686-FA4B-B10C-80E6A33794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9" y="2852936"/>
            <a:ext cx="747785" cy="1075385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276F2467-161D-224D-A0A9-7FE55CFC1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412"/>
          <a:stretch/>
        </p:blipFill>
        <p:spPr bwMode="auto">
          <a:xfrm>
            <a:off x="228969" y="3991045"/>
            <a:ext cx="1120576" cy="713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76FBB57-17B0-194F-98A8-50790718A924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Track parameterization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sp>
        <p:nvSpPr>
          <p:cNvPr id="50" name="Subtítulo 3">
            <a:extLst>
              <a:ext uri="{FF2B5EF4-FFF2-40B4-BE49-F238E27FC236}">
                <a16:creationId xmlns:a16="http://schemas.microsoft.com/office/drawing/2014/main" id="{566989C0-751A-F44D-B078-8F863105FCC1}"/>
              </a:ext>
            </a:extLst>
          </p:cNvPr>
          <p:cNvSpPr txBox="1">
            <a:spLocks/>
          </p:cNvSpPr>
          <p:nvPr/>
        </p:nvSpPr>
        <p:spPr>
          <a:xfrm>
            <a:off x="2109405" y="420695"/>
            <a:ext cx="180020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Historical</a:t>
            </a:r>
          </a:p>
        </p:txBody>
      </p:sp>
      <p:sp>
        <p:nvSpPr>
          <p:cNvPr id="52" name="Subtítulo 3">
            <a:extLst>
              <a:ext uri="{FF2B5EF4-FFF2-40B4-BE49-F238E27FC236}">
                <a16:creationId xmlns:a16="http://schemas.microsoft.com/office/drawing/2014/main" id="{ADEDD6F7-824A-5E4D-8230-0BA222FA30C5}"/>
              </a:ext>
            </a:extLst>
          </p:cNvPr>
          <p:cNvSpPr txBox="1">
            <a:spLocks/>
          </p:cNvSpPr>
          <p:nvPr/>
        </p:nvSpPr>
        <p:spPr>
          <a:xfrm>
            <a:off x="4844722" y="418524"/>
            <a:ext cx="252028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Synthetic</a:t>
            </a:r>
          </a:p>
        </p:txBody>
      </p:sp>
      <p:sp>
        <p:nvSpPr>
          <p:cNvPr id="53" name="Flecha curva 52">
            <a:extLst>
              <a:ext uri="{FF2B5EF4-FFF2-40B4-BE49-F238E27FC236}">
                <a16:creationId xmlns:a16="http://schemas.microsoft.com/office/drawing/2014/main" id="{D0D6A973-0012-4C4D-A9F8-44A7F1101529}"/>
              </a:ext>
            </a:extLst>
          </p:cNvPr>
          <p:cNvSpPr/>
          <p:nvPr/>
        </p:nvSpPr>
        <p:spPr>
          <a:xfrm rot="10800000">
            <a:off x="7752782" y="5310384"/>
            <a:ext cx="1530741" cy="350863"/>
          </a:xfrm>
          <a:prstGeom prst="bentArrow">
            <a:avLst>
              <a:gd name="adj1" fmla="val 22143"/>
              <a:gd name="adj2" fmla="val 26849"/>
              <a:gd name="adj3" fmla="val 38415"/>
              <a:gd name="adj4" fmla="val 43750"/>
            </a:avLst>
          </a:prstGeom>
          <a:solidFill>
            <a:srgbClr val="C9FFC5"/>
          </a:solidFill>
          <a:ln>
            <a:solidFill>
              <a:srgbClr val="BBF6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9904A040-CB98-954C-96E2-E748A5B7AE3E}"/>
              </a:ext>
            </a:extLst>
          </p:cNvPr>
          <p:cNvSpPr>
            <a:spLocks noChangeAspect="1"/>
          </p:cNvSpPr>
          <p:nvPr/>
        </p:nvSpPr>
        <p:spPr>
          <a:xfrm>
            <a:off x="4870686" y="4176006"/>
            <a:ext cx="2584702" cy="2489075"/>
          </a:xfrm>
          <a:prstGeom prst="ellipse">
            <a:avLst/>
          </a:prstGeom>
          <a:noFill/>
          <a:ln w="38100">
            <a:solidFill>
              <a:srgbClr val="CA7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EDFF94EF-5FE4-614B-A895-39AAD84F35E0}"/>
              </a:ext>
            </a:extLst>
          </p:cNvPr>
          <p:cNvSpPr>
            <a:spLocks noChangeAspect="1"/>
          </p:cNvSpPr>
          <p:nvPr/>
        </p:nvSpPr>
        <p:spPr>
          <a:xfrm>
            <a:off x="1711345" y="4150440"/>
            <a:ext cx="2574805" cy="2477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dondear rectángulo de esquina del mismo lado 46">
            <a:extLst>
              <a:ext uri="{FF2B5EF4-FFF2-40B4-BE49-F238E27FC236}">
                <a16:creationId xmlns:a16="http://schemas.microsoft.com/office/drawing/2014/main" id="{BBBF6526-9467-3A4F-9521-E5AD5077B6E8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08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DAE4B1-288F-6549-BB11-71F373D6C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10061" r="7816" b="7173"/>
          <a:stretch/>
        </p:blipFill>
        <p:spPr>
          <a:xfrm>
            <a:off x="146361" y="597513"/>
            <a:ext cx="4664636" cy="43605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3076A0-13EC-044D-8E96-91CCD4D1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9524" r="7407" b="6667"/>
          <a:stretch/>
        </p:blipFill>
        <p:spPr>
          <a:xfrm>
            <a:off x="7455496" y="605398"/>
            <a:ext cx="4761184" cy="4479786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04BF71F4-F38F-2C46-A8B5-4297F04EC1C9}"/>
                  </a:ext>
                </a:extLst>
              </p:cNvPr>
              <p:cNvSpPr/>
              <p:nvPr/>
            </p:nvSpPr>
            <p:spPr>
              <a:xfrm>
                <a:off x="4899652" y="2950264"/>
                <a:ext cx="2564500" cy="1277273"/>
              </a:xfrm>
              <a:prstGeom prst="rect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𝑚𝑒𝑎𝑛</m:t>
                                </m:r>
                              </m:sub>
                            </m:sSub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 </a:t>
                </a:r>
              </a:p>
              <a:p>
                <a:pPr lvl="0" algn="ctr"/>
                <a:endParaRPr lang="en-GB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GB" b="1" dirty="0">
                    <a:solidFill>
                      <a:srgbClr val="CA7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= </a:t>
                </a:r>
                <a:r>
                  <a:rPr lang="en-GB" sz="2400" b="1" dirty="0">
                    <a:solidFill>
                      <a:srgbClr val="CA7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8.773</a:t>
                </a:r>
                <a:r>
                  <a:rPr lang="en-GB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(dataset)</a:t>
                </a:r>
                <a:endParaRPr lang="en-GB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GB" b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= </a:t>
                </a:r>
                <a:r>
                  <a:rPr lang="en-GB" sz="2400" b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  <a:r>
                  <a:rPr lang="en-GB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(subset)</a:t>
                </a:r>
              </a:p>
            </p:txBody>
          </p:sp>
        </mc:Choice>
        <mc:Fallback xmlns=""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04BF71F4-F38F-2C46-A8B5-4297F04EC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52" y="2950264"/>
                <a:ext cx="2564500" cy="1277273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BE07C3F7-1A44-0A4A-B0F2-895FDE0B4904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Storm selection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4C543E-135D-334D-BE07-F6081F710F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13891" r="12243" b="14826"/>
          <a:stretch/>
        </p:blipFill>
        <p:spPr>
          <a:xfrm>
            <a:off x="244286" y="5188417"/>
            <a:ext cx="1607910" cy="15777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C9EC0A-48B2-1744-931F-8C30EE045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6227" r="3690" b="11347"/>
          <a:stretch/>
        </p:blipFill>
        <p:spPr>
          <a:xfrm>
            <a:off x="2279576" y="5188417"/>
            <a:ext cx="1618848" cy="1577796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873E8DB-8FEF-904A-97AA-F270E1341165}"/>
              </a:ext>
            </a:extLst>
          </p:cNvPr>
          <p:cNvSpPr>
            <a:spLocks noChangeAspect="1"/>
          </p:cNvSpPr>
          <p:nvPr/>
        </p:nvSpPr>
        <p:spPr>
          <a:xfrm>
            <a:off x="2288259" y="5250411"/>
            <a:ext cx="1554280" cy="1496776"/>
          </a:xfrm>
          <a:prstGeom prst="ellipse">
            <a:avLst/>
          </a:prstGeom>
          <a:noFill/>
          <a:ln w="38100">
            <a:solidFill>
              <a:srgbClr val="CA7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AA16449-4E95-D447-BD74-2485D3CFA14E}"/>
              </a:ext>
            </a:extLst>
          </p:cNvPr>
          <p:cNvSpPr>
            <a:spLocks noChangeAspect="1"/>
          </p:cNvSpPr>
          <p:nvPr/>
        </p:nvSpPr>
        <p:spPr>
          <a:xfrm>
            <a:off x="272297" y="5232537"/>
            <a:ext cx="1548329" cy="14895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ubtítulo 3">
            <a:extLst>
              <a:ext uri="{FF2B5EF4-FFF2-40B4-BE49-F238E27FC236}">
                <a16:creationId xmlns:a16="http://schemas.microsoft.com/office/drawing/2014/main" id="{FB6E40D6-2816-1C49-B4A6-C99EB1A981BF}"/>
              </a:ext>
            </a:extLst>
          </p:cNvPr>
          <p:cNvSpPr txBox="1">
            <a:spLocks/>
          </p:cNvSpPr>
          <p:nvPr/>
        </p:nvSpPr>
        <p:spPr>
          <a:xfrm>
            <a:off x="146361" y="4548507"/>
            <a:ext cx="180020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C00000"/>
                </a:solidFill>
                <a:latin typeface="Malayalam Sangam MN" pitchFamily="2" charset="0"/>
                <a:cs typeface="Malayalam Sangam MN" pitchFamily="2" charset="0"/>
              </a:rPr>
              <a:t>Historical</a:t>
            </a:r>
          </a:p>
        </p:txBody>
      </p:sp>
      <p:sp>
        <p:nvSpPr>
          <p:cNvPr id="12" name="Subtítulo 3">
            <a:extLst>
              <a:ext uri="{FF2B5EF4-FFF2-40B4-BE49-F238E27FC236}">
                <a16:creationId xmlns:a16="http://schemas.microsoft.com/office/drawing/2014/main" id="{52BAF6C4-9364-6442-BBC0-75C583CA0C08}"/>
              </a:ext>
            </a:extLst>
          </p:cNvPr>
          <p:cNvSpPr txBox="1">
            <a:spLocks/>
          </p:cNvSpPr>
          <p:nvPr/>
        </p:nvSpPr>
        <p:spPr>
          <a:xfrm>
            <a:off x="1810165" y="4547331"/>
            <a:ext cx="2520280" cy="96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CA72FF"/>
                </a:solidFill>
                <a:latin typeface="Malayalam Sangam MN" pitchFamily="2" charset="0"/>
                <a:cs typeface="Malayalam Sangam MN" pitchFamily="2" charset="0"/>
              </a:rPr>
              <a:t>Synthetic</a:t>
            </a:r>
          </a:p>
        </p:txBody>
      </p:sp>
      <p:sp>
        <p:nvSpPr>
          <p:cNvPr id="17" name="Flecha derecha 16">
            <a:extLst>
              <a:ext uri="{FF2B5EF4-FFF2-40B4-BE49-F238E27FC236}">
                <a16:creationId xmlns:a16="http://schemas.microsoft.com/office/drawing/2014/main" id="{50764C2D-B03E-064D-8ED2-94A75EDF0605}"/>
              </a:ext>
            </a:extLst>
          </p:cNvPr>
          <p:cNvSpPr/>
          <p:nvPr/>
        </p:nvSpPr>
        <p:spPr>
          <a:xfrm>
            <a:off x="4971660" y="1268760"/>
            <a:ext cx="2249384" cy="1509027"/>
          </a:xfrm>
          <a:prstGeom prst="rightArrow">
            <a:avLst>
              <a:gd name="adj1" fmla="val 74494"/>
              <a:gd name="adj2" fmla="val 4876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b="1" dirty="0" err="1">
                <a:solidFill>
                  <a:srgbClr val="002060"/>
                </a:solidFill>
                <a:latin typeface="Athelas" panose="02000503000000020003" pitchFamily="2" charset="77"/>
                <a:cs typeface="Al Tarikh" pitchFamily="2" charset="-78"/>
              </a:rPr>
              <a:t>Maximum</a:t>
            </a:r>
            <a:endParaRPr lang="es-ES" sz="2000" b="1" dirty="0">
              <a:solidFill>
                <a:srgbClr val="002060"/>
              </a:solidFill>
              <a:latin typeface="Athelas" panose="02000503000000020003" pitchFamily="2" charset="77"/>
              <a:cs typeface="Al Tarikh" pitchFamily="2" charset="-78"/>
            </a:endParaRPr>
          </a:p>
          <a:p>
            <a:pPr algn="ctr"/>
            <a:r>
              <a:rPr lang="es-ES" sz="2000" b="1" dirty="0" err="1">
                <a:solidFill>
                  <a:srgbClr val="002060"/>
                </a:solidFill>
                <a:latin typeface="Athelas" panose="02000503000000020003" pitchFamily="2" charset="77"/>
                <a:cs typeface="Al Tarikh" pitchFamily="2" charset="-78"/>
              </a:rPr>
              <a:t>Dissimilarity</a:t>
            </a:r>
            <a:endParaRPr lang="es-ES" sz="2000" b="1" dirty="0">
              <a:solidFill>
                <a:srgbClr val="002060"/>
              </a:solidFill>
              <a:latin typeface="Athelas" panose="02000503000000020003" pitchFamily="2" charset="77"/>
              <a:cs typeface="Al Tarikh" pitchFamily="2" charset="-78"/>
            </a:endParaRPr>
          </a:p>
          <a:p>
            <a:pPr algn="ctr"/>
            <a:r>
              <a:rPr lang="es-ES" sz="2000" b="1" dirty="0" err="1">
                <a:solidFill>
                  <a:srgbClr val="002060"/>
                </a:solidFill>
                <a:latin typeface="Athelas" panose="02000503000000020003" pitchFamily="2" charset="77"/>
                <a:cs typeface="Al Tarikh" pitchFamily="2" charset="-78"/>
              </a:rPr>
              <a:t>Algorithm</a:t>
            </a:r>
            <a:endParaRPr lang="es-ES" sz="2800" b="1" dirty="0">
              <a:solidFill>
                <a:srgbClr val="002060"/>
              </a:solidFill>
              <a:latin typeface="Athelas" panose="02000503000000020003" pitchFamily="2" charset="77"/>
              <a:cs typeface="Al Tarikh" pitchFamily="2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0A89E6D-D1A5-B748-9160-A132C0EF7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9327" r="6911" b="12361"/>
          <a:stretch/>
        </p:blipFill>
        <p:spPr>
          <a:xfrm>
            <a:off x="6213290" y="5197435"/>
            <a:ext cx="1682910" cy="157779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410288B-4A28-5645-926F-D801798693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9327" r="6913" b="12361"/>
          <a:stretch/>
        </p:blipFill>
        <p:spPr>
          <a:xfrm>
            <a:off x="7990132" y="5197435"/>
            <a:ext cx="1634260" cy="15777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598F461-F7E8-D942-A559-9EC531B717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9327" r="7333" b="12361"/>
          <a:stretch/>
        </p:blipFill>
        <p:spPr>
          <a:xfrm>
            <a:off x="9721264" y="5197435"/>
            <a:ext cx="1631320" cy="1577796"/>
          </a:xfrm>
          <a:prstGeom prst="rect">
            <a:avLst/>
          </a:prstGeom>
        </p:spPr>
      </p:pic>
      <p:sp>
        <p:nvSpPr>
          <p:cNvPr id="21" name="Subtítulo 3">
            <a:extLst>
              <a:ext uri="{FF2B5EF4-FFF2-40B4-BE49-F238E27FC236}">
                <a16:creationId xmlns:a16="http://schemas.microsoft.com/office/drawing/2014/main" id="{C9D66B68-BB4D-F344-AFAA-885CE34FE135}"/>
              </a:ext>
            </a:extLst>
          </p:cNvPr>
          <p:cNvSpPr txBox="1">
            <a:spLocks/>
          </p:cNvSpPr>
          <p:nvPr/>
        </p:nvSpPr>
        <p:spPr>
          <a:xfrm>
            <a:off x="6569134" y="4870284"/>
            <a:ext cx="1112824" cy="34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000"/>
                </a:solidFill>
                <a:latin typeface="Malayalam Sangam MN" pitchFamily="2" charset="0"/>
                <a:cs typeface="Malayalam Sangam MN" pitchFamily="2" charset="0"/>
              </a:rPr>
              <a:t>M=100</a:t>
            </a:r>
          </a:p>
        </p:txBody>
      </p:sp>
      <p:sp>
        <p:nvSpPr>
          <p:cNvPr id="22" name="Subtítulo 3">
            <a:extLst>
              <a:ext uri="{FF2B5EF4-FFF2-40B4-BE49-F238E27FC236}">
                <a16:creationId xmlns:a16="http://schemas.microsoft.com/office/drawing/2014/main" id="{497CBB9E-EF2F-714A-B17A-03ECB9350E77}"/>
              </a:ext>
            </a:extLst>
          </p:cNvPr>
          <p:cNvSpPr txBox="1">
            <a:spLocks/>
          </p:cNvSpPr>
          <p:nvPr/>
        </p:nvSpPr>
        <p:spPr>
          <a:xfrm>
            <a:off x="8250850" y="4869161"/>
            <a:ext cx="1112824" cy="34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000"/>
                </a:solidFill>
                <a:latin typeface="Malayalam Sangam MN" pitchFamily="2" charset="0"/>
                <a:cs typeface="Malayalam Sangam MN" pitchFamily="2" charset="0"/>
              </a:rPr>
              <a:t>M=300</a:t>
            </a:r>
          </a:p>
        </p:txBody>
      </p:sp>
      <p:sp>
        <p:nvSpPr>
          <p:cNvPr id="23" name="Subtítulo 3">
            <a:extLst>
              <a:ext uri="{FF2B5EF4-FFF2-40B4-BE49-F238E27FC236}">
                <a16:creationId xmlns:a16="http://schemas.microsoft.com/office/drawing/2014/main" id="{24D782B7-4E6F-8D4E-ABA2-1208D5AE2B25}"/>
              </a:ext>
            </a:extLst>
          </p:cNvPr>
          <p:cNvSpPr txBox="1">
            <a:spLocks/>
          </p:cNvSpPr>
          <p:nvPr/>
        </p:nvSpPr>
        <p:spPr>
          <a:xfrm>
            <a:off x="9980512" y="4869160"/>
            <a:ext cx="1112824" cy="34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FFC000"/>
                </a:solidFill>
                <a:latin typeface="Malayalam Sangam MN" pitchFamily="2" charset="0"/>
                <a:cs typeface="Malayalam Sangam MN" pitchFamily="2" charset="0"/>
              </a:rPr>
              <a:t>M=500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6E241C2-2470-3049-BF0F-FAA689C3205E}"/>
              </a:ext>
            </a:extLst>
          </p:cNvPr>
          <p:cNvSpPr/>
          <p:nvPr/>
        </p:nvSpPr>
        <p:spPr>
          <a:xfrm>
            <a:off x="267757" y="2927178"/>
            <a:ext cx="1152128" cy="612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769312E-C497-BC4A-B2A8-C5F6AAEF5358}"/>
              </a:ext>
            </a:extLst>
          </p:cNvPr>
          <p:cNvSpPr/>
          <p:nvPr/>
        </p:nvSpPr>
        <p:spPr>
          <a:xfrm>
            <a:off x="138984" y="3470647"/>
            <a:ext cx="1868889" cy="2090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FILTERING SYNTHETICS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5 Rectángulo">
                <a:extLst>
                  <a:ext uri="{FF2B5EF4-FFF2-40B4-BE49-F238E27FC236}">
                    <a16:creationId xmlns:a16="http://schemas.microsoft.com/office/drawing/2014/main" id="{1E757848-C2FE-7140-81AA-287B883BB808}"/>
                  </a:ext>
                </a:extLst>
              </p:cNvPr>
              <p:cNvSpPr/>
              <p:nvPr/>
            </p:nvSpPr>
            <p:spPr>
              <a:xfrm>
                <a:off x="138984" y="3672215"/>
                <a:ext cx="1868889" cy="830997"/>
              </a:xfrm>
              <a:prstGeom prst="rect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12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sz="1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s-ES" sz="12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860mbar</a:t>
                </a:r>
              </a:p>
              <a:p>
                <a:pPr lvl="0"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12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s-ES" sz="1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</m:sSub>
                  </m:oMath>
                </a14:m>
                <a:r>
                  <a:rPr lang="es-ES" sz="12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83km/h</a:t>
                </a:r>
              </a:p>
              <a:p>
                <a:pPr lvl="0" algn="ctr"/>
                <a14:m>
                  <m:oMath xmlns:m="http://schemas.openxmlformats.org/officeDocument/2006/math">
                    <m:r>
                      <a:rPr lang="es-ES" sz="12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s-ES" sz="12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270º</a:t>
                </a:r>
              </a:p>
              <a:p>
                <a:pPr lvl="0" algn="ctr"/>
                <a14:m>
                  <m:oMath xmlns:m="http://schemas.openxmlformats.org/officeDocument/2006/math">
                    <m:r>
                      <a:rPr lang="es-ES" sz="12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ES" sz="12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40º</a:t>
                </a:r>
              </a:p>
            </p:txBody>
          </p:sp>
        </mc:Choice>
        <mc:Fallback xmlns="">
          <p:sp>
            <p:nvSpPr>
              <p:cNvPr id="26" name="5 Rectángulo">
                <a:extLst>
                  <a:ext uri="{FF2B5EF4-FFF2-40B4-BE49-F238E27FC236}">
                    <a16:creationId xmlns:a16="http://schemas.microsoft.com/office/drawing/2014/main" id="{1E757848-C2FE-7140-81AA-287B883BB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84" y="3672215"/>
                <a:ext cx="1868889" cy="830997"/>
              </a:xfrm>
              <a:prstGeom prst="rect">
                <a:avLst/>
              </a:prstGeom>
              <a:blipFill>
                <a:blip r:embed="rId12"/>
                <a:stretch>
                  <a:fillRect b="-4412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dondear rectángulo de esquina del mismo lado 26">
            <a:extLst>
              <a:ext uri="{FF2B5EF4-FFF2-40B4-BE49-F238E27FC236}">
                <a16:creationId xmlns:a16="http://schemas.microsoft.com/office/drawing/2014/main" id="{24789E14-A65A-9A45-BE85-61A483B58480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9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ubtítulo 3">
            <a:extLst>
              <a:ext uri="{FF2B5EF4-FFF2-40B4-BE49-F238E27FC236}">
                <a16:creationId xmlns:a16="http://schemas.microsoft.com/office/drawing/2014/main" id="{8F67B2A1-77DE-5F43-8DBA-B8DE5A60EB94}"/>
              </a:ext>
            </a:extLst>
          </p:cNvPr>
          <p:cNvSpPr txBox="1">
            <a:spLocks/>
          </p:cNvSpPr>
          <p:nvPr/>
        </p:nvSpPr>
        <p:spPr>
          <a:xfrm>
            <a:off x="4822221" y="2127355"/>
            <a:ext cx="2489488" cy="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GEBCO (450m) </a:t>
            </a:r>
          </a:p>
        </p:txBody>
      </p:sp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Numerical Modelling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F5A955A-B5A4-AA46-AEBD-E6987F2B2B79}"/>
              </a:ext>
            </a:extLst>
          </p:cNvPr>
          <p:cNvCxnSpPr>
            <a:cxnSpLocks/>
          </p:cNvCxnSpPr>
          <p:nvPr/>
        </p:nvCxnSpPr>
        <p:spPr>
          <a:xfrm>
            <a:off x="8958225" y="5633738"/>
            <a:ext cx="26103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C79D75A-70FF-4447-99FB-A2594E8B2345}"/>
              </a:ext>
            </a:extLst>
          </p:cNvPr>
          <p:cNvSpPr txBox="1"/>
          <p:nvPr/>
        </p:nvSpPr>
        <p:spPr>
          <a:xfrm>
            <a:off x="8976640" y="5295183"/>
            <a:ext cx="2573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Vortex model wind field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C8BC13-23E2-4B48-AE34-466FBF5F7714}"/>
              </a:ext>
            </a:extLst>
          </p:cNvPr>
          <p:cNvSpPr txBox="1"/>
          <p:nvPr/>
        </p:nvSpPr>
        <p:spPr>
          <a:xfrm>
            <a:off x="9406367" y="5633738"/>
            <a:ext cx="172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70C0"/>
                </a:solidFill>
              </a:rPr>
              <a:t>Storm duration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5 Rectángulo">
                <a:extLst>
                  <a:ext uri="{FF2B5EF4-FFF2-40B4-BE49-F238E27FC236}">
                    <a16:creationId xmlns:a16="http://schemas.microsoft.com/office/drawing/2014/main" id="{B4E8B774-352B-3441-8EA1-C90A5CB854A2}"/>
                  </a:ext>
                </a:extLst>
              </p:cNvPr>
              <p:cNvSpPr/>
              <p:nvPr/>
            </p:nvSpPr>
            <p:spPr>
              <a:xfrm>
                <a:off x="4759839" y="4509120"/>
                <a:ext cx="3524031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GB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 HOLLAND MODEL</a:t>
                </a:r>
              </a:p>
              <a:p>
                <a:pPr lvl="0"/>
                <a:r>
                  <a:rPr lang="en-GB" sz="1600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(Holland 1980, Fleming et al. 2008)</a:t>
                </a:r>
              </a:p>
              <a:p>
                <a:pPr lvl="0"/>
                <a:endParaRPr lang="en-GB" sz="1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Latitude (</a:t>
                </a:r>
                <a:r>
                  <a:rPr lang="en-GB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</a:t>
                </a: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GB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Translation speed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𝒎𝒆𝒂𝒏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 central pressure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/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wind speed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/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Radius of maximum wind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GB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s-E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6" name="5 Rectángulo">
                <a:extLst>
                  <a:ext uri="{FF2B5EF4-FFF2-40B4-BE49-F238E27FC236}">
                    <a16:creationId xmlns:a16="http://schemas.microsoft.com/office/drawing/2014/main" id="{B4E8B774-352B-3441-8EA1-C90A5CB85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839" y="4509120"/>
                <a:ext cx="3524031" cy="2062103"/>
              </a:xfrm>
              <a:prstGeom prst="rect">
                <a:avLst/>
              </a:prstGeom>
              <a:blipFill>
                <a:blip r:embed="rId5"/>
                <a:stretch>
                  <a:fillRect l="-717" t="-1227" b="-30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>
            <a:extLst>
              <a:ext uri="{FF2B5EF4-FFF2-40B4-BE49-F238E27FC236}">
                <a16:creationId xmlns:a16="http://schemas.microsoft.com/office/drawing/2014/main" id="{5DE037B7-D80E-D047-B046-84B44DFBE0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54" t="11383" r="13599" b="4563"/>
          <a:stretch/>
        </p:blipFill>
        <p:spPr>
          <a:xfrm>
            <a:off x="986257" y="3861048"/>
            <a:ext cx="3503855" cy="27386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D94954-0AEF-F149-8702-80C921F071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40" t="11581" r="14001" b="6596"/>
          <a:stretch/>
        </p:blipFill>
        <p:spPr>
          <a:xfrm>
            <a:off x="1067214" y="1124744"/>
            <a:ext cx="3336450" cy="2421496"/>
          </a:xfrm>
          <a:prstGeom prst="rect">
            <a:avLst/>
          </a:prstGeom>
        </p:spPr>
      </p:pic>
      <p:sp>
        <p:nvSpPr>
          <p:cNvPr id="31" name="Subtítulo 3">
            <a:extLst>
              <a:ext uri="{FF2B5EF4-FFF2-40B4-BE49-F238E27FC236}">
                <a16:creationId xmlns:a16="http://schemas.microsoft.com/office/drawing/2014/main" id="{148E8BF6-F00F-6644-B320-29378745C066}"/>
              </a:ext>
            </a:extLst>
          </p:cNvPr>
          <p:cNvSpPr txBox="1">
            <a:spLocks/>
          </p:cNvSpPr>
          <p:nvPr/>
        </p:nvSpPr>
        <p:spPr>
          <a:xfrm>
            <a:off x="4875348" y="3918552"/>
            <a:ext cx="2372780" cy="388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Parameterized wind</a:t>
            </a:r>
          </a:p>
        </p:txBody>
      </p:sp>
      <p:sp>
        <p:nvSpPr>
          <p:cNvPr id="32" name="Subtítulo 3">
            <a:extLst>
              <a:ext uri="{FF2B5EF4-FFF2-40B4-BE49-F238E27FC236}">
                <a16:creationId xmlns:a16="http://schemas.microsoft.com/office/drawing/2014/main" id="{050909B8-4652-A140-B6A2-AAFF56ABB97E}"/>
              </a:ext>
            </a:extLst>
          </p:cNvPr>
          <p:cNvSpPr txBox="1">
            <a:spLocks/>
          </p:cNvSpPr>
          <p:nvPr/>
        </p:nvSpPr>
        <p:spPr>
          <a:xfrm>
            <a:off x="8958224" y="2564913"/>
            <a:ext cx="2610383" cy="864088"/>
          </a:xfrm>
          <a:prstGeom prst="rect">
            <a:avLst/>
          </a:prstGeom>
          <a:solidFill>
            <a:srgbClr val="AED4FF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Avenir Book" panose="02000503020000020003" pitchFamily="2" charset="0"/>
              </a:rPr>
              <a:t>Numerical modelling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chemeClr val="tx1"/>
                </a:solidFill>
                <a:latin typeface="Malayalam Sangam MN" pitchFamily="2" charset="0"/>
                <a:cs typeface="Malayalam Sangam MN" pitchFamily="2" charset="0"/>
              </a:rPr>
              <a:t>SWAN</a:t>
            </a:r>
            <a:endParaRPr lang="en-GB" sz="2800" b="1" dirty="0">
              <a:solidFill>
                <a:schemeClr val="tx1"/>
              </a:solidFill>
              <a:latin typeface="Malayalam Sangam MN" pitchFamily="2" charset="0"/>
              <a:cs typeface="Malayalam Sangam MN" pitchFamily="2" charset="0"/>
            </a:endParaRPr>
          </a:p>
        </p:txBody>
      </p:sp>
      <p:sp>
        <p:nvSpPr>
          <p:cNvPr id="34" name="Subtítulo 3">
            <a:extLst>
              <a:ext uri="{FF2B5EF4-FFF2-40B4-BE49-F238E27FC236}">
                <a16:creationId xmlns:a16="http://schemas.microsoft.com/office/drawing/2014/main" id="{DE8F66B5-A98B-C648-9535-935B14D7A251}"/>
              </a:ext>
            </a:extLst>
          </p:cNvPr>
          <p:cNvSpPr txBox="1">
            <a:spLocks/>
          </p:cNvSpPr>
          <p:nvPr/>
        </p:nvSpPr>
        <p:spPr>
          <a:xfrm>
            <a:off x="4875348" y="1602889"/>
            <a:ext cx="2372780" cy="388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alayalam Sangam MN" pitchFamily="2" charset="0"/>
                <a:cs typeface="Malayalam Sangam MN" pitchFamily="2" charset="0"/>
              </a:rPr>
              <a:t>Bathymetry</a:t>
            </a:r>
          </a:p>
        </p:txBody>
      </p:sp>
      <p:sp>
        <p:nvSpPr>
          <p:cNvPr id="36" name="5 Rectángulo">
            <a:extLst>
              <a:ext uri="{FF2B5EF4-FFF2-40B4-BE49-F238E27FC236}">
                <a16:creationId xmlns:a16="http://schemas.microsoft.com/office/drawing/2014/main" id="{95D2E14F-B221-1445-9B6E-8F3C03D1D75B}"/>
              </a:ext>
            </a:extLst>
          </p:cNvPr>
          <p:cNvSpPr/>
          <p:nvPr/>
        </p:nvSpPr>
        <p:spPr>
          <a:xfrm>
            <a:off x="8958225" y="3818636"/>
            <a:ext cx="2610383" cy="1200329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Non-stationary mode</a:t>
            </a:r>
          </a:p>
          <a:p>
            <a:pPr lvl="0"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wind fields</a:t>
            </a:r>
          </a:p>
          <a:p>
            <a:pPr lvl="0"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drag coefficient</a:t>
            </a:r>
          </a:p>
          <a:p>
            <a:pPr lvl="0"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processes</a:t>
            </a:r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42DBAB2C-49C3-9343-A1B9-54AC9F1F85FC}"/>
              </a:ext>
            </a:extLst>
          </p:cNvPr>
          <p:cNvSpPr/>
          <p:nvPr/>
        </p:nvSpPr>
        <p:spPr>
          <a:xfrm>
            <a:off x="7866736" y="1052736"/>
            <a:ext cx="677536" cy="5456931"/>
          </a:xfrm>
          <a:prstGeom prst="rightBrace">
            <a:avLst>
              <a:gd name="adj1" fmla="val 58589"/>
              <a:gd name="adj2" fmla="val 3632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E49793B0-78D3-C949-99DF-6785FF606E63}"/>
              </a:ext>
            </a:extLst>
          </p:cNvPr>
          <p:cNvSpPr/>
          <p:nvPr/>
        </p:nvSpPr>
        <p:spPr>
          <a:xfrm>
            <a:off x="570043" y="980728"/>
            <a:ext cx="365690" cy="5618964"/>
          </a:xfrm>
          <a:prstGeom prst="leftBracket">
            <a:avLst>
              <a:gd name="adj" fmla="val 8306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dondear rectángulo de esquina del mismo lado 16">
            <a:extLst>
              <a:ext uri="{FF2B5EF4-FFF2-40B4-BE49-F238E27FC236}">
                <a16:creationId xmlns:a16="http://schemas.microsoft.com/office/drawing/2014/main" id="{6738919A-E261-F94B-A5AF-A50E93695BF5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32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ubtítulo 3">
            <a:extLst>
              <a:ext uri="{FF2B5EF4-FFF2-40B4-BE49-F238E27FC236}">
                <a16:creationId xmlns:a16="http://schemas.microsoft.com/office/drawing/2014/main" id="{5F36994E-408D-514B-A280-002EA5A8FA55}"/>
              </a:ext>
            </a:extLst>
          </p:cNvPr>
          <p:cNvSpPr txBox="1">
            <a:spLocks/>
          </p:cNvSpPr>
          <p:nvPr/>
        </p:nvSpPr>
        <p:spPr>
          <a:xfrm>
            <a:off x="167416" y="3220"/>
            <a:ext cx="5742927" cy="4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bg1"/>
                </a:solidFill>
                <a:latin typeface="Avenir Book" panose="02000503020000020003" pitchFamily="2" charset="0"/>
              </a:rPr>
              <a:t>HyTCWaves</a:t>
            </a:r>
            <a:endParaRPr lang="en-GB" sz="1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3F295F6-D9E5-F74B-93EE-70156C3944B9}"/>
              </a:ext>
            </a:extLst>
          </p:cNvPr>
          <p:cNvSpPr/>
          <p:nvPr/>
        </p:nvSpPr>
        <p:spPr>
          <a:xfrm>
            <a:off x="0" y="1298"/>
            <a:ext cx="12192000" cy="5962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6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Avenir Book" panose="02000503020000020003" pitchFamily="2" charset="0"/>
              </a:rPr>
              <a:t> HyTCWaves:   </a:t>
            </a:r>
            <a:r>
              <a:rPr lang="en-GB" sz="2000" i="1" dirty="0">
                <a:latin typeface="Avenir Book" panose="02000503020000020003" pitchFamily="2" charset="0"/>
              </a:rPr>
              <a:t>Numerical Modelling</a:t>
            </a:r>
            <a:endParaRPr lang="en-GB" sz="2400" i="1" dirty="0">
              <a:latin typeface="Avenir Book" panose="02000503020000020003" pitchFamily="2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3E740B8-2B9E-E040-B50A-DCABDF1DE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793"/>
            <a:ext cx="8141416" cy="7079493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58E6BF52-1A1D-2A4C-9C38-E4D80BC4FBE2}"/>
              </a:ext>
            </a:extLst>
          </p:cNvPr>
          <p:cNvSpPr/>
          <p:nvPr/>
        </p:nvSpPr>
        <p:spPr>
          <a:xfrm>
            <a:off x="402244" y="2499900"/>
            <a:ext cx="42535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results: maximum significant wave height (swath maps)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simulation time: 5-days with an 8-processor computer</a:t>
            </a:r>
          </a:p>
          <a:p>
            <a:pPr lvl="0"/>
            <a:endParaRPr lang="en-GB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ítulo 3">
            <a:extLst>
              <a:ext uri="{FF2B5EF4-FFF2-40B4-BE49-F238E27FC236}">
                <a16:creationId xmlns:a16="http://schemas.microsoft.com/office/drawing/2014/main" id="{0FF5C426-A0E6-404E-BF47-395DA49B5B11}"/>
              </a:ext>
            </a:extLst>
          </p:cNvPr>
          <p:cNvSpPr txBox="1">
            <a:spLocks/>
          </p:cNvSpPr>
          <p:nvPr/>
        </p:nvSpPr>
        <p:spPr>
          <a:xfrm>
            <a:off x="407369" y="1432169"/>
            <a:ext cx="5145434" cy="596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First 100 cases…</a:t>
            </a:r>
            <a:endParaRPr lang="en-GB" sz="18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dondear rectángulo de esquina del mismo lado 6">
            <a:extLst>
              <a:ext uri="{FF2B5EF4-FFF2-40B4-BE49-F238E27FC236}">
                <a16:creationId xmlns:a16="http://schemas.microsoft.com/office/drawing/2014/main" id="{01304900-A62C-0F42-9B98-B7DE6D5E8C82}"/>
              </a:ext>
            </a:extLst>
          </p:cNvPr>
          <p:cNvSpPr/>
          <p:nvPr/>
        </p:nvSpPr>
        <p:spPr>
          <a:xfrm rot="10800000">
            <a:off x="0" y="597513"/>
            <a:ext cx="12192000" cy="6260487"/>
          </a:xfrm>
          <a:prstGeom prst="round2SameRect">
            <a:avLst>
              <a:gd name="adj1" fmla="val 2320"/>
              <a:gd name="adj2" fmla="val 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563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10735</TotalTime>
  <Words>632</Words>
  <Application>Microsoft Macintosh PowerPoint</Application>
  <PresentationFormat>Panorámica</PresentationFormat>
  <Paragraphs>204</Paragraphs>
  <Slides>14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Abadi MT Condensed Light</vt:lpstr>
      <vt:lpstr>Arial</vt:lpstr>
      <vt:lpstr>Athelas</vt:lpstr>
      <vt:lpstr>Avenir Book</vt:lpstr>
      <vt:lpstr>Calibri</vt:lpstr>
      <vt:lpstr>Calibri Light</vt:lpstr>
      <vt:lpstr>Cambria Math</vt:lpstr>
      <vt:lpstr>Malayalam Sangam MN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308</cp:revision>
  <cp:lastPrinted>2021-06-14T16:53:02Z</cp:lastPrinted>
  <dcterms:created xsi:type="dcterms:W3CDTF">2020-09-16T07:53:23Z</dcterms:created>
  <dcterms:modified xsi:type="dcterms:W3CDTF">2023-02-27T13:33:10Z</dcterms:modified>
</cp:coreProperties>
</file>