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1"/>
  </p:notesMasterIdLst>
  <p:sldIdLst>
    <p:sldId id="280" r:id="rId2"/>
    <p:sldId id="278" r:id="rId3"/>
    <p:sldId id="315" r:id="rId4"/>
    <p:sldId id="308" r:id="rId5"/>
    <p:sldId id="318" r:id="rId6"/>
    <p:sldId id="309" r:id="rId7"/>
    <p:sldId id="311" r:id="rId8"/>
    <p:sldId id="314" r:id="rId9"/>
    <p:sldId id="264" r:id="rId10"/>
    <p:sldId id="305" r:id="rId11"/>
    <p:sldId id="312" r:id="rId12"/>
    <p:sldId id="320" r:id="rId13"/>
    <p:sldId id="310" r:id="rId14"/>
    <p:sldId id="307" r:id="rId15"/>
    <p:sldId id="313" r:id="rId16"/>
    <p:sldId id="319" r:id="rId17"/>
    <p:sldId id="316" r:id="rId18"/>
    <p:sldId id="297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gigal Gil, Laura" initials="CGL" lastIdx="1" clrIdx="0">
    <p:extLst>
      <p:ext uri="{19B8F6BF-5375-455C-9EA6-DF929625EA0E}">
        <p15:presenceInfo xmlns:p15="http://schemas.microsoft.com/office/powerpoint/2012/main" userId="S::cagigall@unican.es::d7e6ec14-f168-470f-b36f-a10cb5fba4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94F4"/>
    <a:srgbClr val="DB7093"/>
    <a:srgbClr val="82BF8B"/>
    <a:srgbClr val="FFD700"/>
    <a:srgbClr val="8FBC8F"/>
    <a:srgbClr val="6495EC"/>
    <a:srgbClr val="9CD7EB"/>
    <a:srgbClr val="941651"/>
    <a:srgbClr val="4E8F00"/>
    <a:srgbClr val="B1C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4"/>
    <p:restoredTop sz="95741"/>
  </p:normalViewPr>
  <p:slideViewPr>
    <p:cSldViewPr snapToGrid="0" snapToObjects="1">
      <p:cViewPr varScale="1">
        <p:scale>
          <a:sx n="92" d="100"/>
          <a:sy n="92" d="100"/>
        </p:scale>
        <p:origin x="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AF01D-5F66-D04A-8DD8-89E4E759BAA1}" type="datetimeFigureOut">
              <a:rPr lang="es-ES" smtClean="0"/>
              <a:t>27/2/23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FF551-3186-8C4B-8404-A09B8FC0A4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133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FF551-3186-8C4B-8404-A09B8FC0A4B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2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&lt;a </a:t>
            </a:r>
            <a:r>
              <a:rPr lang="es-ES" dirty="0" err="1"/>
              <a:t>href</a:t>
            </a:r>
            <a:r>
              <a:rPr lang="es-ES" dirty="0"/>
              <a:t>='https://</a:t>
            </a:r>
            <a:r>
              <a:rPr lang="es-ES" dirty="0" err="1"/>
              <a:t>www.freepik.com</a:t>
            </a:r>
            <a:r>
              <a:rPr lang="es-ES" dirty="0"/>
              <a:t>/</a:t>
            </a:r>
            <a:r>
              <a:rPr lang="es-ES" dirty="0" err="1"/>
              <a:t>photos</a:t>
            </a:r>
            <a:r>
              <a:rPr lang="es-ES" dirty="0"/>
              <a:t>/</a:t>
            </a:r>
            <a:r>
              <a:rPr lang="es-ES" dirty="0" err="1"/>
              <a:t>food</a:t>
            </a:r>
            <a:r>
              <a:rPr lang="es-ES" dirty="0"/>
              <a:t>'&gt;</a:t>
            </a:r>
            <a:r>
              <a:rPr lang="es-ES" dirty="0" err="1"/>
              <a:t>Food</a:t>
            </a:r>
            <a:r>
              <a:rPr lang="es-ES" dirty="0"/>
              <a:t> </a:t>
            </a:r>
            <a:r>
              <a:rPr lang="es-ES" dirty="0" err="1"/>
              <a:t>photo</a:t>
            </a:r>
            <a:r>
              <a:rPr lang="es-ES" dirty="0"/>
              <a:t> </a:t>
            </a:r>
            <a:r>
              <a:rPr lang="es-ES" dirty="0" err="1"/>
              <a:t>created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wirestock</a:t>
            </a:r>
            <a:r>
              <a:rPr lang="es-ES" dirty="0"/>
              <a:t> - </a:t>
            </a:r>
            <a:r>
              <a:rPr lang="es-ES" dirty="0" err="1"/>
              <a:t>www.freepik.com</a:t>
            </a:r>
            <a:r>
              <a:rPr lang="es-ES" dirty="0"/>
              <a:t>&lt;/a&gt;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FF551-3186-8C4B-8404-A09B8FC0A4B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35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FF551-3186-8C4B-8404-A09B8FC0A4B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9443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FF551-3186-8C4B-8404-A09B8FC0A4B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8473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FF551-3186-8C4B-8404-A09B8FC0A4B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528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FF551-3186-8C4B-8404-A09B8FC0A4B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5223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NZ" dirty="0">
                <a:latin typeface="Optima" panose="02000503060000020004" pitchFamily="2" charset="0"/>
              </a:rPr>
              <a:t>Energy flux contribution</a:t>
            </a:r>
          </a:p>
          <a:p>
            <a:pPr algn="ctr"/>
            <a:r>
              <a:rPr lang="en-NZ" dirty="0">
                <a:latin typeface="Optima" panose="02000503060000020004" pitchFamily="2" charset="0"/>
              </a:rPr>
              <a:t>Seasonality</a:t>
            </a:r>
          </a:p>
          <a:p>
            <a:pPr algn="ctr"/>
            <a:r>
              <a:rPr lang="en-NZ" dirty="0">
                <a:latin typeface="Optima" panose="02000503060000020004" pitchFamily="2" charset="0"/>
              </a:rPr>
              <a:t>Interannual variability</a:t>
            </a:r>
          </a:p>
          <a:p>
            <a:pPr algn="ctr"/>
            <a:r>
              <a:rPr lang="en-NZ" dirty="0">
                <a:latin typeface="Optima" panose="02000503060000020004" pitchFamily="2" charset="0"/>
              </a:rPr>
              <a:t>ENSO events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FF551-3186-8C4B-8404-A09B8FC0A4B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6423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FF551-3186-8C4B-8404-A09B8FC0A4B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7578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2D effects on the wave propagation on the reef are not included, which might produce inaccurate results due resonance phenomena for example (this aspect might need to be further analyzed).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FF551-3186-8C4B-8404-A09B8FC0A4BC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8918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variables </a:t>
            </a:r>
            <a:r>
              <a:rPr lang="es-ES" dirty="0" err="1"/>
              <a:t>used</a:t>
            </a:r>
            <a:r>
              <a:rPr lang="es-ES" dirty="0"/>
              <a:t> to describe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inundation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FF551-3186-8C4B-8404-A09B8FC0A4BC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929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CABE-3A95-B94F-B155-2B5409F4B29E}" type="datetime1">
              <a:rPr lang="es-ES" smtClean="0"/>
              <a:t>27/2/23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&lt;#&gt;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2717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559B-14E7-9346-B283-27E2C5953B52}" type="datetime1">
              <a:rPr lang="es-ES" smtClean="0"/>
              <a:t>27/2/23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&lt;#&gt;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28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5273-1205-FF44-961B-CA4381BFC447}" type="datetime1">
              <a:rPr lang="es-ES" smtClean="0"/>
              <a:t>27/2/23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&lt;#&gt;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300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BED3-49E7-294D-92BC-0FA69DB0FF65}" type="datetime1">
              <a:rPr lang="es-ES" smtClean="0"/>
              <a:t>27/2/23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&lt;#&gt;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628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2E75D-26C8-8A40-B943-70A22303D1D7}" type="datetime1">
              <a:rPr lang="es-ES" smtClean="0"/>
              <a:t>27/2/23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&lt;#&gt;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1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38719-CC30-EC48-91E2-3EC207350388}" type="datetime1">
              <a:rPr lang="es-ES" smtClean="0"/>
              <a:t>27/2/23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&lt;#&gt;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512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0C0-F943-1145-9C84-459463B16654}" type="datetime1">
              <a:rPr lang="es-ES" smtClean="0"/>
              <a:t>27/2/23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&lt;#&gt;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445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128A-4DD6-444F-AEAD-D662BA8E96CE}" type="datetime1">
              <a:rPr lang="es-ES" smtClean="0"/>
              <a:t>27/2/23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&lt;#&gt;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43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9F8AF-577A-A142-A875-8669E845BFC6}" type="datetime1">
              <a:rPr lang="es-ES" smtClean="0"/>
              <a:t>27/2/23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&lt;#&gt;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390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F2A2-8733-7642-BF51-535A78114413}" type="datetime1">
              <a:rPr lang="es-ES" smtClean="0"/>
              <a:t>27/2/23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&lt;#&gt;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741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B7F48-C4C3-7C49-81C7-5DAEB9EF49DB}" type="datetime1">
              <a:rPr lang="es-ES" smtClean="0"/>
              <a:t>27/2/23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&lt;#&gt;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74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4C9D8-1D47-754A-B5A5-290CB8227DD4}" type="datetime1">
              <a:rPr lang="es-ES" smtClean="0"/>
              <a:t>27/2/23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&lt;#&gt;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91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mailto:alba.ricondo@unican.es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19.wdp"/><Relationship Id="rId7" Type="http://schemas.microsoft.com/office/2007/relationships/hdphoto" Target="../media/hdphoto2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microsoft.com/office/2007/relationships/hdphoto" Target="../media/hdphoto22.wdp"/><Relationship Id="rId5" Type="http://schemas.openxmlformats.org/officeDocument/2006/relationships/image" Target="../media/image48.png"/><Relationship Id="rId10" Type="http://schemas.openxmlformats.org/officeDocument/2006/relationships/image" Target="../media/image1.png"/><Relationship Id="rId4" Type="http://schemas.openxmlformats.org/officeDocument/2006/relationships/image" Target="../media/image47.png"/><Relationship Id="rId9" Type="http://schemas.microsoft.com/office/2007/relationships/hdphoto" Target="../media/hdphoto2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23.wdp"/><Relationship Id="rId4" Type="http://schemas.openxmlformats.org/officeDocument/2006/relationships/image" Target="../media/image1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8.png"/><Relationship Id="rId7" Type="http://schemas.microsoft.com/office/2007/relationships/hdphoto" Target="../media/hdphoto7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26.svg"/><Relationship Id="rId5" Type="http://schemas.openxmlformats.org/officeDocument/2006/relationships/image" Target="../media/image59.png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24.wdp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64.png"/><Relationship Id="rId5" Type="http://schemas.openxmlformats.org/officeDocument/2006/relationships/image" Target="../media/image26.svg"/><Relationship Id="rId10" Type="http://schemas.openxmlformats.org/officeDocument/2006/relationships/image" Target="../media/image63.png"/><Relationship Id="rId4" Type="http://schemas.openxmlformats.org/officeDocument/2006/relationships/image" Target="../media/image25.png"/><Relationship Id="rId9" Type="http://schemas.openxmlformats.org/officeDocument/2006/relationships/image" Target="../media/image6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microsoft.com/office/2007/relationships/hdphoto" Target="../media/hdphoto25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2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73.png"/><Relationship Id="rId10" Type="http://schemas.openxmlformats.org/officeDocument/2006/relationships/image" Target="../media/image2.png"/><Relationship Id="rId4" Type="http://schemas.openxmlformats.org/officeDocument/2006/relationships/hyperlink" Target="mailto:alba.ricondo@unican.es" TargetMode="Externa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svg"/><Relationship Id="rId5" Type="http://schemas.openxmlformats.org/officeDocument/2006/relationships/image" Target="../media/image7.jpe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microsoft.com/office/2007/relationships/hdphoto" Target="../media/hdphoto4.wdp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6.svg"/><Relationship Id="rId3" Type="http://schemas.openxmlformats.org/officeDocument/2006/relationships/image" Target="../media/image23.png"/><Relationship Id="rId7" Type="http://schemas.openxmlformats.org/officeDocument/2006/relationships/image" Target="../media/image220.png"/><Relationship Id="rId12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.svg"/><Relationship Id="rId10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0.png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0.pn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4.wdp"/><Relationship Id="rId18" Type="http://schemas.openxmlformats.org/officeDocument/2006/relationships/image" Target="../media/image37.png"/><Relationship Id="rId3" Type="http://schemas.openxmlformats.org/officeDocument/2006/relationships/image" Target="../media/image1.png"/><Relationship Id="rId21" Type="http://schemas.openxmlformats.org/officeDocument/2006/relationships/image" Target="../media/image390.png"/><Relationship Id="rId7" Type="http://schemas.microsoft.com/office/2007/relationships/hdphoto" Target="../media/hdphoto11.wdp"/><Relationship Id="rId12" Type="http://schemas.openxmlformats.org/officeDocument/2006/relationships/image" Target="../media/image34.png"/><Relationship Id="rId17" Type="http://schemas.microsoft.com/office/2007/relationships/hdphoto" Target="../media/hdphoto16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13.wdp"/><Relationship Id="rId5" Type="http://schemas.openxmlformats.org/officeDocument/2006/relationships/image" Target="../media/image30.png"/><Relationship Id="rId15" Type="http://schemas.microsoft.com/office/2007/relationships/hdphoto" Target="../media/hdphoto15.wdp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4" Type="http://schemas.microsoft.com/office/2007/relationships/hdphoto" Target="../media/hdphoto10.wdp"/><Relationship Id="rId9" Type="http://schemas.microsoft.com/office/2007/relationships/hdphoto" Target="../media/hdphoto12.wdp"/><Relationship Id="rId14" Type="http://schemas.openxmlformats.org/officeDocument/2006/relationships/image" Target="../media/image35.png"/><Relationship Id="rId2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7.wd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agua, azul, hombre, grande&#10;&#10;Descripción generada automáticamente">
            <a:extLst>
              <a:ext uri="{FF2B5EF4-FFF2-40B4-BE49-F238E27FC236}">
                <a16:creationId xmlns:a16="http://schemas.microsoft.com/office/drawing/2014/main" id="{F904E0B0-6471-B045-80E7-CB7FDDBC84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1026" name="Picture 2" descr="Universidad de Cantabria Inicio">
            <a:extLst>
              <a:ext uri="{FF2B5EF4-FFF2-40B4-BE49-F238E27FC236}">
                <a16:creationId xmlns:a16="http://schemas.microsoft.com/office/drawing/2014/main" id="{32C44F53-C868-E244-A454-A7E5B0F94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14" y="5673021"/>
            <a:ext cx="961750" cy="96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3A182F9-A6FA-D84C-8EA1-1B96260CF762}"/>
              </a:ext>
            </a:extLst>
          </p:cNvPr>
          <p:cNvSpPr txBox="1"/>
          <p:nvPr/>
        </p:nvSpPr>
        <p:spPr>
          <a:xfrm>
            <a:off x="351211" y="368617"/>
            <a:ext cx="11489577" cy="1754326"/>
          </a:xfrm>
          <a:prstGeom prst="rect">
            <a:avLst/>
          </a:prstGeom>
          <a:solidFill>
            <a:srgbClr val="FFFFFF">
              <a:alpha val="2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5400" b="1" dirty="0">
                <a:solidFill>
                  <a:schemeClr val="bg1"/>
                </a:solidFill>
                <a:latin typeface="Optima" panose="02000503060000020004" pitchFamily="2" charset="0"/>
              </a:rPr>
              <a:t>Hybrid Methods To Downscale Swells To Coral Reef-Lined Coasts</a:t>
            </a:r>
            <a:endParaRPr lang="en-AU" sz="54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984373C6-A7DB-CB49-B79C-A812B6A8126E}"/>
              </a:ext>
            </a:extLst>
          </p:cNvPr>
          <p:cNvGrpSpPr/>
          <p:nvPr/>
        </p:nvGrpSpPr>
        <p:grpSpPr>
          <a:xfrm>
            <a:off x="262383" y="2077348"/>
            <a:ext cx="5814646" cy="4014122"/>
            <a:chOff x="-2717800" y="3949018"/>
            <a:chExt cx="5814646" cy="4014122"/>
          </a:xfrm>
          <a:solidFill>
            <a:srgbClr val="FFFFFF">
              <a:alpha val="9804"/>
            </a:srgbClr>
          </a:solidFill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166270A6-D539-644D-AEF1-D853B28C5C30}"/>
                </a:ext>
              </a:extLst>
            </p:cNvPr>
            <p:cNvSpPr/>
            <p:nvPr/>
          </p:nvSpPr>
          <p:spPr>
            <a:xfrm>
              <a:off x="-2717800" y="5599071"/>
              <a:ext cx="5814646" cy="2671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457200">
                <a:lnSpc>
                  <a:spcPts val="1200"/>
                </a:lnSpc>
              </a:pPr>
              <a:r>
                <a:rPr lang="en-US" sz="2000" kern="100" dirty="0">
                  <a:solidFill>
                    <a:schemeClr val="bg1"/>
                  </a:solidFill>
                  <a:latin typeface="Georgia" panose="02040502050405020303" pitchFamily="18" charset="0"/>
                  <a:ea typeface="BatangChe" panose="02030609000101010101" pitchFamily="49" charset="-127"/>
                </a:rPr>
                <a:t> </a:t>
              </a:r>
              <a:endParaRPr lang="es-ES" sz="1400" kern="100" dirty="0">
                <a:solidFill>
                  <a:schemeClr val="bg1"/>
                </a:solidFill>
                <a:latin typeface="Georgia" panose="02040502050405020303" pitchFamily="18" charset="0"/>
                <a:ea typeface="BatangChe" panose="02030609000101010101" pitchFamily="49" charset="-127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2AB479A-C468-B44E-8999-F4F044CA3DA8}"/>
                </a:ext>
              </a:extLst>
            </p:cNvPr>
            <p:cNvSpPr txBox="1"/>
            <p:nvPr/>
          </p:nvSpPr>
          <p:spPr>
            <a:xfrm>
              <a:off x="-2638510" y="4823819"/>
              <a:ext cx="5656065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Alba Ricondo</a:t>
              </a:r>
              <a:r>
                <a:rPr lang="en-AU" sz="2400" dirty="0">
                  <a:solidFill>
                    <a:schemeClr val="bg1"/>
                  </a:solidFill>
                  <a:latin typeface="Georgia" panose="02040502050405020303" pitchFamily="18" charset="0"/>
                </a:rPr>
                <a:t>, </a:t>
              </a:r>
            </a:p>
            <a:p>
              <a:r>
                <a:rPr lang="en-AU" dirty="0">
                  <a:solidFill>
                    <a:schemeClr val="bg1"/>
                  </a:solidFill>
                  <a:latin typeface="Georgia" panose="02040502050405020303" pitchFamily="18" charset="0"/>
                </a:rPr>
                <a:t>Laura Cagigal, Nicolás Ripoll, Ana Rueda and </a:t>
              </a:r>
            </a:p>
            <a:p>
              <a:r>
                <a:rPr lang="en-AU" dirty="0" err="1">
                  <a:solidFill>
                    <a:schemeClr val="bg1"/>
                  </a:solidFill>
                  <a:latin typeface="Georgia" panose="02040502050405020303" pitchFamily="18" charset="0"/>
                </a:rPr>
                <a:t>Fernándo</a:t>
              </a:r>
              <a:r>
                <a:rPr lang="en-AU" dirty="0">
                  <a:solidFill>
                    <a:schemeClr val="bg1"/>
                  </a:solidFill>
                  <a:latin typeface="Georgia" panose="02040502050405020303" pitchFamily="18" charset="0"/>
                </a:rPr>
                <a:t> J. Méndez</a:t>
              </a:r>
            </a:p>
            <a:p>
              <a:endParaRPr lang="en-AU" sz="2000" kern="0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endParaRPr>
            </a:p>
            <a:p>
              <a:r>
                <a:rPr lang="en-AU" sz="1600" kern="0" dirty="0">
                  <a:solidFill>
                    <a:schemeClr val="bg1"/>
                  </a:solidFill>
                  <a:latin typeface="Georgia" panose="02040502050405020303" pitchFamily="18" charset="0"/>
                  <a:ea typeface="Times New Roman" panose="02020603050405020304" pitchFamily="18" charset="0"/>
                </a:rPr>
                <a:t>Geomatics and Ocean Engineering Group. Universidad de Cantabria, Santander, Spain</a:t>
              </a:r>
            </a:p>
            <a:p>
              <a:endParaRPr lang="en-AU" sz="2000" kern="0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endParaRPr>
            </a:p>
            <a:p>
              <a:r>
                <a:rPr lang="en-AU" sz="1600" b="1" u="sng" kern="100" dirty="0">
                  <a:solidFill>
                    <a:schemeClr val="bg1"/>
                  </a:solidFill>
                  <a:latin typeface="Georgia" panose="02040502050405020303" pitchFamily="18" charset="0"/>
                  <a:ea typeface="BatangChe" panose="02030609000101010101" pitchFamily="49" charset="-127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alba.ricondo@unican.es</a:t>
              </a:r>
              <a:endParaRPr lang="en-AU" sz="1100" b="1" kern="100" dirty="0">
                <a:solidFill>
                  <a:schemeClr val="bg1"/>
                </a:solidFill>
                <a:latin typeface="Georgia" panose="02040502050405020303" pitchFamily="18" charset="0"/>
                <a:ea typeface="BatangChe" panose="02030609000101010101" pitchFamily="49" charset="-127"/>
              </a:endParaRPr>
            </a:p>
            <a:p>
              <a:r>
                <a:rPr lang="en-AU" sz="1600" kern="0" dirty="0">
                  <a:solidFill>
                    <a:schemeClr val="bg1"/>
                  </a:solidFill>
                  <a:latin typeface="Georgia" panose="02040502050405020303" pitchFamily="18" charset="0"/>
                  <a:ea typeface="Times New Roman" panose="02020603050405020304" pitchFamily="18" charset="0"/>
                </a:rPr>
                <a:t> </a:t>
              </a:r>
            </a:p>
            <a:p>
              <a:pPr indent="457200">
                <a:lnSpc>
                  <a:spcPts val="1200"/>
                </a:lnSpc>
              </a:pPr>
              <a:r>
                <a:rPr lang="en-AU" sz="2000" kern="100" dirty="0">
                  <a:solidFill>
                    <a:schemeClr val="bg1"/>
                  </a:solidFill>
                  <a:latin typeface="Georgia" panose="02040502050405020303" pitchFamily="18" charset="0"/>
                  <a:ea typeface="BatangChe" panose="02030609000101010101" pitchFamily="49" charset="-127"/>
                </a:rPr>
                <a:t> </a:t>
              </a:r>
              <a:endParaRPr lang="en-AU" sz="1400" kern="100" dirty="0">
                <a:solidFill>
                  <a:schemeClr val="bg1"/>
                </a:solidFill>
                <a:latin typeface="Georgia" panose="02040502050405020303" pitchFamily="18" charset="0"/>
                <a:ea typeface="BatangChe" panose="02030609000101010101" pitchFamily="49" charset="-127"/>
              </a:endParaRPr>
            </a:p>
            <a:p>
              <a:endParaRPr lang="en-AU" sz="20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C20F781F-2839-F448-B6B6-3695FECF0AF0}"/>
                </a:ext>
              </a:extLst>
            </p:cNvPr>
            <p:cNvSpPr/>
            <p:nvPr/>
          </p:nvSpPr>
          <p:spPr>
            <a:xfrm>
              <a:off x="-2717800" y="3949018"/>
              <a:ext cx="64633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indent="457200"/>
              <a:endParaRPr lang="es-ES" sz="1200" kern="100" dirty="0">
                <a:solidFill>
                  <a:schemeClr val="bg1"/>
                </a:solidFill>
                <a:latin typeface="Georgia" panose="02040502050405020303" pitchFamily="18" charset="0"/>
                <a:ea typeface="BatangChe" panose="02030609000101010101" pitchFamily="49" charset="-127"/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7A0E1E8-00EB-FE4B-B152-E2653F392A18}"/>
              </a:ext>
            </a:extLst>
          </p:cNvPr>
          <p:cNvGrpSpPr/>
          <p:nvPr/>
        </p:nvGrpSpPr>
        <p:grpSpPr>
          <a:xfrm>
            <a:off x="0" y="5602951"/>
            <a:ext cx="7408740" cy="1006426"/>
            <a:chOff x="7936960" y="45995"/>
            <a:chExt cx="7408740" cy="1006426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C3BC0D1A-3566-F04A-85B9-B028187B5E39}"/>
                </a:ext>
              </a:extLst>
            </p:cNvPr>
            <p:cNvGrpSpPr/>
            <p:nvPr/>
          </p:nvGrpSpPr>
          <p:grpSpPr>
            <a:xfrm>
              <a:off x="7936960" y="45995"/>
              <a:ext cx="7408740" cy="1006426"/>
              <a:chOff x="4646419" y="3339678"/>
              <a:chExt cx="7408740" cy="1006426"/>
            </a:xfrm>
          </p:grpSpPr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D2C5D85A-FC52-3940-9646-9525A44BD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774" b="97233" l="5690" r="97094">
                            <a14:foregroundMark x1="7748" y1="41635" x2="7748" y2="41635"/>
                            <a14:foregroundMark x1="15012" y1="26289" x2="15012" y2="26289"/>
                            <a14:foregroundMark x1="15012" y1="26289" x2="15012" y2="26289"/>
                            <a14:foregroundMark x1="56538" y1="4025" x2="56538" y2="4025"/>
                            <a14:foregroundMark x1="92131" y1="38616" x2="92131" y2="38616"/>
                            <a14:foregroundMark x1="94794" y1="41258" x2="94794" y2="41258"/>
                            <a14:foregroundMark x1="91404" y1="53459" x2="91404" y2="53459"/>
                            <a14:foregroundMark x1="77603" y1="71824" x2="77603" y2="71824"/>
                            <a14:foregroundMark x1="84140" y1="55849" x2="84140" y2="55849"/>
                            <a14:foregroundMark x1="84625" y1="69182" x2="84625" y2="69182"/>
                            <a14:foregroundMark x1="63801" y1="76981" x2="63801" y2="76981"/>
                            <a14:foregroundMark x1="60412" y1="85535" x2="60412" y2="85535"/>
                            <a14:foregroundMark x1="72397" y1="83396" x2="72397" y2="83396"/>
                            <a14:foregroundMark x1="68281" y1="70818" x2="68281" y2="70818"/>
                            <a14:foregroundMark x1="68765" y1="65031" x2="68765" y2="65031"/>
                            <a14:foregroundMark x1="53995" y1="80629" x2="53995" y2="80629"/>
                            <a14:foregroundMark x1="53995" y1="80629" x2="53995" y2="80629"/>
                            <a14:foregroundMark x1="49395" y1="87925" x2="49395" y2="87925"/>
                            <a14:foregroundMark x1="61622" y1="91069" x2="61622" y2="91069"/>
                            <a14:foregroundMark x1="57506" y1="93459" x2="57506" y2="93459"/>
                            <a14:foregroundMark x1="26755" y1="68553" x2="26755" y2="68553"/>
                            <a14:foregroundMark x1="19734" y1="73585" x2="19734" y2="73585"/>
                            <a14:foregroundMark x1="14165" y1="64780" x2="14165" y2="64780"/>
                            <a14:foregroundMark x1="33777" y1="61132" x2="33777" y2="61132"/>
                            <a14:foregroundMark x1="50726" y1="62013" x2="50726" y2="62013"/>
                            <a14:foregroundMark x1="81114" y1="57736" x2="81114" y2="57736"/>
                            <a14:foregroundMark x1="73608" y1="59874" x2="73608" y2="59874"/>
                            <a14:foregroundMark x1="88499" y1="58491" x2="88499" y2="58491"/>
                            <a14:foregroundMark x1="94794" y1="61006" x2="94794" y2="61006"/>
                            <a14:foregroundMark x1="50847" y1="97358" x2="50847" y2="97358"/>
                            <a14:foregroundMark x1="45642" y1="19497" x2="45642" y2="19497"/>
                            <a14:foregroundMark x1="20944" y1="25031" x2="20944" y2="25031"/>
                            <a14:foregroundMark x1="30872" y1="12579" x2="30872" y2="12579"/>
                            <a14:foregroundMark x1="37409" y1="5660" x2="37409" y2="5660"/>
                            <a14:foregroundMark x1="45521" y1="30692" x2="45521" y2="30692"/>
                            <a14:foregroundMark x1="61985" y1="32327" x2="61985" y2="32327"/>
                            <a14:foregroundMark x1="83293" y1="29686" x2="83293" y2="29686"/>
                            <a14:foregroundMark x1="90557" y1="28553" x2="90557" y2="28553"/>
                            <a14:foregroundMark x1="82203" y1="15975" x2="82203" y2="15975"/>
                            <a14:foregroundMark x1="6295" y1="52579" x2="6295" y2="52579"/>
                            <a14:foregroundMark x1="5811" y1="49434" x2="5811" y2="49434"/>
                            <a14:foregroundMark x1="29056" y1="28050" x2="29056" y2="28050"/>
                            <a14:foregroundMark x1="35351" y1="17862" x2="35351" y2="17862"/>
                            <a14:foregroundMark x1="97094" y1="56226" x2="97094" y2="56226"/>
                            <a14:backgroundMark x1="5327" y1="49686" x2="5327" y2="49686"/>
                            <a14:backgroundMark x1="5327" y1="49560" x2="5327" y2="49560"/>
                            <a14:backgroundMark x1="5327" y1="49560" x2="5327" y2="49560"/>
                            <a14:backgroundMark x1="5327" y1="49560" x2="5327" y2="49560"/>
                            <a14:backgroundMark x1="5448" y1="49686" x2="5448" y2="49686"/>
                            <a14:backgroundMark x1="5448" y1="49560" x2="5448" y2="49560"/>
                            <a14:backgroundMark x1="5327" y1="49560" x2="5327" y2="49560"/>
                            <a14:backgroundMark x1="50242" y1="97610" x2="50242" y2="97610"/>
                            <a14:backgroundMark x1="50484" y1="97736" x2="50484" y2="97736"/>
                            <a14:backgroundMark x1="49879" y1="97610" x2="49879" y2="97610"/>
                            <a14:backgroundMark x1="50242" y1="97736" x2="50242" y2="97736"/>
                            <a14:backgroundMark x1="50121" y1="97736" x2="50121" y2="97736"/>
                            <a14:backgroundMark x1="50242" y1="97736" x2="50242" y2="97736"/>
                            <a14:backgroundMark x1="50121" y1="97987" x2="50121" y2="97987"/>
                            <a14:backgroundMark x1="50484" y1="97358" x2="50484" y2="97358"/>
                            <a14:backgroundMark x1="50363" y1="97736" x2="50363" y2="97736"/>
                            <a14:backgroundMark x1="50484" y1="97862" x2="50484" y2="97862"/>
                            <a14:backgroundMark x1="50363" y1="97862" x2="50363" y2="97862"/>
                            <a14:backgroundMark x1="50605" y1="97358" x2="50605" y2="97358"/>
                            <a14:backgroundMark x1="50363" y1="97358" x2="50363" y2="97358"/>
                            <a14:backgroundMark x1="50121" y1="97358" x2="50121" y2="97358"/>
                            <a14:backgroundMark x1="50242" y1="97233" x2="50242" y2="972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908802" y="3452152"/>
                <a:ext cx="898379" cy="864663"/>
              </a:xfrm>
              <a:prstGeom prst="rect">
                <a:avLst/>
              </a:prstGeom>
            </p:spPr>
          </p:pic>
          <p:sp>
            <p:nvSpPr>
              <p:cNvPr id="23" name="CuadroTexto 8">
                <a:extLst>
                  <a:ext uri="{FF2B5EF4-FFF2-40B4-BE49-F238E27FC236}">
                    <a16:creationId xmlns:a16="http://schemas.microsoft.com/office/drawing/2014/main" id="{6AAC1BF5-68EF-1E4E-BF1B-963E67DB8441}"/>
                  </a:ext>
                </a:extLst>
              </p:cNvPr>
              <p:cNvSpPr txBox="1"/>
              <p:nvPr/>
            </p:nvSpPr>
            <p:spPr>
              <a:xfrm>
                <a:off x="5879796" y="4007550"/>
                <a:ext cx="61753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UNIVERSIDAD DE CANTABRIA</a:t>
                </a:r>
              </a:p>
            </p:txBody>
          </p:sp>
          <p:sp>
            <p:nvSpPr>
              <p:cNvPr id="24" name="CuadroTexto 6">
                <a:extLst>
                  <a:ext uri="{FF2B5EF4-FFF2-40B4-BE49-F238E27FC236}">
                    <a16:creationId xmlns:a16="http://schemas.microsoft.com/office/drawing/2014/main" id="{9697A348-08E4-4F4E-A94F-7D95328955D4}"/>
                  </a:ext>
                </a:extLst>
              </p:cNvPr>
              <p:cNvSpPr txBox="1"/>
              <p:nvPr/>
            </p:nvSpPr>
            <p:spPr>
              <a:xfrm>
                <a:off x="4646419" y="3339678"/>
                <a:ext cx="534643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4000" dirty="0">
                    <a:solidFill>
                      <a:srgbClr val="D48D5F"/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Ge</a:t>
                </a:r>
                <a:r>
                  <a:rPr lang="es-ES" sz="4000" dirty="0"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   </a:t>
                </a:r>
                <a:r>
                  <a:rPr lang="es-ES" sz="4400" dirty="0">
                    <a:solidFill>
                      <a:srgbClr val="5870BB"/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cean</a:t>
                </a:r>
                <a:endParaRPr lang="es-ES" sz="4000" dirty="0">
                  <a:solidFill>
                    <a:srgbClr val="5870BB"/>
                  </a:solidFill>
                  <a:latin typeface="Century Gothic" panose="020B0502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pic>
          <p:nvPicPr>
            <p:cNvPr id="25" name="Imagen 14">
              <a:extLst>
                <a:ext uri="{FF2B5EF4-FFF2-40B4-BE49-F238E27FC236}">
                  <a16:creationId xmlns:a16="http://schemas.microsoft.com/office/drawing/2014/main" id="{396114ED-A1EE-1344-A473-D385C6079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01078" y="257411"/>
              <a:ext cx="554558" cy="422461"/>
            </a:xfrm>
            <a:prstGeom prst="rect">
              <a:avLst/>
            </a:prstGeom>
          </p:spPr>
        </p:pic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3CA3638-B275-294F-B2D2-2CF95CE7E8F8}"/>
              </a:ext>
            </a:extLst>
          </p:cNvPr>
          <p:cNvSpPr/>
          <p:nvPr/>
        </p:nvSpPr>
        <p:spPr>
          <a:xfrm>
            <a:off x="9498643" y="6489383"/>
            <a:ext cx="2968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err="1">
                <a:solidFill>
                  <a:schemeClr val="bg1"/>
                </a:solidFill>
                <a:latin typeface="Optima" panose="02000503060000020004" pitchFamily="2" charset="0"/>
              </a:rPr>
              <a:t>Image</a:t>
            </a:r>
            <a:r>
              <a:rPr lang="es-ES" sz="1600" dirty="0">
                <a:solidFill>
                  <a:schemeClr val="bg1"/>
                </a:solidFill>
                <a:latin typeface="Optima" panose="02000503060000020004" pitchFamily="2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Optima" panose="02000503060000020004" pitchFamily="2" charset="0"/>
              </a:rPr>
              <a:t>from</a:t>
            </a:r>
            <a:r>
              <a:rPr lang="es-ES" sz="1600" dirty="0">
                <a:solidFill>
                  <a:schemeClr val="bg1"/>
                </a:solidFill>
                <a:latin typeface="Optima" panose="02000503060000020004" pitchFamily="2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Optima" panose="02000503060000020004" pitchFamily="2" charset="0"/>
              </a:rPr>
              <a:t>www.freepik.es</a:t>
            </a:r>
            <a:endParaRPr lang="es-ES" sz="16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493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9363AE2-C83A-0740-B15E-346219FF1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4976" y="780808"/>
            <a:ext cx="2714287" cy="26421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A2E57B8-6F41-7746-9BBA-D2BCB55263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65"/>
          <a:stretch/>
        </p:blipFill>
        <p:spPr>
          <a:xfrm>
            <a:off x="639670" y="3765195"/>
            <a:ext cx="3015245" cy="2775940"/>
          </a:xfrm>
          <a:prstGeom prst="rect">
            <a:avLst/>
          </a:prstGeom>
        </p:spPr>
      </p:pic>
      <p:pic>
        <p:nvPicPr>
          <p:cNvPr id="15" name="Imagen 14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CFCF7E57-CAED-8241-9134-A7B79605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288" t="10530" r="8012"/>
          <a:stretch/>
        </p:blipFill>
        <p:spPr>
          <a:xfrm>
            <a:off x="9107106" y="3479817"/>
            <a:ext cx="2994985" cy="2917649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E54B397B-B96B-CD4C-83A9-C22BE3472B0B}"/>
              </a:ext>
            </a:extLst>
          </p:cNvPr>
          <p:cNvGrpSpPr/>
          <p:nvPr/>
        </p:nvGrpSpPr>
        <p:grpSpPr>
          <a:xfrm>
            <a:off x="4356445" y="3564377"/>
            <a:ext cx="4434735" cy="2775941"/>
            <a:chOff x="460374" y="3380975"/>
            <a:chExt cx="4434735" cy="2775941"/>
          </a:xfrm>
        </p:grpSpPr>
        <p:pic>
          <p:nvPicPr>
            <p:cNvPr id="16" name="Imagen 15" descr="Imagen que contiene exterior, agua, azul, hombre&#10;&#10;Descripción generada automáticamente">
              <a:extLst>
                <a:ext uri="{FF2B5EF4-FFF2-40B4-BE49-F238E27FC236}">
                  <a16:creationId xmlns:a16="http://schemas.microsoft.com/office/drawing/2014/main" id="{E074CA5F-5A1F-D34E-8135-F7806A534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2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0374" y="3380975"/>
              <a:ext cx="4434735" cy="2775941"/>
            </a:xfrm>
            <a:prstGeom prst="rect">
              <a:avLst/>
            </a:prstGeom>
          </p:spPr>
        </p:pic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682780AA-A342-DD4A-A8B0-115102C06562}"/>
                </a:ext>
              </a:extLst>
            </p:cNvPr>
            <p:cNvSpPr/>
            <p:nvPr/>
          </p:nvSpPr>
          <p:spPr>
            <a:xfrm>
              <a:off x="3107428" y="3517696"/>
              <a:ext cx="105216" cy="105216"/>
            </a:xfrm>
            <a:prstGeom prst="ellipse">
              <a:avLst/>
            </a:prstGeom>
            <a:solidFill>
              <a:srgbClr val="6FCB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768802CE-09EB-8940-9C92-6A15BCBBC803}"/>
                </a:ext>
              </a:extLst>
            </p:cNvPr>
            <p:cNvSpPr/>
            <p:nvPr/>
          </p:nvSpPr>
          <p:spPr>
            <a:xfrm>
              <a:off x="4452524" y="6002906"/>
              <a:ext cx="105216" cy="105216"/>
            </a:xfrm>
            <a:prstGeom prst="ellipse">
              <a:avLst/>
            </a:prstGeom>
            <a:solidFill>
              <a:srgbClr val="6FCA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127B1C41-E446-F348-B69B-709D04635A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1805"/>
          <a:stretch/>
        </p:blipFill>
        <p:spPr>
          <a:xfrm>
            <a:off x="988491" y="1008730"/>
            <a:ext cx="2731541" cy="2642120"/>
          </a:xfrm>
          <a:prstGeom prst="rect">
            <a:avLst/>
          </a:prstGeom>
        </p:spPr>
      </p:pic>
      <p:sp>
        <p:nvSpPr>
          <p:cNvPr id="27" name="Elipse 26">
            <a:extLst>
              <a:ext uri="{FF2B5EF4-FFF2-40B4-BE49-F238E27FC236}">
                <a16:creationId xmlns:a16="http://schemas.microsoft.com/office/drawing/2014/main" id="{2D808FEA-4466-104A-ABA9-8AB8A9BE3E4A}"/>
              </a:ext>
            </a:extLst>
          </p:cNvPr>
          <p:cNvSpPr/>
          <p:nvPr/>
        </p:nvSpPr>
        <p:spPr>
          <a:xfrm>
            <a:off x="3286264" y="2541358"/>
            <a:ext cx="105216" cy="105216"/>
          </a:xfrm>
          <a:prstGeom prst="ellipse">
            <a:avLst/>
          </a:prstGeom>
          <a:solidFill>
            <a:srgbClr val="6FC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4768AC8B-AFB2-1946-BBFA-43D10E1A50D4}"/>
              </a:ext>
            </a:extLst>
          </p:cNvPr>
          <p:cNvCxnSpPr>
            <a:cxnSpLocks/>
            <a:stCxn id="27" idx="4"/>
          </p:cNvCxnSpPr>
          <p:nvPr/>
        </p:nvCxnSpPr>
        <p:spPr>
          <a:xfrm>
            <a:off x="3338872" y="2646574"/>
            <a:ext cx="0" cy="1130433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FD3576FD-EFE9-4844-874E-1BC9BAE5364E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7056107" y="3236394"/>
            <a:ext cx="0" cy="46470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F9C4A2AD-2958-EF4B-ADBC-C71FE15AEE03}"/>
              </a:ext>
            </a:extLst>
          </p:cNvPr>
          <p:cNvCxnSpPr>
            <a:cxnSpLocks/>
          </p:cNvCxnSpPr>
          <p:nvPr/>
        </p:nvCxnSpPr>
        <p:spPr>
          <a:xfrm flipV="1">
            <a:off x="9783785" y="6020863"/>
            <a:ext cx="0" cy="231209"/>
          </a:xfrm>
          <a:prstGeom prst="straightConnector1">
            <a:avLst/>
          </a:prstGeom>
          <a:ln w="28575">
            <a:solidFill>
              <a:srgbClr val="009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>
            <a:extLst>
              <a:ext uri="{FF2B5EF4-FFF2-40B4-BE49-F238E27FC236}">
                <a16:creationId xmlns:a16="http://schemas.microsoft.com/office/drawing/2014/main" id="{3D1B8DF9-B74A-6646-915E-17C1CFE2E20B}"/>
              </a:ext>
            </a:extLst>
          </p:cNvPr>
          <p:cNvSpPr txBox="1"/>
          <p:nvPr/>
        </p:nvSpPr>
        <p:spPr>
          <a:xfrm>
            <a:off x="1040490" y="1008730"/>
            <a:ext cx="1313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>
                <a:solidFill>
                  <a:schemeClr val="bg1"/>
                </a:solidFill>
              </a:rPr>
              <a:t>Majuro </a:t>
            </a:r>
            <a:r>
              <a:rPr lang="es-ES" sz="1600" i="1" dirty="0" err="1">
                <a:solidFill>
                  <a:schemeClr val="bg1"/>
                </a:solidFill>
              </a:rPr>
              <a:t>Atoll</a:t>
            </a:r>
            <a:endParaRPr lang="es-ES" sz="1600" i="1" dirty="0">
              <a:solidFill>
                <a:schemeClr val="bg1"/>
              </a:solidFill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659B579-661B-F048-8AA3-4A0D8FE8A42C}"/>
              </a:ext>
            </a:extLst>
          </p:cNvPr>
          <p:cNvSpPr txBox="1"/>
          <p:nvPr/>
        </p:nvSpPr>
        <p:spPr>
          <a:xfrm>
            <a:off x="4392505" y="3584429"/>
            <a:ext cx="1941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>
                <a:solidFill>
                  <a:schemeClr val="bg1"/>
                </a:solidFill>
              </a:rPr>
              <a:t>Kwajalein </a:t>
            </a:r>
            <a:r>
              <a:rPr lang="es-ES" sz="1600" i="1" dirty="0" err="1">
                <a:solidFill>
                  <a:schemeClr val="bg1"/>
                </a:solidFill>
              </a:rPr>
              <a:t>Atoll</a:t>
            </a:r>
            <a:endParaRPr lang="es-ES" sz="1600" i="1" dirty="0">
              <a:solidFill>
                <a:schemeClr val="bg1"/>
              </a:solidFill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4283B57E-DB2A-C448-B7C3-732D930AEB10}"/>
              </a:ext>
            </a:extLst>
          </p:cNvPr>
          <p:cNvSpPr txBox="1"/>
          <p:nvPr/>
        </p:nvSpPr>
        <p:spPr>
          <a:xfrm>
            <a:off x="7110011" y="3667814"/>
            <a:ext cx="1941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err="1">
                <a:solidFill>
                  <a:schemeClr val="bg1"/>
                </a:solidFill>
              </a:rPr>
              <a:t>Roinamur</a:t>
            </a:r>
            <a:endParaRPr lang="es-ES" sz="1200" i="1" dirty="0">
              <a:solidFill>
                <a:schemeClr val="bg1"/>
              </a:solidFill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9855BAE-0B1A-9E4C-A94C-6EEAD322F86A}"/>
              </a:ext>
            </a:extLst>
          </p:cNvPr>
          <p:cNvSpPr txBox="1"/>
          <p:nvPr/>
        </p:nvSpPr>
        <p:spPr>
          <a:xfrm>
            <a:off x="7601064" y="6047808"/>
            <a:ext cx="1941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solidFill>
                  <a:schemeClr val="bg1"/>
                </a:solidFill>
              </a:rPr>
              <a:t>Kwajalein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0FCD8A66-7DCA-7341-AF57-929EF4CE2334}"/>
              </a:ext>
            </a:extLst>
          </p:cNvPr>
          <p:cNvCxnSpPr>
            <a:cxnSpLocks/>
          </p:cNvCxnSpPr>
          <p:nvPr/>
        </p:nvCxnSpPr>
        <p:spPr>
          <a:xfrm>
            <a:off x="8462864" y="6249884"/>
            <a:ext cx="133655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28" descr="Imagen que contiene agua, azul, hombre, grande&#10;&#10;Descripción generada automáticamente">
            <a:extLst>
              <a:ext uri="{FF2B5EF4-FFF2-40B4-BE49-F238E27FC236}">
                <a16:creationId xmlns:a16="http://schemas.microsoft.com/office/drawing/2014/main" id="{8E7DCF52-8057-384F-8812-55F285FBCE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8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95507"/>
          <a:stretch/>
        </p:blipFill>
        <p:spPr>
          <a:xfrm rot="5400000">
            <a:off x="5821680" y="-5737456"/>
            <a:ext cx="548640" cy="1219200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15A9881B-162C-6E4E-B830-4EBDD399A10E}"/>
              </a:ext>
            </a:extLst>
          </p:cNvPr>
          <p:cNvSpPr txBox="1"/>
          <p:nvPr/>
        </p:nvSpPr>
        <p:spPr>
          <a:xfrm>
            <a:off x="3248931" y="131170"/>
            <a:ext cx="569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Optima" panose="02000503060000020004" pitchFamily="2" charset="0"/>
              </a:rPr>
              <a:t>HyWaves</a:t>
            </a:r>
            <a:r>
              <a:rPr lang="en-AU" sz="2400" dirty="0">
                <a:solidFill>
                  <a:schemeClr val="bg1"/>
                </a:solidFill>
                <a:latin typeface="Optima" panose="02000503060000020004" pitchFamily="2" charset="0"/>
              </a:rPr>
              <a:t>: Validation Sites</a:t>
            </a:r>
            <a:endParaRPr lang="en-AU" sz="20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CDF90AB0-6040-554E-8897-B2BBB668B0A4}"/>
              </a:ext>
            </a:extLst>
          </p:cNvPr>
          <p:cNvCxnSpPr>
            <a:cxnSpLocks/>
          </p:cNvCxnSpPr>
          <p:nvPr/>
        </p:nvCxnSpPr>
        <p:spPr>
          <a:xfrm>
            <a:off x="0" y="6773776"/>
            <a:ext cx="12192000" cy="0"/>
          </a:xfrm>
          <a:prstGeom prst="line">
            <a:avLst/>
          </a:prstGeom>
          <a:ln w="57150">
            <a:solidFill>
              <a:srgbClr val="E7E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1ECCB24-339B-514F-9859-8730F3D7DCEF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9/17</a:t>
            </a:r>
          </a:p>
        </p:txBody>
      </p:sp>
    </p:spTree>
    <p:extLst>
      <p:ext uri="{BB962C8B-B14F-4D97-AF65-F5344CB8AC3E}">
        <p14:creationId xmlns:p14="http://schemas.microsoft.com/office/powerpoint/2010/main" val="1681030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o 66">
            <a:extLst>
              <a:ext uri="{FF2B5EF4-FFF2-40B4-BE49-F238E27FC236}">
                <a16:creationId xmlns:a16="http://schemas.microsoft.com/office/drawing/2014/main" id="{EF58F02E-8E0D-4B48-AB21-469C17CEFEAC}"/>
              </a:ext>
            </a:extLst>
          </p:cNvPr>
          <p:cNvGrpSpPr/>
          <p:nvPr/>
        </p:nvGrpSpPr>
        <p:grpSpPr>
          <a:xfrm>
            <a:off x="7721495" y="1532874"/>
            <a:ext cx="4085924" cy="3077507"/>
            <a:chOff x="3469365" y="3699982"/>
            <a:chExt cx="3066182" cy="2309440"/>
          </a:xfrm>
        </p:grpSpPr>
        <p:pic>
          <p:nvPicPr>
            <p:cNvPr id="34" name="Imagen 33" descr="Gráfico, Histograma&#10;&#10;Descripción generada automáticamente">
              <a:extLst>
                <a:ext uri="{FF2B5EF4-FFF2-40B4-BE49-F238E27FC236}">
                  <a16:creationId xmlns:a16="http://schemas.microsoft.com/office/drawing/2014/main" id="{750A8029-85DE-E54B-8E7D-8605C72DB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9365" y="3699982"/>
              <a:ext cx="3066182" cy="2309440"/>
            </a:xfrm>
            <a:prstGeom prst="rect">
              <a:avLst/>
            </a:prstGeom>
          </p:spPr>
        </p:pic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21568CF4-89D4-1446-8EFB-C4576934AFA2}"/>
                </a:ext>
              </a:extLst>
            </p:cNvPr>
            <p:cNvSpPr/>
            <p:nvPr/>
          </p:nvSpPr>
          <p:spPr>
            <a:xfrm>
              <a:off x="4803286" y="4622053"/>
              <a:ext cx="86447" cy="61072"/>
            </a:xfrm>
            <a:prstGeom prst="rect">
              <a:avLst/>
            </a:prstGeom>
            <a:solidFill>
              <a:srgbClr val="011C5C"/>
            </a:solidFill>
            <a:ln>
              <a:solidFill>
                <a:srgbClr val="011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9E5C9F7A-295D-DF4E-9A5F-00195D5596BC}"/>
                </a:ext>
              </a:extLst>
            </p:cNvPr>
            <p:cNvSpPr/>
            <p:nvPr/>
          </p:nvSpPr>
          <p:spPr>
            <a:xfrm>
              <a:off x="4612134" y="3997653"/>
              <a:ext cx="86447" cy="61072"/>
            </a:xfrm>
            <a:prstGeom prst="rect">
              <a:avLst/>
            </a:prstGeom>
            <a:solidFill>
              <a:srgbClr val="011C5C"/>
            </a:solidFill>
            <a:ln>
              <a:solidFill>
                <a:srgbClr val="011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4DF5C545-9AB0-DE4B-9571-29A6EC675D45}"/>
                </a:ext>
              </a:extLst>
            </p:cNvPr>
            <p:cNvSpPr/>
            <p:nvPr/>
          </p:nvSpPr>
          <p:spPr>
            <a:xfrm>
              <a:off x="5411322" y="4719147"/>
              <a:ext cx="86447" cy="61072"/>
            </a:xfrm>
            <a:prstGeom prst="rect">
              <a:avLst/>
            </a:prstGeom>
            <a:solidFill>
              <a:srgbClr val="011C5C"/>
            </a:solidFill>
            <a:ln>
              <a:solidFill>
                <a:srgbClr val="011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28545693-C4FA-2A4B-BA8C-49EFF3014056}"/>
                </a:ext>
              </a:extLst>
            </p:cNvPr>
            <p:cNvSpPr/>
            <p:nvPr/>
          </p:nvSpPr>
          <p:spPr>
            <a:xfrm>
              <a:off x="5340662" y="3936581"/>
              <a:ext cx="86447" cy="61072"/>
            </a:xfrm>
            <a:prstGeom prst="rect">
              <a:avLst/>
            </a:prstGeom>
            <a:solidFill>
              <a:srgbClr val="011C5C"/>
            </a:solidFill>
            <a:ln>
              <a:solidFill>
                <a:srgbClr val="011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384A3B46-9F3F-FB4A-BAFC-66FAFC55DAFC}"/>
                </a:ext>
              </a:extLst>
            </p:cNvPr>
            <p:cNvSpPr/>
            <p:nvPr/>
          </p:nvSpPr>
          <p:spPr>
            <a:xfrm>
              <a:off x="3933023" y="4082859"/>
              <a:ext cx="86447" cy="61072"/>
            </a:xfrm>
            <a:prstGeom prst="rect">
              <a:avLst/>
            </a:prstGeom>
            <a:solidFill>
              <a:srgbClr val="011C5C"/>
            </a:solidFill>
            <a:ln>
              <a:solidFill>
                <a:srgbClr val="011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4F06C429-404C-6043-86B4-993F80027908}"/>
                </a:ext>
              </a:extLst>
            </p:cNvPr>
            <p:cNvSpPr/>
            <p:nvPr/>
          </p:nvSpPr>
          <p:spPr>
            <a:xfrm>
              <a:off x="5993189" y="5271863"/>
              <a:ext cx="86447" cy="61072"/>
            </a:xfrm>
            <a:prstGeom prst="rect">
              <a:avLst/>
            </a:prstGeom>
            <a:solidFill>
              <a:srgbClr val="011C5C"/>
            </a:solidFill>
            <a:ln>
              <a:solidFill>
                <a:srgbClr val="011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C151E616-A389-B345-A8CE-4C64A4432FF4}"/>
                </a:ext>
              </a:extLst>
            </p:cNvPr>
            <p:cNvSpPr/>
            <p:nvPr/>
          </p:nvSpPr>
          <p:spPr>
            <a:xfrm>
              <a:off x="5891843" y="4347487"/>
              <a:ext cx="86447" cy="61072"/>
            </a:xfrm>
            <a:prstGeom prst="rect">
              <a:avLst/>
            </a:prstGeom>
            <a:solidFill>
              <a:srgbClr val="011C5C"/>
            </a:solidFill>
            <a:ln>
              <a:solidFill>
                <a:srgbClr val="011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A6CCA78D-D232-0F44-BC3D-83C0055D63A9}"/>
                </a:ext>
              </a:extLst>
            </p:cNvPr>
            <p:cNvSpPr txBox="1"/>
            <p:nvPr/>
          </p:nvSpPr>
          <p:spPr>
            <a:xfrm>
              <a:off x="4461810" y="3870695"/>
              <a:ext cx="2375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dirty="0">
                  <a:solidFill>
                    <a:schemeClr val="bg1"/>
                  </a:solidFill>
                </a:rPr>
                <a:t>F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F36D6F96-4B5E-F444-BCA1-22FCDCABD0E7}"/>
                </a:ext>
              </a:extLst>
            </p:cNvPr>
            <p:cNvSpPr txBox="1"/>
            <p:nvPr/>
          </p:nvSpPr>
          <p:spPr>
            <a:xfrm>
              <a:off x="5223304" y="3810558"/>
              <a:ext cx="2407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F7F9803F-0D98-734C-8D64-0C98A633A538}"/>
                </a:ext>
              </a:extLst>
            </p:cNvPr>
            <p:cNvSpPr txBox="1"/>
            <p:nvPr/>
          </p:nvSpPr>
          <p:spPr>
            <a:xfrm>
              <a:off x="5794660" y="4190497"/>
              <a:ext cx="2551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F92DBB62-DF3A-524E-B547-86EED0811C03}"/>
                </a:ext>
              </a:extLst>
            </p:cNvPr>
            <p:cNvSpPr txBox="1"/>
            <p:nvPr/>
          </p:nvSpPr>
          <p:spPr>
            <a:xfrm>
              <a:off x="5951235" y="5175441"/>
              <a:ext cx="24558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2EE89812-9F87-414C-AE5C-FC15CE35E962}"/>
                </a:ext>
              </a:extLst>
            </p:cNvPr>
            <p:cNvSpPr txBox="1"/>
            <p:nvPr/>
          </p:nvSpPr>
          <p:spPr>
            <a:xfrm>
              <a:off x="5325034" y="4656074"/>
              <a:ext cx="2471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C0943027-9FF6-484A-8FDF-9683A4E8806E}"/>
                </a:ext>
              </a:extLst>
            </p:cNvPr>
            <p:cNvSpPr txBox="1"/>
            <p:nvPr/>
          </p:nvSpPr>
          <p:spPr>
            <a:xfrm>
              <a:off x="4698581" y="4559759"/>
              <a:ext cx="2519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pic>
        <p:nvPicPr>
          <p:cNvPr id="74" name="Imagen 73" descr="Imagen que contiene agua, azul, hombre, grande&#10;&#10;Descripción generada automáticamente">
            <a:extLst>
              <a:ext uri="{FF2B5EF4-FFF2-40B4-BE49-F238E27FC236}">
                <a16:creationId xmlns:a16="http://schemas.microsoft.com/office/drawing/2014/main" id="{BAA407FF-9770-1A41-8F12-EAEB7C5568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95507"/>
          <a:stretch/>
        </p:blipFill>
        <p:spPr>
          <a:xfrm rot="5400000">
            <a:off x="5821680" y="-5737456"/>
            <a:ext cx="548640" cy="12192000"/>
          </a:xfrm>
          <a:prstGeom prst="rect">
            <a:avLst/>
          </a:prstGeom>
        </p:spPr>
      </p:pic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74FFC9A5-77F0-E84C-AA06-E947E82C45AB}"/>
              </a:ext>
            </a:extLst>
          </p:cNvPr>
          <p:cNvCxnSpPr>
            <a:cxnSpLocks/>
          </p:cNvCxnSpPr>
          <p:nvPr/>
        </p:nvCxnSpPr>
        <p:spPr>
          <a:xfrm>
            <a:off x="0" y="6773776"/>
            <a:ext cx="12192000" cy="0"/>
          </a:xfrm>
          <a:prstGeom prst="line">
            <a:avLst/>
          </a:prstGeom>
          <a:ln w="57150">
            <a:solidFill>
              <a:srgbClr val="E7E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uadroTexto 82">
            <a:extLst>
              <a:ext uri="{FF2B5EF4-FFF2-40B4-BE49-F238E27FC236}">
                <a16:creationId xmlns:a16="http://schemas.microsoft.com/office/drawing/2014/main" id="{4B97C769-1263-0B43-A7D8-22316545413F}"/>
              </a:ext>
            </a:extLst>
          </p:cNvPr>
          <p:cNvSpPr txBox="1"/>
          <p:nvPr/>
        </p:nvSpPr>
        <p:spPr>
          <a:xfrm>
            <a:off x="3248931" y="131170"/>
            <a:ext cx="569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Optima" panose="02000503060000020004" pitchFamily="2" charset="0"/>
              </a:rPr>
              <a:t>HyWaves</a:t>
            </a:r>
            <a:r>
              <a:rPr lang="en-AU" sz="2400" dirty="0">
                <a:solidFill>
                  <a:schemeClr val="bg1"/>
                </a:solidFill>
                <a:latin typeface="Optima" panose="02000503060000020004" pitchFamily="2" charset="0"/>
              </a:rPr>
              <a:t>: Spectral Wave Climate</a:t>
            </a:r>
            <a:endParaRPr lang="en-AU" sz="20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pic>
        <p:nvPicPr>
          <p:cNvPr id="85" name="Imagen 84">
            <a:extLst>
              <a:ext uri="{FF2B5EF4-FFF2-40B4-BE49-F238E27FC236}">
                <a16:creationId xmlns:a16="http://schemas.microsoft.com/office/drawing/2014/main" id="{95C54CEB-EB9E-8B47-8478-1507C4238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519" y="1735743"/>
            <a:ext cx="4269802" cy="2276357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:a16="http://schemas.microsoft.com/office/drawing/2014/main" id="{DA9D82AC-EDC7-1240-A323-5D65EC9A1C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4" y="1585183"/>
            <a:ext cx="3019617" cy="2488092"/>
          </a:xfrm>
          <a:prstGeom prst="rect">
            <a:avLst/>
          </a:prstGeom>
        </p:spPr>
      </p:pic>
      <p:sp>
        <p:nvSpPr>
          <p:cNvPr id="90" name="CuadroTexto 89">
            <a:extLst>
              <a:ext uri="{FF2B5EF4-FFF2-40B4-BE49-F238E27FC236}">
                <a16:creationId xmlns:a16="http://schemas.microsoft.com/office/drawing/2014/main" id="{901AA15E-FB84-B643-B1B4-7283968B96D0}"/>
              </a:ext>
            </a:extLst>
          </p:cNvPr>
          <p:cNvSpPr txBox="1"/>
          <p:nvPr/>
        </p:nvSpPr>
        <p:spPr>
          <a:xfrm>
            <a:off x="2075067" y="1083939"/>
            <a:ext cx="1640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Optima" panose="02000503060000020004" pitchFamily="2" charset="0"/>
              </a:rPr>
              <a:t>Majuro Atoll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094F16AF-C9AC-7B43-A22A-3D5215E8ECB9}"/>
              </a:ext>
            </a:extLst>
          </p:cNvPr>
          <p:cNvSpPr txBox="1"/>
          <p:nvPr/>
        </p:nvSpPr>
        <p:spPr>
          <a:xfrm>
            <a:off x="8980014" y="1014673"/>
            <a:ext cx="199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Optima" panose="02000503060000020004" pitchFamily="2" charset="0"/>
              </a:rPr>
              <a:t>Kwajalein </a:t>
            </a:r>
            <a:r>
              <a:rPr lang="es-ES" sz="2000" dirty="0" err="1">
                <a:latin typeface="Optima" panose="02000503060000020004" pitchFamily="2" charset="0"/>
              </a:rPr>
              <a:t>Atoll</a:t>
            </a:r>
            <a:endParaRPr lang="es-ES" sz="2000" dirty="0">
              <a:latin typeface="Optima" panose="02000503060000020004" pitchFamily="2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6669FD9-06A7-F14A-86B0-C01CE3954A0E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10/17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666E0C31-7333-CA46-9D49-21600B48B0A6}"/>
              </a:ext>
            </a:extLst>
          </p:cNvPr>
          <p:cNvGrpSpPr/>
          <p:nvPr/>
        </p:nvGrpSpPr>
        <p:grpSpPr>
          <a:xfrm>
            <a:off x="913843" y="4574832"/>
            <a:ext cx="6174770" cy="286959"/>
            <a:chOff x="1605871" y="4501857"/>
            <a:chExt cx="6174770" cy="28695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5455C897-264E-0347-9198-6F0973C382BC}"/>
                </a:ext>
              </a:extLst>
            </p:cNvPr>
            <p:cNvSpPr/>
            <p:nvPr/>
          </p:nvSpPr>
          <p:spPr>
            <a:xfrm>
              <a:off x="1605871" y="4576948"/>
              <a:ext cx="337042" cy="160798"/>
            </a:xfrm>
            <a:prstGeom prst="rect">
              <a:avLst/>
            </a:prstGeom>
            <a:solidFill>
              <a:srgbClr val="8FBC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D9731EEE-8360-9B48-83E0-C183759A7A17}"/>
                </a:ext>
              </a:extLst>
            </p:cNvPr>
            <p:cNvSpPr txBox="1"/>
            <p:nvPr/>
          </p:nvSpPr>
          <p:spPr>
            <a:xfrm>
              <a:off x="1917008" y="4501857"/>
              <a:ext cx="2072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>
                  <a:latin typeface="Optima" panose="02000503060000020004" pitchFamily="2" charset="0"/>
                </a:rPr>
                <a:t>Northwest</a:t>
              </a:r>
              <a:r>
                <a:rPr lang="es-ES" sz="1200" dirty="0">
                  <a:latin typeface="Optima" panose="02000503060000020004" pitchFamily="2" charset="0"/>
                </a:rPr>
                <a:t> </a:t>
              </a:r>
              <a:r>
                <a:rPr lang="es-ES" sz="1200" dirty="0" err="1">
                  <a:latin typeface="Optima" panose="02000503060000020004" pitchFamily="2" charset="0"/>
                </a:rPr>
                <a:t>Swells</a:t>
              </a:r>
              <a:endParaRPr lang="es-ES" sz="1200" dirty="0">
                <a:latin typeface="Optima" panose="02000503060000020004" pitchFamily="2" charset="0"/>
              </a:endParaRP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E64AB667-1594-5543-82A3-A228064BDB35}"/>
                </a:ext>
              </a:extLst>
            </p:cNvPr>
            <p:cNvSpPr txBox="1"/>
            <p:nvPr/>
          </p:nvSpPr>
          <p:spPr>
            <a:xfrm>
              <a:off x="3794791" y="4501857"/>
              <a:ext cx="2072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>
                  <a:latin typeface="Optima" panose="02000503060000020004" pitchFamily="2" charset="0"/>
                </a:rPr>
                <a:t>Southwest</a:t>
              </a:r>
              <a:r>
                <a:rPr lang="es-ES" sz="1200" dirty="0">
                  <a:latin typeface="Optima" panose="02000503060000020004" pitchFamily="2" charset="0"/>
                </a:rPr>
                <a:t> </a:t>
              </a:r>
              <a:r>
                <a:rPr lang="es-ES" sz="1200" dirty="0" err="1">
                  <a:latin typeface="Optima" panose="02000503060000020004" pitchFamily="2" charset="0"/>
                </a:rPr>
                <a:t>Swells</a:t>
              </a:r>
              <a:endParaRPr lang="es-ES" sz="1200" dirty="0">
                <a:latin typeface="Optima" panose="02000503060000020004" pitchFamily="2" charset="0"/>
              </a:endParaRP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14BCFD48-08CC-2948-85B8-DA8659CCBEFB}"/>
                </a:ext>
              </a:extLst>
            </p:cNvPr>
            <p:cNvSpPr txBox="1"/>
            <p:nvPr/>
          </p:nvSpPr>
          <p:spPr>
            <a:xfrm>
              <a:off x="5708001" y="4511817"/>
              <a:ext cx="2072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latin typeface="Optima" panose="02000503060000020004" pitchFamily="2" charset="0"/>
                </a:rPr>
                <a:t>Eastern </a:t>
              </a:r>
              <a:r>
                <a:rPr lang="es-ES" sz="1200" dirty="0" err="1">
                  <a:latin typeface="Optima" panose="02000503060000020004" pitchFamily="2" charset="0"/>
                </a:rPr>
                <a:t>Swells</a:t>
              </a:r>
              <a:endParaRPr lang="es-ES" sz="1200" dirty="0">
                <a:latin typeface="Optima" panose="02000503060000020004" pitchFamily="2" charset="0"/>
              </a:endParaRPr>
            </a:p>
          </p:txBody>
        </p:sp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6C98863E-95DB-504A-A0F2-75503DF012FC}"/>
                </a:ext>
              </a:extLst>
            </p:cNvPr>
            <p:cNvSpPr/>
            <p:nvPr/>
          </p:nvSpPr>
          <p:spPr>
            <a:xfrm>
              <a:off x="3477912" y="4561136"/>
              <a:ext cx="337042" cy="160798"/>
            </a:xfrm>
            <a:prstGeom prst="rect">
              <a:avLst/>
            </a:prstGeom>
            <a:solidFill>
              <a:srgbClr val="DB7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FCB804DD-F7C8-C54D-8536-3C098FE3E6FD}"/>
                </a:ext>
              </a:extLst>
            </p:cNvPr>
            <p:cNvSpPr/>
            <p:nvPr/>
          </p:nvSpPr>
          <p:spPr>
            <a:xfrm>
              <a:off x="5381181" y="4552404"/>
              <a:ext cx="337042" cy="160798"/>
            </a:xfrm>
            <a:prstGeom prst="rect">
              <a:avLst/>
            </a:prstGeom>
            <a:solidFill>
              <a:srgbClr val="6495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FB4240B-DF22-4243-BC69-A09715E9CEF3}"/>
              </a:ext>
            </a:extLst>
          </p:cNvPr>
          <p:cNvSpPr txBox="1"/>
          <p:nvPr/>
        </p:nvSpPr>
        <p:spPr>
          <a:xfrm rot="16200000">
            <a:off x="-442886" y="5142716"/>
            <a:ext cx="2072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latin typeface="Optima" panose="02000503060000020004" pitchFamily="2" charset="0"/>
              </a:rPr>
              <a:t>% </a:t>
            </a:r>
            <a:r>
              <a:rPr lang="es-ES" sz="800" dirty="0" err="1">
                <a:latin typeface="Optima" panose="02000503060000020004" pitchFamily="2" charset="0"/>
              </a:rPr>
              <a:t>Energy</a:t>
            </a:r>
            <a:r>
              <a:rPr lang="es-ES" sz="800" dirty="0">
                <a:latin typeface="Optima" panose="02000503060000020004" pitchFamily="2" charset="0"/>
              </a:rPr>
              <a:t> Flux </a:t>
            </a:r>
            <a:r>
              <a:rPr lang="es-ES" sz="800" dirty="0" err="1">
                <a:latin typeface="Optima" panose="02000503060000020004" pitchFamily="2" charset="0"/>
              </a:rPr>
              <a:t>Contribution</a:t>
            </a:r>
            <a:endParaRPr lang="es-ES" sz="800" dirty="0">
              <a:latin typeface="Optima" panose="02000503060000020004" pitchFamily="2" charset="0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A933F493-0DB5-7D46-9AAB-0301ECE7DE3C}"/>
              </a:ext>
            </a:extLst>
          </p:cNvPr>
          <p:cNvSpPr txBox="1"/>
          <p:nvPr/>
        </p:nvSpPr>
        <p:spPr>
          <a:xfrm rot="16200000">
            <a:off x="6438062" y="5292910"/>
            <a:ext cx="20726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>
                <a:latin typeface="Optima" panose="02000503060000020004" pitchFamily="2" charset="0"/>
              </a:rPr>
              <a:t>% </a:t>
            </a:r>
            <a:r>
              <a:rPr lang="es-ES" sz="700" dirty="0" err="1">
                <a:latin typeface="Optima" panose="02000503060000020004" pitchFamily="2" charset="0"/>
              </a:rPr>
              <a:t>Energy</a:t>
            </a:r>
            <a:r>
              <a:rPr lang="es-ES" sz="700" dirty="0">
                <a:latin typeface="Optima" panose="02000503060000020004" pitchFamily="2" charset="0"/>
              </a:rPr>
              <a:t> Flux </a:t>
            </a:r>
            <a:r>
              <a:rPr lang="es-ES" sz="700" dirty="0" err="1">
                <a:latin typeface="Optima" panose="02000503060000020004" pitchFamily="2" charset="0"/>
              </a:rPr>
              <a:t>Contribution</a:t>
            </a:r>
            <a:endParaRPr lang="es-ES" sz="700" dirty="0">
              <a:latin typeface="Optima" panose="02000503060000020004" pitchFamily="2" charset="0"/>
            </a:endParaRPr>
          </a:p>
        </p:txBody>
      </p:sp>
      <p:grpSp>
        <p:nvGrpSpPr>
          <p:cNvPr id="56" name="Grupo 55">
            <a:extLst>
              <a:ext uri="{FF2B5EF4-FFF2-40B4-BE49-F238E27FC236}">
                <a16:creationId xmlns:a16="http://schemas.microsoft.com/office/drawing/2014/main" id="{A4872804-9222-474B-BC17-9126B6E1034D}"/>
              </a:ext>
            </a:extLst>
          </p:cNvPr>
          <p:cNvGrpSpPr/>
          <p:nvPr/>
        </p:nvGrpSpPr>
        <p:grpSpPr>
          <a:xfrm>
            <a:off x="8673784" y="5011185"/>
            <a:ext cx="3393345" cy="298088"/>
            <a:chOff x="2673286" y="4446151"/>
            <a:chExt cx="4348060" cy="381953"/>
          </a:xfrm>
        </p:grpSpPr>
        <p:sp>
          <p:nvSpPr>
            <p:cNvPr id="57" name="Rectángulo 56">
              <a:extLst>
                <a:ext uri="{FF2B5EF4-FFF2-40B4-BE49-F238E27FC236}">
                  <a16:creationId xmlns:a16="http://schemas.microsoft.com/office/drawing/2014/main" id="{3AFCA013-B82A-DF4E-9871-FF8261997269}"/>
                </a:ext>
              </a:extLst>
            </p:cNvPr>
            <p:cNvSpPr/>
            <p:nvPr/>
          </p:nvSpPr>
          <p:spPr>
            <a:xfrm>
              <a:off x="2673286" y="4560775"/>
              <a:ext cx="337042" cy="160797"/>
            </a:xfrm>
            <a:prstGeom prst="rect">
              <a:avLst/>
            </a:prstGeom>
            <a:solidFill>
              <a:srgbClr val="FFD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78319537-752C-D84C-ADEB-C0657527B9B5}"/>
                </a:ext>
              </a:extLst>
            </p:cNvPr>
            <p:cNvSpPr txBox="1"/>
            <p:nvPr/>
          </p:nvSpPr>
          <p:spPr>
            <a:xfrm>
              <a:off x="2984423" y="4473173"/>
              <a:ext cx="2072643" cy="354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latin typeface="Optima" panose="02000503060000020004" pitchFamily="2" charset="0"/>
                </a:rPr>
                <a:t>Sea</a:t>
              </a:r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31A6A337-50E1-5242-AE80-6FA0627F3591}"/>
                </a:ext>
              </a:extLst>
            </p:cNvPr>
            <p:cNvSpPr txBox="1"/>
            <p:nvPr/>
          </p:nvSpPr>
          <p:spPr>
            <a:xfrm>
              <a:off x="3794791" y="4469536"/>
              <a:ext cx="2072640" cy="354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>
                  <a:latin typeface="Optima" panose="02000503060000020004" pitchFamily="2" charset="0"/>
                </a:rPr>
                <a:t>Swell</a:t>
              </a:r>
              <a:r>
                <a:rPr lang="es-ES" sz="1200" dirty="0">
                  <a:latin typeface="Optima" panose="02000503060000020004" pitchFamily="2" charset="0"/>
                </a:rPr>
                <a:t> 1</a:t>
              </a:r>
            </a:p>
          </p:txBody>
        </p: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1CB3ABFD-D9A5-A24B-921C-E05F8A43294B}"/>
                </a:ext>
              </a:extLst>
            </p:cNvPr>
            <p:cNvSpPr txBox="1"/>
            <p:nvPr/>
          </p:nvSpPr>
          <p:spPr>
            <a:xfrm>
              <a:off x="4948706" y="4446151"/>
              <a:ext cx="2072640" cy="354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>
                  <a:latin typeface="Optima" panose="02000503060000020004" pitchFamily="2" charset="0"/>
                </a:rPr>
                <a:t>Swell</a:t>
              </a:r>
              <a:r>
                <a:rPr lang="es-ES" sz="1200" dirty="0">
                  <a:latin typeface="Optima" panose="02000503060000020004" pitchFamily="2" charset="0"/>
                </a:rPr>
                <a:t> 2</a:t>
              </a:r>
            </a:p>
          </p:txBody>
        </p:sp>
        <p:sp>
          <p:nvSpPr>
            <p:cNvPr id="61" name="Rectángulo 60">
              <a:extLst>
                <a:ext uri="{FF2B5EF4-FFF2-40B4-BE49-F238E27FC236}">
                  <a16:creationId xmlns:a16="http://schemas.microsoft.com/office/drawing/2014/main" id="{094C9D7B-5D4D-AD4D-A061-81C24A9A5610}"/>
                </a:ext>
              </a:extLst>
            </p:cNvPr>
            <p:cNvSpPr/>
            <p:nvPr/>
          </p:nvSpPr>
          <p:spPr>
            <a:xfrm>
              <a:off x="3477912" y="4561136"/>
              <a:ext cx="337042" cy="160798"/>
            </a:xfrm>
            <a:prstGeom prst="rect">
              <a:avLst/>
            </a:prstGeom>
            <a:solidFill>
              <a:srgbClr val="82B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" name="Rectángulo 61">
              <a:extLst>
                <a:ext uri="{FF2B5EF4-FFF2-40B4-BE49-F238E27FC236}">
                  <a16:creationId xmlns:a16="http://schemas.microsoft.com/office/drawing/2014/main" id="{E5998333-1BDD-3B45-865B-E1BA92EF2E9B}"/>
                </a:ext>
              </a:extLst>
            </p:cNvPr>
            <p:cNvSpPr/>
            <p:nvPr/>
          </p:nvSpPr>
          <p:spPr>
            <a:xfrm>
              <a:off x="4613545" y="4552404"/>
              <a:ext cx="337042" cy="160799"/>
            </a:xfrm>
            <a:prstGeom prst="rect">
              <a:avLst/>
            </a:prstGeom>
            <a:solidFill>
              <a:srgbClr val="569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7650BC4D-D12E-6141-8EC5-FE4FFCCDDDB9}"/>
              </a:ext>
            </a:extLst>
          </p:cNvPr>
          <p:cNvGrpSpPr/>
          <p:nvPr/>
        </p:nvGrpSpPr>
        <p:grpSpPr>
          <a:xfrm>
            <a:off x="715222" y="4855130"/>
            <a:ext cx="5458297" cy="1638457"/>
            <a:chOff x="715222" y="4855130"/>
            <a:chExt cx="5458297" cy="1638457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BEE42486-9B6E-2E45-B60F-A281924285B4}"/>
                </a:ext>
              </a:extLst>
            </p:cNvPr>
            <p:cNvGrpSpPr/>
            <p:nvPr/>
          </p:nvGrpSpPr>
          <p:grpSpPr>
            <a:xfrm>
              <a:off x="715222" y="4855130"/>
              <a:ext cx="5458297" cy="1638457"/>
              <a:chOff x="715222" y="4174410"/>
              <a:chExt cx="5458297" cy="1638457"/>
            </a:xfrm>
          </p:grpSpPr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97C170D1-BEBB-7A4A-A569-93CE785AB4C0}"/>
                  </a:ext>
                </a:extLst>
              </p:cNvPr>
              <p:cNvSpPr txBox="1"/>
              <p:nvPr/>
            </p:nvSpPr>
            <p:spPr>
              <a:xfrm>
                <a:off x="3870423" y="4819447"/>
                <a:ext cx="26161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900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pic>
            <p:nvPicPr>
              <p:cNvPr id="82" name="Imagen 81" descr="Imagen que contiene Gráfico&#10;&#10;Descripción generada automáticamente">
                <a:extLst>
                  <a:ext uri="{FF2B5EF4-FFF2-40B4-BE49-F238E27FC236}">
                    <a16:creationId xmlns:a16="http://schemas.microsoft.com/office/drawing/2014/main" id="{563ACCA9-5101-F441-90F7-91FB809955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4450" b="7742"/>
              <a:stretch/>
            </p:blipFill>
            <p:spPr>
              <a:xfrm>
                <a:off x="715222" y="4174410"/>
                <a:ext cx="5458297" cy="1431628"/>
              </a:xfrm>
              <a:prstGeom prst="rect">
                <a:avLst/>
              </a:prstGeom>
            </p:spPr>
          </p:pic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7EE263A1-5E5F-A748-B07D-7B3948F50F8A}"/>
                  </a:ext>
                </a:extLst>
              </p:cNvPr>
              <p:cNvSpPr txBox="1"/>
              <p:nvPr/>
            </p:nvSpPr>
            <p:spPr>
              <a:xfrm>
                <a:off x="1202661" y="5582724"/>
                <a:ext cx="224758" cy="215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dirty="0"/>
                  <a:t>A</a:t>
                </a:r>
              </a:p>
            </p:txBody>
          </p:sp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10910487-F5C9-724B-9007-5AF6027EDFF9}"/>
                  </a:ext>
                </a:extLst>
              </p:cNvPr>
              <p:cNvSpPr txBox="1"/>
              <p:nvPr/>
            </p:nvSpPr>
            <p:spPr>
              <a:xfrm>
                <a:off x="2586608" y="5574043"/>
                <a:ext cx="221952" cy="215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dirty="0"/>
                  <a:t>C</a:t>
                </a:r>
              </a:p>
            </p:txBody>
          </p:sp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2E81A6E7-63D2-7846-BF0D-20C5F1D5E99D}"/>
                  </a:ext>
                </a:extLst>
              </p:cNvPr>
              <p:cNvSpPr txBox="1"/>
              <p:nvPr/>
            </p:nvSpPr>
            <p:spPr>
              <a:xfrm>
                <a:off x="3378929" y="5574042"/>
                <a:ext cx="230370" cy="215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dirty="0"/>
                  <a:t>D</a:t>
                </a:r>
              </a:p>
            </p:txBody>
          </p:sp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581E71AD-3814-4B46-B167-09A9DF5FEAFC}"/>
                  </a:ext>
                </a:extLst>
              </p:cNvPr>
              <p:cNvSpPr txBox="1"/>
              <p:nvPr/>
            </p:nvSpPr>
            <p:spPr>
              <a:xfrm>
                <a:off x="4422011" y="5574042"/>
                <a:ext cx="213534" cy="215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dirty="0"/>
                  <a:t>F</a:t>
                </a:r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2F9C6848-88CA-5348-9825-04EE95798336}"/>
                  </a:ext>
                </a:extLst>
              </p:cNvPr>
              <p:cNvSpPr txBox="1"/>
              <p:nvPr/>
            </p:nvSpPr>
            <p:spPr>
              <a:xfrm>
                <a:off x="3845869" y="5574042"/>
                <a:ext cx="216340" cy="215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dirty="0"/>
                  <a:t>E</a:t>
                </a:r>
              </a:p>
            </p:txBody>
          </p:sp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25CF832D-4404-194C-B940-14C221DB42AD}"/>
                  </a:ext>
                </a:extLst>
              </p:cNvPr>
              <p:cNvSpPr txBox="1"/>
              <p:nvPr/>
            </p:nvSpPr>
            <p:spPr>
              <a:xfrm>
                <a:off x="715223" y="5582725"/>
                <a:ext cx="234578" cy="215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dirty="0"/>
                  <a:t>O</a:t>
                </a:r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45B270D1-285F-E54D-99A9-0A37E6512ED5}"/>
                  </a:ext>
                </a:extLst>
              </p:cNvPr>
              <p:cNvSpPr txBox="1"/>
              <p:nvPr/>
            </p:nvSpPr>
            <p:spPr>
              <a:xfrm>
                <a:off x="1916031" y="5582724"/>
                <a:ext cx="221952" cy="215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dirty="0"/>
                  <a:t>B</a:t>
                </a:r>
              </a:p>
            </p:txBody>
          </p:sp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9567DE3C-D7C9-A146-9FFE-3850F0489E38}"/>
                  </a:ext>
                </a:extLst>
              </p:cNvPr>
              <p:cNvSpPr txBox="1"/>
              <p:nvPr/>
            </p:nvSpPr>
            <p:spPr>
              <a:xfrm>
                <a:off x="5177451" y="5566646"/>
                <a:ext cx="26481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dirty="0"/>
                  <a:t>G</a:t>
                </a:r>
              </a:p>
            </p:txBody>
          </p:sp>
        </p:grp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1600677-DE56-7644-95BF-FF82B575A714}"/>
                </a:ext>
              </a:extLst>
            </p:cNvPr>
            <p:cNvSpPr/>
            <p:nvPr/>
          </p:nvSpPr>
          <p:spPr>
            <a:xfrm>
              <a:off x="5733009" y="4981384"/>
              <a:ext cx="353860" cy="350482"/>
            </a:xfrm>
            <a:prstGeom prst="rect">
              <a:avLst/>
            </a:prstGeom>
            <a:solidFill>
              <a:srgbClr val="DB7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91BFD403-8620-F042-A47F-EF0EEE184C16}"/>
              </a:ext>
            </a:extLst>
          </p:cNvPr>
          <p:cNvGrpSpPr/>
          <p:nvPr/>
        </p:nvGrpSpPr>
        <p:grpSpPr>
          <a:xfrm>
            <a:off x="7604207" y="5287714"/>
            <a:ext cx="4489716" cy="1116557"/>
            <a:chOff x="7604207" y="5287714"/>
            <a:chExt cx="4489716" cy="1116557"/>
          </a:xfrm>
        </p:grpSpPr>
        <p:grpSp>
          <p:nvGrpSpPr>
            <p:cNvPr id="69" name="Grupo 68">
              <a:extLst>
                <a:ext uri="{FF2B5EF4-FFF2-40B4-BE49-F238E27FC236}">
                  <a16:creationId xmlns:a16="http://schemas.microsoft.com/office/drawing/2014/main" id="{458F3A7E-1727-F04D-B55D-6184E184E220}"/>
                </a:ext>
              </a:extLst>
            </p:cNvPr>
            <p:cNvGrpSpPr/>
            <p:nvPr/>
          </p:nvGrpSpPr>
          <p:grpSpPr>
            <a:xfrm>
              <a:off x="7604207" y="5287714"/>
              <a:ext cx="4489716" cy="1116557"/>
              <a:chOff x="6715640" y="4743640"/>
              <a:chExt cx="5129812" cy="1275744"/>
            </a:xfrm>
          </p:grpSpPr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A21CAE53-AB34-7644-9341-37DB58A055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599" t="50605" b="2931"/>
              <a:stretch/>
            </p:blipFill>
            <p:spPr>
              <a:xfrm>
                <a:off x="6715640" y="4743640"/>
                <a:ext cx="5129812" cy="1117282"/>
              </a:xfrm>
              <a:prstGeom prst="rect">
                <a:avLst/>
              </a:prstGeom>
            </p:spPr>
          </p:pic>
          <p:grpSp>
            <p:nvGrpSpPr>
              <p:cNvPr id="68" name="Grupo 67">
                <a:extLst>
                  <a:ext uri="{FF2B5EF4-FFF2-40B4-BE49-F238E27FC236}">
                    <a16:creationId xmlns:a16="http://schemas.microsoft.com/office/drawing/2014/main" id="{0231C6A9-A9BC-4B48-8C45-933ACCF4A09B}"/>
                  </a:ext>
                </a:extLst>
              </p:cNvPr>
              <p:cNvGrpSpPr/>
              <p:nvPr/>
            </p:nvGrpSpPr>
            <p:grpSpPr>
              <a:xfrm>
                <a:off x="6715640" y="5766717"/>
                <a:ext cx="4657751" cy="252667"/>
                <a:chOff x="6715640" y="5766717"/>
                <a:chExt cx="4657751" cy="252667"/>
              </a:xfrm>
            </p:grpSpPr>
            <p:sp>
              <p:nvSpPr>
                <p:cNvPr id="10" name="CuadroTexto 9">
                  <a:extLst>
                    <a:ext uri="{FF2B5EF4-FFF2-40B4-BE49-F238E27FC236}">
                      <a16:creationId xmlns:a16="http://schemas.microsoft.com/office/drawing/2014/main" id="{166B904E-893E-314D-89EE-B04584280DFA}"/>
                    </a:ext>
                  </a:extLst>
                </p:cNvPr>
                <p:cNvSpPr txBox="1"/>
                <p:nvPr/>
              </p:nvSpPr>
              <p:spPr>
                <a:xfrm>
                  <a:off x="7529373" y="5773163"/>
                  <a:ext cx="25680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000" dirty="0"/>
                    <a:t>A</a:t>
                  </a:r>
                </a:p>
              </p:txBody>
            </p:sp>
            <p:sp>
              <p:nvSpPr>
                <p:cNvPr id="11" name="CuadroTexto 10">
                  <a:extLst>
                    <a:ext uri="{FF2B5EF4-FFF2-40B4-BE49-F238E27FC236}">
                      <a16:creationId xmlns:a16="http://schemas.microsoft.com/office/drawing/2014/main" id="{64C6FCB3-2F53-814A-9B47-25AE403F3A2E}"/>
                    </a:ext>
                  </a:extLst>
                </p:cNvPr>
                <p:cNvSpPr txBox="1"/>
                <p:nvPr/>
              </p:nvSpPr>
              <p:spPr>
                <a:xfrm>
                  <a:off x="8951681" y="5766717"/>
                  <a:ext cx="25359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000" dirty="0"/>
                    <a:t>C</a:t>
                  </a:r>
                </a:p>
              </p:txBody>
            </p:sp>
            <p:sp>
              <p:nvSpPr>
                <p:cNvPr id="12" name="CuadroTexto 11">
                  <a:extLst>
                    <a:ext uri="{FF2B5EF4-FFF2-40B4-BE49-F238E27FC236}">
                      <a16:creationId xmlns:a16="http://schemas.microsoft.com/office/drawing/2014/main" id="{D161C449-69CF-E74E-9515-70131269FD95}"/>
                    </a:ext>
                  </a:extLst>
                </p:cNvPr>
                <p:cNvSpPr txBox="1"/>
                <p:nvPr/>
              </p:nvSpPr>
              <p:spPr>
                <a:xfrm>
                  <a:off x="9857565" y="5773162"/>
                  <a:ext cx="26321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000" dirty="0"/>
                    <a:t>D</a:t>
                  </a:r>
                </a:p>
              </p:txBody>
            </p:sp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B75BED17-72EF-AA4C-A061-5116CE00DE33}"/>
                    </a:ext>
                  </a:extLst>
                </p:cNvPr>
                <p:cNvSpPr txBox="1"/>
                <p:nvPr/>
              </p:nvSpPr>
              <p:spPr>
                <a:xfrm>
                  <a:off x="11129413" y="5766717"/>
                  <a:ext cx="24397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000" dirty="0"/>
                    <a:t>F</a:t>
                  </a:r>
                </a:p>
              </p:txBody>
            </p:sp>
            <p:sp>
              <p:nvSpPr>
                <p:cNvPr id="14" name="CuadroTexto 13">
                  <a:extLst>
                    <a:ext uri="{FF2B5EF4-FFF2-40B4-BE49-F238E27FC236}">
                      <a16:creationId xmlns:a16="http://schemas.microsoft.com/office/drawing/2014/main" id="{5C361EC6-061F-EB48-8D94-D30067D0E214}"/>
                    </a:ext>
                  </a:extLst>
                </p:cNvPr>
                <p:cNvSpPr txBox="1"/>
                <p:nvPr/>
              </p:nvSpPr>
              <p:spPr>
                <a:xfrm>
                  <a:off x="10389169" y="5773161"/>
                  <a:ext cx="24718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000" dirty="0"/>
                    <a:t>E</a:t>
                  </a:r>
                </a:p>
              </p:txBody>
            </p:sp>
            <p:sp>
              <p:nvSpPr>
                <p:cNvPr id="15" name="CuadroTexto 14">
                  <a:extLst>
                    <a:ext uri="{FF2B5EF4-FFF2-40B4-BE49-F238E27FC236}">
                      <a16:creationId xmlns:a16="http://schemas.microsoft.com/office/drawing/2014/main" id="{C2755DDE-FF64-B74B-BF8D-C5E47B387989}"/>
                    </a:ext>
                  </a:extLst>
                </p:cNvPr>
                <p:cNvSpPr txBox="1"/>
                <p:nvPr/>
              </p:nvSpPr>
              <p:spPr>
                <a:xfrm>
                  <a:off x="6715640" y="5766717"/>
                  <a:ext cx="26802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000" dirty="0"/>
                    <a:t>O</a:t>
                  </a:r>
                </a:p>
              </p:txBody>
            </p:sp>
            <p:sp>
              <p:nvSpPr>
                <p:cNvPr id="16" name="CuadroTexto 15">
                  <a:extLst>
                    <a:ext uri="{FF2B5EF4-FFF2-40B4-BE49-F238E27FC236}">
                      <a16:creationId xmlns:a16="http://schemas.microsoft.com/office/drawing/2014/main" id="{3D1E3412-4EB1-4444-9CA8-D9B1EBA46BA9}"/>
                    </a:ext>
                  </a:extLst>
                </p:cNvPr>
                <p:cNvSpPr txBox="1"/>
                <p:nvPr/>
              </p:nvSpPr>
              <p:spPr>
                <a:xfrm>
                  <a:off x="8160798" y="5766717"/>
                  <a:ext cx="25359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000" dirty="0"/>
                    <a:t>B</a:t>
                  </a:r>
                </a:p>
              </p:txBody>
            </p:sp>
          </p:grpSp>
        </p:grpSp>
        <p:sp>
          <p:nvSpPr>
            <p:cNvPr id="76" name="Rectángulo 75">
              <a:extLst>
                <a:ext uri="{FF2B5EF4-FFF2-40B4-BE49-F238E27FC236}">
                  <a16:creationId xmlns:a16="http://schemas.microsoft.com/office/drawing/2014/main" id="{A3E8045C-041A-5E42-B714-9E2C219D403B}"/>
                </a:ext>
              </a:extLst>
            </p:cNvPr>
            <p:cNvSpPr/>
            <p:nvPr/>
          </p:nvSpPr>
          <p:spPr>
            <a:xfrm>
              <a:off x="11592969" y="5349485"/>
              <a:ext cx="428899" cy="276996"/>
            </a:xfrm>
            <a:prstGeom prst="rect">
              <a:avLst/>
            </a:prstGeom>
            <a:solidFill>
              <a:srgbClr val="569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4430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AF451DC1-E908-CF43-8DF1-B17CBA74FA09}"/>
              </a:ext>
            </a:extLst>
          </p:cNvPr>
          <p:cNvSpPr/>
          <p:nvPr/>
        </p:nvSpPr>
        <p:spPr>
          <a:xfrm>
            <a:off x="372504" y="2034918"/>
            <a:ext cx="2494506" cy="408623"/>
          </a:xfrm>
          <a:prstGeom prst="roundRect">
            <a:avLst/>
          </a:prstGeom>
          <a:solidFill>
            <a:srgbClr val="E7E099"/>
          </a:solidFill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5D005E"/>
                </a:solidFill>
                <a:latin typeface="Optima" panose="02000503060000020004" pitchFamily="2" charset="0"/>
              </a:rPr>
              <a:t>Wind-Wave 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3C9C54A2-EB2C-224B-BEAC-5C3343BCB9E8}"/>
                  </a:ext>
                </a:extLst>
              </p:cNvPr>
              <p:cNvSpPr txBox="1"/>
              <p:nvPr/>
            </p:nvSpPr>
            <p:spPr>
              <a:xfrm>
                <a:off x="-132085" y="2708296"/>
                <a:ext cx="4024172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000" dirty="0">
                    <a:solidFill>
                      <a:srgbClr val="7030A0"/>
                    </a:solidFill>
                    <a:latin typeface="+mj-lt"/>
                  </a:rPr>
                  <a:t>Sea</a:t>
                </a:r>
                <a:r>
                  <a:rPr lang="es-ES" sz="2400" dirty="0">
                    <a:solidFill>
                      <a:srgbClr val="7030A0"/>
                    </a:solidFill>
                    <a:latin typeface="+mj-lt"/>
                  </a:rPr>
                  <a:t>: </a:t>
                </a:r>
                <a:r>
                  <a:rPr lang="es-ES" sz="2000" dirty="0">
                    <a:solidFill>
                      <a:srgbClr val="7030A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ES" b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s-ES" dirty="0">
                    <a:solidFill>
                      <a:srgbClr val="7030A0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𝑠𝑝𝑑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7030A0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𝑑𝑖𝑟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7030A0"/>
                    </a:solidFill>
                    <a:latin typeface="+mj-lt"/>
                  </a:rPr>
                  <a:t> </a:t>
                </a:r>
                <a:endParaRPr lang="es-ES" sz="2000" dirty="0">
                  <a:solidFill>
                    <a:srgbClr val="7030A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3C9C54A2-EB2C-224B-BEAC-5C3343BCB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2085" y="2708296"/>
                <a:ext cx="4024172" cy="461665"/>
              </a:xfrm>
              <a:prstGeom prst="rect">
                <a:avLst/>
              </a:prstGeom>
              <a:blipFill>
                <a:blip r:embed="rId2"/>
                <a:stretch>
                  <a:fillRect t="-10811" b="-270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09F831B4-8DD5-EA4C-92F9-274CA1DCBA78}"/>
                  </a:ext>
                </a:extLst>
              </p:cNvPr>
              <p:cNvSpPr txBox="1"/>
              <p:nvPr/>
            </p:nvSpPr>
            <p:spPr>
              <a:xfrm>
                <a:off x="-208552" y="3087915"/>
                <a:ext cx="314484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000" dirty="0" err="1">
                    <a:solidFill>
                      <a:srgbClr val="7030A0"/>
                    </a:solidFill>
                    <a:latin typeface="+mj-lt"/>
                  </a:rPr>
                  <a:t>Swells</a:t>
                </a:r>
                <a:r>
                  <a:rPr lang="es-ES" sz="2400" dirty="0">
                    <a:solidFill>
                      <a:srgbClr val="7030A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ES" b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s-ES" sz="2000" dirty="0">
                  <a:solidFill>
                    <a:srgbClr val="7030A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09F831B4-8DD5-EA4C-92F9-274CA1DCB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8552" y="3087915"/>
                <a:ext cx="3144847" cy="461665"/>
              </a:xfrm>
              <a:prstGeom prst="rect">
                <a:avLst/>
              </a:prstGeom>
              <a:blipFill>
                <a:blip r:embed="rId3"/>
                <a:stretch>
                  <a:fillRect t="-10811" b="-270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6E6E2915-4EE0-6541-8B02-D5C9230C1C02}"/>
              </a:ext>
            </a:extLst>
          </p:cNvPr>
          <p:cNvSpPr/>
          <p:nvPr/>
        </p:nvSpPr>
        <p:spPr>
          <a:xfrm>
            <a:off x="4731851" y="2679292"/>
            <a:ext cx="638653" cy="408623"/>
          </a:xfrm>
          <a:prstGeom prst="roundRect">
            <a:avLst/>
          </a:prstGeom>
          <a:solidFill>
            <a:srgbClr val="E7E099"/>
          </a:solidFill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5D005E"/>
                </a:solidFill>
                <a:latin typeface="Optima" panose="02000503060000020004" pitchFamily="2" charset="0"/>
              </a:rPr>
              <a:t>Tide</a:t>
            </a:r>
            <a:endParaRPr lang="es-ES" dirty="0">
              <a:solidFill>
                <a:srgbClr val="5D005E"/>
              </a:solidFill>
              <a:latin typeface="Optima" panose="0200050306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86A44BBD-4CBF-6F46-A6D6-E374873BC0C9}"/>
                  </a:ext>
                </a:extLst>
              </p:cNvPr>
              <p:cNvSpPr/>
              <p:nvPr/>
            </p:nvSpPr>
            <p:spPr>
              <a:xfrm>
                <a:off x="4055789" y="3244945"/>
                <a:ext cx="2150845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s-E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7030A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𝑠𝑝𝑑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7030A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𝑑𝑖𝑟</m:t>
                        </m:r>
                      </m:sub>
                    </m:sSub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s-E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</m:oMath>
                </a14:m>
                <a:endParaRPr lang="es-ES" sz="2000" b="1" dirty="0"/>
              </a:p>
            </p:txBody>
          </p:sp>
        </mc:Choice>
        <mc:Fallback xmlns="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86A44BBD-4CBF-6F46-A6D6-E374873BC0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789" y="3244945"/>
                <a:ext cx="2150845" cy="390748"/>
              </a:xfrm>
              <a:prstGeom prst="rect">
                <a:avLst/>
              </a:prstGeom>
              <a:blipFill>
                <a:blip r:embed="rId4"/>
                <a:stretch>
                  <a:fillRect t="-6250" b="-1875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A867D01C-C805-F343-9E28-6EB1F60ADDD6}"/>
                  </a:ext>
                </a:extLst>
              </p:cNvPr>
              <p:cNvSpPr/>
              <p:nvPr/>
            </p:nvSpPr>
            <p:spPr>
              <a:xfrm>
                <a:off x="10360281" y="3111287"/>
                <a:ext cx="107965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s-ES" sz="2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s-ES" sz="2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s-ES" sz="2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s-ES" sz="2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s-ES" sz="2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</m:sub>
                      </m:sSub>
                    </m:oMath>
                  </m:oMathPara>
                </a14:m>
                <a:endParaRPr lang="es-ES" sz="2000" b="1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A867D01C-C805-F343-9E28-6EB1F60AD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0281" y="3111287"/>
                <a:ext cx="1079655" cy="400110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C8E51F-2B5D-9B4E-B096-AC8E51A6E770}"/>
              </a:ext>
            </a:extLst>
          </p:cNvPr>
          <p:cNvSpPr/>
          <p:nvPr/>
        </p:nvSpPr>
        <p:spPr>
          <a:xfrm>
            <a:off x="8604437" y="2034918"/>
            <a:ext cx="2680522" cy="408623"/>
          </a:xfrm>
          <a:prstGeom prst="roundRect">
            <a:avLst/>
          </a:prstGeom>
          <a:solidFill>
            <a:srgbClr val="E7E099"/>
          </a:solidFill>
        </p:spPr>
        <p:txBody>
          <a:bodyPr wrap="square">
            <a:spAutoFit/>
          </a:bodyPr>
          <a:lstStyle/>
          <a:p>
            <a:pPr algn="ctr"/>
            <a:r>
              <a:rPr lang="en-AU" dirty="0">
                <a:solidFill>
                  <a:srgbClr val="5D005E"/>
                </a:solidFill>
                <a:latin typeface="Optima" panose="02000503060000020004" pitchFamily="2" charset="0"/>
              </a:rPr>
              <a:t>Overtopping volumes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A696AEEF-C3E4-174C-9F6C-823F3469C0E3}"/>
              </a:ext>
            </a:extLst>
          </p:cNvPr>
          <p:cNvCxnSpPr>
            <a:cxnSpLocks/>
          </p:cNvCxnSpPr>
          <p:nvPr/>
        </p:nvCxnSpPr>
        <p:spPr>
          <a:xfrm flipH="1">
            <a:off x="829056" y="5969536"/>
            <a:ext cx="3902795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F80064A-7995-4446-95CC-1518E1CB12A3}"/>
              </a:ext>
            </a:extLst>
          </p:cNvPr>
          <p:cNvCxnSpPr>
            <a:cxnSpLocks/>
          </p:cNvCxnSpPr>
          <p:nvPr/>
        </p:nvCxnSpPr>
        <p:spPr>
          <a:xfrm>
            <a:off x="4896706" y="5969536"/>
            <a:ext cx="615922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3E8BF8E1-B648-DD41-A136-80925E98DFF2}"/>
              </a:ext>
            </a:extLst>
          </p:cNvPr>
          <p:cNvSpPr/>
          <p:nvPr/>
        </p:nvSpPr>
        <p:spPr>
          <a:xfrm>
            <a:off x="4737397" y="5900107"/>
            <a:ext cx="145454" cy="145454"/>
          </a:xfrm>
          <a:prstGeom prst="ellipse">
            <a:avLst/>
          </a:prstGeom>
          <a:solidFill>
            <a:srgbClr val="E7E099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AEB3A29B-A248-8B41-BEDE-5FB1664AB1E7}"/>
              </a:ext>
            </a:extLst>
          </p:cNvPr>
          <p:cNvSpPr/>
          <p:nvPr/>
        </p:nvSpPr>
        <p:spPr>
          <a:xfrm>
            <a:off x="836847" y="1363723"/>
            <a:ext cx="1567367" cy="578882"/>
          </a:xfrm>
          <a:prstGeom prst="roundRect">
            <a:avLst/>
          </a:prstGeom>
          <a:solidFill>
            <a:srgbClr val="95ABEA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es-ES" sz="2800" dirty="0">
                <a:latin typeface="Optima" panose="02000503060000020004" pitchFamily="2" charset="0"/>
              </a:rPr>
              <a:t>Offshore</a:t>
            </a: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2FB68C01-7FA4-854E-ACDF-8171E3C56587}"/>
              </a:ext>
            </a:extLst>
          </p:cNvPr>
          <p:cNvSpPr/>
          <p:nvPr/>
        </p:nvSpPr>
        <p:spPr>
          <a:xfrm>
            <a:off x="4127433" y="1329807"/>
            <a:ext cx="1834587" cy="578882"/>
          </a:xfrm>
          <a:prstGeom prst="roundRect">
            <a:avLst/>
          </a:prstGeom>
          <a:solidFill>
            <a:srgbClr val="95ABEA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en-AU" sz="2800" dirty="0">
                <a:latin typeface="Optima" panose="02000503060000020004" pitchFamily="2" charset="0"/>
              </a:rPr>
              <a:t>Nearshore</a:t>
            </a: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83AD556F-DE00-1845-B76E-228BD558C2A7}"/>
              </a:ext>
            </a:extLst>
          </p:cNvPr>
          <p:cNvSpPr/>
          <p:nvPr/>
        </p:nvSpPr>
        <p:spPr>
          <a:xfrm>
            <a:off x="9150293" y="1320968"/>
            <a:ext cx="1588810" cy="578882"/>
          </a:xfrm>
          <a:prstGeom prst="roundRect">
            <a:avLst/>
          </a:prstGeom>
          <a:solidFill>
            <a:srgbClr val="95ABEA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es-ES" sz="2800" dirty="0" err="1">
                <a:latin typeface="Optima" panose="02000503060000020004" pitchFamily="2" charset="0"/>
              </a:rPr>
              <a:t>Flooding</a:t>
            </a:r>
            <a:endParaRPr lang="es-ES" sz="2400" dirty="0">
              <a:latin typeface="Optima" panose="02000503060000020004" pitchFamily="2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99B0967-D447-C647-9ACC-DB4728F2A844}"/>
              </a:ext>
            </a:extLst>
          </p:cNvPr>
          <p:cNvSpPr/>
          <p:nvPr/>
        </p:nvSpPr>
        <p:spPr>
          <a:xfrm>
            <a:off x="2042591" y="6054223"/>
            <a:ext cx="1442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Optima" panose="02000503060000020004" pitchFamily="2" charset="0"/>
              </a:rPr>
              <a:t>HyWaves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DD287FDE-9319-B94C-A7D6-3BF17821FD50}"/>
              </a:ext>
            </a:extLst>
          </p:cNvPr>
          <p:cNvSpPr/>
          <p:nvPr/>
        </p:nvSpPr>
        <p:spPr>
          <a:xfrm>
            <a:off x="7425513" y="6011880"/>
            <a:ext cx="1410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>
                <a:latin typeface="Optima" panose="02000503060000020004" pitchFamily="2" charset="0"/>
              </a:rPr>
              <a:t>HySwash</a:t>
            </a:r>
            <a:endParaRPr lang="es-ES" sz="2400" b="1" dirty="0">
              <a:latin typeface="Optima" panose="02000503060000020004" pitchFamily="2" charset="0"/>
            </a:endParaRPr>
          </a:p>
        </p:txBody>
      </p:sp>
      <p:sp>
        <p:nvSpPr>
          <p:cNvPr id="32" name="Flecha curva 31">
            <a:extLst>
              <a:ext uri="{FF2B5EF4-FFF2-40B4-BE49-F238E27FC236}">
                <a16:creationId xmlns:a16="http://schemas.microsoft.com/office/drawing/2014/main" id="{BCF05BD4-8561-434B-B6DE-09AC159EC29B}"/>
              </a:ext>
            </a:extLst>
          </p:cNvPr>
          <p:cNvSpPr/>
          <p:nvPr/>
        </p:nvSpPr>
        <p:spPr>
          <a:xfrm>
            <a:off x="9355922" y="3292356"/>
            <a:ext cx="966675" cy="369333"/>
          </a:xfrm>
          <a:prstGeom prst="bentArrow">
            <a:avLst>
              <a:gd name="adj1" fmla="val 4956"/>
              <a:gd name="adj2" fmla="val 14467"/>
              <a:gd name="adj3" fmla="val 25096"/>
              <a:gd name="adj4" fmla="val 880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solidFill>
                <a:schemeClr val="tx1"/>
              </a:solidFill>
            </a:endParaRPr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30DDE762-738A-804C-8CD3-50D643470738}"/>
              </a:ext>
            </a:extLst>
          </p:cNvPr>
          <p:cNvSpPr/>
          <p:nvPr/>
        </p:nvSpPr>
        <p:spPr>
          <a:xfrm>
            <a:off x="3747134" y="1999442"/>
            <a:ext cx="2494506" cy="408623"/>
          </a:xfrm>
          <a:prstGeom prst="roundRect">
            <a:avLst/>
          </a:prstGeom>
          <a:solidFill>
            <a:srgbClr val="E7E099"/>
          </a:solidFill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5D005E"/>
                </a:solidFill>
                <a:latin typeface="Optima" panose="02000503060000020004" pitchFamily="2" charset="0"/>
              </a:rPr>
              <a:t>Wind-Wave conditions</a:t>
            </a:r>
          </a:p>
        </p:txBody>
      </p:sp>
      <p:sp>
        <p:nvSpPr>
          <p:cNvPr id="34" name="Rectángulo redondeado 33">
            <a:extLst>
              <a:ext uri="{FF2B5EF4-FFF2-40B4-BE49-F238E27FC236}">
                <a16:creationId xmlns:a16="http://schemas.microsoft.com/office/drawing/2014/main" id="{57F37DD5-2378-D543-90F9-6F8A6617D8D0}"/>
              </a:ext>
            </a:extLst>
          </p:cNvPr>
          <p:cNvSpPr/>
          <p:nvPr/>
        </p:nvSpPr>
        <p:spPr>
          <a:xfrm>
            <a:off x="4839707" y="2301162"/>
            <a:ext cx="410041" cy="497384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rgbClr val="5D005E"/>
                </a:solidFill>
                <a:latin typeface="Optima" panose="02000503060000020004" pitchFamily="2" charset="0"/>
              </a:rPr>
              <a:t>+</a:t>
            </a: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78DA09E2-5A35-EC4B-81A3-4BCE31FE623D}"/>
              </a:ext>
            </a:extLst>
          </p:cNvPr>
          <p:cNvGrpSpPr/>
          <p:nvPr/>
        </p:nvGrpSpPr>
        <p:grpSpPr>
          <a:xfrm>
            <a:off x="0" y="84224"/>
            <a:ext cx="12192000" cy="548640"/>
            <a:chOff x="0" y="218336"/>
            <a:chExt cx="12192000" cy="548640"/>
          </a:xfrm>
        </p:grpSpPr>
        <p:pic>
          <p:nvPicPr>
            <p:cNvPr id="42" name="Imagen 41" descr="Imagen que contiene agua, azul, hombre, grande&#10;&#10;Descripción generada automáticamente">
              <a:extLst>
                <a:ext uri="{FF2B5EF4-FFF2-40B4-BE49-F238E27FC236}">
                  <a16:creationId xmlns:a16="http://schemas.microsoft.com/office/drawing/2014/main" id="{BCE72F53-964A-7143-ACE8-06B383CF6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95507"/>
            <a:stretch/>
          </p:blipFill>
          <p:spPr>
            <a:xfrm rot="5400000">
              <a:off x="5821680" y="-5603344"/>
              <a:ext cx="548640" cy="12192000"/>
            </a:xfrm>
            <a:prstGeom prst="rect">
              <a:avLst/>
            </a:prstGeom>
          </p:spPr>
        </p:pic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830D2194-D988-164E-B53F-0B8D7F657BD4}"/>
                </a:ext>
              </a:extLst>
            </p:cNvPr>
            <p:cNvSpPr txBox="1"/>
            <p:nvPr/>
          </p:nvSpPr>
          <p:spPr>
            <a:xfrm>
              <a:off x="3310549" y="243581"/>
              <a:ext cx="5693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solidFill>
                    <a:schemeClr val="bg1"/>
                  </a:solidFill>
                  <a:latin typeface="Optima" panose="02000503060000020004" pitchFamily="2" charset="0"/>
                </a:rPr>
                <a:t>Wave-driven inundation metamodels</a:t>
              </a:r>
            </a:p>
          </p:txBody>
        </p:sp>
      </p:grpSp>
      <p:pic>
        <p:nvPicPr>
          <p:cNvPr id="46" name="Gráfico 45" descr="Signo de intercalación hacia la derecha contorno">
            <a:extLst>
              <a:ext uri="{FF2B5EF4-FFF2-40B4-BE49-F238E27FC236}">
                <a16:creationId xmlns:a16="http://schemas.microsoft.com/office/drawing/2014/main" id="{7230331B-0ACD-004A-A31E-05150BA3CE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54997" y="1373341"/>
            <a:ext cx="457200" cy="457200"/>
          </a:xfrm>
          <a:prstGeom prst="rect">
            <a:avLst/>
          </a:prstGeom>
        </p:spPr>
      </p:pic>
      <p:pic>
        <p:nvPicPr>
          <p:cNvPr id="47" name="Gráfico 46" descr="Signo de intercalación hacia la derecha contorno">
            <a:extLst>
              <a:ext uri="{FF2B5EF4-FFF2-40B4-BE49-F238E27FC236}">
                <a16:creationId xmlns:a16="http://schemas.microsoft.com/office/drawing/2014/main" id="{579DCE24-30AF-6141-8156-67127B95E1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95098" y="1418327"/>
            <a:ext cx="457200" cy="457200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F3BAB562-9263-804B-9C25-D6BAD7EC41E0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11/17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C7811B4-807C-1C43-B94C-5AA724996F4E}"/>
              </a:ext>
            </a:extLst>
          </p:cNvPr>
          <p:cNvGrpSpPr/>
          <p:nvPr/>
        </p:nvGrpSpPr>
        <p:grpSpPr>
          <a:xfrm>
            <a:off x="766462" y="3452700"/>
            <a:ext cx="10781837" cy="2463384"/>
            <a:chOff x="-126907" y="3381420"/>
            <a:chExt cx="10781837" cy="2463384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346E2A55-4E58-7247-84CC-434B16164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4433" t="5983" r="44201" b="54644"/>
            <a:stretch/>
          </p:blipFill>
          <p:spPr>
            <a:xfrm>
              <a:off x="2303362" y="3381420"/>
              <a:ext cx="8351568" cy="2463384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015E6FF2-5575-EB4A-A3FE-F6E027EE1C9D}"/>
                </a:ext>
              </a:extLst>
            </p:cNvPr>
            <p:cNvSpPr/>
            <p:nvPr/>
          </p:nvSpPr>
          <p:spPr>
            <a:xfrm>
              <a:off x="-126907" y="3823748"/>
              <a:ext cx="2456318" cy="1971232"/>
            </a:xfrm>
            <a:prstGeom prst="rect">
              <a:avLst/>
            </a:prstGeom>
            <a:solidFill>
              <a:srgbClr val="9CD7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39CE040-1015-3346-95AA-009BDD1860E4}"/>
              </a:ext>
            </a:extLst>
          </p:cNvPr>
          <p:cNvSpPr/>
          <p:nvPr/>
        </p:nvSpPr>
        <p:spPr>
          <a:xfrm>
            <a:off x="3649681" y="709064"/>
            <a:ext cx="8024160" cy="3002829"/>
          </a:xfrm>
          <a:prstGeom prst="rect">
            <a:avLst/>
          </a:prstGeom>
          <a:noFill/>
          <a:ln w="28575">
            <a:solidFill>
              <a:srgbClr val="B1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8C882968-CD59-1743-A774-639911D6AE53}"/>
              </a:ext>
            </a:extLst>
          </p:cNvPr>
          <p:cNvCxnSpPr>
            <a:cxnSpLocks/>
          </p:cNvCxnSpPr>
          <p:nvPr/>
        </p:nvCxnSpPr>
        <p:spPr>
          <a:xfrm>
            <a:off x="0" y="6773776"/>
            <a:ext cx="12192000" cy="0"/>
          </a:xfrm>
          <a:prstGeom prst="line">
            <a:avLst/>
          </a:prstGeom>
          <a:ln w="57150">
            <a:solidFill>
              <a:srgbClr val="B1C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18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o 37">
            <a:extLst>
              <a:ext uri="{FF2B5EF4-FFF2-40B4-BE49-F238E27FC236}">
                <a16:creationId xmlns:a16="http://schemas.microsoft.com/office/drawing/2014/main" id="{75251A8D-0D81-1B41-8968-C6D748DA0157}"/>
              </a:ext>
            </a:extLst>
          </p:cNvPr>
          <p:cNvGrpSpPr/>
          <p:nvPr/>
        </p:nvGrpSpPr>
        <p:grpSpPr>
          <a:xfrm>
            <a:off x="1406769" y="857259"/>
            <a:ext cx="9594166" cy="5599804"/>
            <a:chOff x="1406769" y="857259"/>
            <a:chExt cx="9594166" cy="5599804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1F937522-AF55-A644-8010-5CEAE4083EA9}"/>
                </a:ext>
              </a:extLst>
            </p:cNvPr>
            <p:cNvGrpSpPr/>
            <p:nvPr/>
          </p:nvGrpSpPr>
          <p:grpSpPr>
            <a:xfrm>
              <a:off x="1406769" y="857259"/>
              <a:ext cx="9594166" cy="5599804"/>
              <a:chOff x="1727164" y="703856"/>
              <a:chExt cx="9594166" cy="5599804"/>
            </a:xfrm>
          </p:grpSpPr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325EC10C-258C-1B47-98BB-9310AF27FC67}"/>
                  </a:ext>
                </a:extLst>
              </p:cNvPr>
              <p:cNvSpPr/>
              <p:nvPr/>
            </p:nvSpPr>
            <p:spPr>
              <a:xfrm>
                <a:off x="1727164" y="703856"/>
                <a:ext cx="9594166" cy="5599804"/>
              </a:xfrm>
              <a:prstGeom prst="rect">
                <a:avLst/>
              </a:prstGeom>
              <a:solidFill>
                <a:srgbClr val="6A90FF">
                  <a:alpha val="5098"/>
                </a:srgbClr>
              </a:solidFill>
              <a:ln>
                <a:solidFill>
                  <a:srgbClr val="415C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C1F107E3-7AD1-C741-B2E6-9900313B46C4}"/>
                  </a:ext>
                </a:extLst>
              </p:cNvPr>
              <p:cNvSpPr txBox="1"/>
              <p:nvPr/>
            </p:nvSpPr>
            <p:spPr>
              <a:xfrm>
                <a:off x="5492808" y="1577969"/>
                <a:ext cx="1071223" cy="369332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>
                    <a:solidFill>
                      <a:schemeClr val="bg1"/>
                    </a:solidFill>
                    <a:latin typeface="+mj-lt"/>
                  </a:rPr>
                  <a:t>HyWaves</a:t>
                </a: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3207494B-DB04-8548-88F9-A7819D11F0E4}"/>
                </a:ext>
              </a:extLst>
            </p:cNvPr>
            <p:cNvGrpSpPr/>
            <p:nvPr/>
          </p:nvGrpSpPr>
          <p:grpSpPr>
            <a:xfrm>
              <a:off x="4309160" y="919749"/>
              <a:ext cx="2748916" cy="5260314"/>
              <a:chOff x="13813083" y="928484"/>
              <a:chExt cx="5824210" cy="6956677"/>
            </a:xfrm>
          </p:grpSpPr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EAEA0592-C301-3A47-9B69-F87992094F06}"/>
                  </a:ext>
                </a:extLst>
              </p:cNvPr>
              <p:cNvSpPr txBox="1"/>
              <p:nvPr/>
            </p:nvSpPr>
            <p:spPr>
              <a:xfrm>
                <a:off x="14363906" y="928484"/>
                <a:ext cx="4821951" cy="8547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>
                    <a:latin typeface="+mj-lt"/>
                    <a:cs typeface="Baloo Tamma" panose="03080902040302020200" pitchFamily="66" charset="77"/>
                  </a:rPr>
                  <a:t>Offshore wave dataset</a:t>
                </a:r>
              </a:p>
              <a:p>
                <a:pPr algn="ctr"/>
                <a:r>
                  <a:rPr lang="en-AU">
                    <a:latin typeface="+mj-lt"/>
                    <a:cs typeface="Baloo Tamma" panose="03080902040302020200" pitchFamily="66" charset="77"/>
                  </a:rPr>
                  <a:t>(historical / emulated)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146D61B7-CF66-054A-91E2-FC41EF4CC551}"/>
                  </a:ext>
                </a:extLst>
              </p:cNvPr>
              <p:cNvSpPr txBox="1"/>
              <p:nvPr/>
            </p:nvSpPr>
            <p:spPr>
              <a:xfrm>
                <a:off x="14167570" y="2874173"/>
                <a:ext cx="5220241" cy="12210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dirty="0">
                    <a:latin typeface="+mj-lt"/>
                    <a:cs typeface="Baloo Tamma" panose="03080902040302020200" pitchFamily="66" charset="77"/>
                  </a:rPr>
                  <a:t>Nearshore wave dataset</a:t>
                </a:r>
              </a:p>
              <a:p>
                <a:pPr algn="ctr"/>
                <a:r>
                  <a:rPr lang="en-AU" dirty="0">
                    <a:latin typeface="+mj-lt"/>
                    <a:cs typeface="Baloo Tamma" panose="03080902040302020200" pitchFamily="66" charset="77"/>
                  </a:rPr>
                  <a:t>reconstructed at the beginning of the profile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CuadroTexto 16">
                    <a:extLst>
                      <a:ext uri="{FF2B5EF4-FFF2-40B4-BE49-F238E27FC236}">
                        <a16:creationId xmlns:a16="http://schemas.microsoft.com/office/drawing/2014/main" id="{9A1F0471-8843-2341-812B-C4AB8C7B3E2E}"/>
                      </a:ext>
                    </a:extLst>
                  </p:cNvPr>
                  <p:cNvSpPr txBox="1"/>
                  <p:nvPr/>
                </p:nvSpPr>
                <p:spPr>
                  <a:xfrm>
                    <a:off x="13813083" y="6664073"/>
                    <a:ext cx="5824210" cy="1221088"/>
                  </a:xfrm>
                  <a:prstGeom prst="rect">
                    <a:avLst/>
                  </a:prstGeom>
                  <a:solidFill>
                    <a:srgbClr val="6A90FF">
                      <a:alpha val="50196"/>
                    </a:srgbClr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AU" dirty="0">
                        <a:solidFill>
                          <a:schemeClr val="tx1"/>
                        </a:solidFill>
                        <a:latin typeface="+mj-lt"/>
                      </a:rPr>
                      <a:t>TIME-SERIES </a:t>
                    </a:r>
                  </a:p>
                  <a:p>
                    <a:pPr algn="ctr"/>
                    <a:r>
                      <a:rPr lang="en-AU" dirty="0">
                        <a:solidFill>
                          <a:schemeClr val="tx1"/>
                        </a:solidFill>
                        <a:latin typeface="+mj-lt"/>
                      </a:rPr>
                      <a:t>FLOODING VARIABLES</a:t>
                    </a: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2%</m:t>
                              </m:r>
                            </m:sub>
                          </m:sSub>
                          <m: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oMath>
                      </m:oMathPara>
                    </a14:m>
                    <a:endParaRPr lang="en-AU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7" name="CuadroTexto 16">
                    <a:extLst>
                      <a:ext uri="{FF2B5EF4-FFF2-40B4-BE49-F238E27FC236}">
                        <a16:creationId xmlns:a16="http://schemas.microsoft.com/office/drawing/2014/main" id="{9A1F0471-8843-2341-812B-C4AB8C7B3E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813083" y="6664073"/>
                    <a:ext cx="5824210" cy="122108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2703" b="-270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" name="Conector recto de flecha 17">
                <a:extLst>
                  <a:ext uri="{FF2B5EF4-FFF2-40B4-BE49-F238E27FC236}">
                    <a16:creationId xmlns:a16="http://schemas.microsoft.com/office/drawing/2014/main" id="{482AAE35-3EA9-9449-B64C-0BA48144A72D}"/>
                  </a:ext>
                </a:extLst>
              </p:cNvPr>
              <p:cNvCxnSpPr>
                <a:cxnSpLocks/>
                <a:stCxn id="15" idx="2"/>
                <a:endCxn id="29" idx="0"/>
              </p:cNvCxnSpPr>
              <p:nvPr/>
            </p:nvCxnSpPr>
            <p:spPr>
              <a:xfrm>
                <a:off x="16774883" y="1783246"/>
                <a:ext cx="2017" cy="2185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Conector recto de flecha 18">
                <a:extLst>
                  <a:ext uri="{FF2B5EF4-FFF2-40B4-BE49-F238E27FC236}">
                    <a16:creationId xmlns:a16="http://schemas.microsoft.com/office/drawing/2014/main" id="{4067A3E8-CDFD-BF4B-BF9C-34AD3D35F2F5}"/>
                  </a:ext>
                </a:extLst>
              </p:cNvPr>
              <p:cNvCxnSpPr>
                <a:cxnSpLocks/>
                <a:stCxn id="16" idx="2"/>
                <a:endCxn id="8" idx="0"/>
              </p:cNvCxnSpPr>
              <p:nvPr/>
            </p:nvCxnSpPr>
            <p:spPr>
              <a:xfrm flipH="1">
                <a:off x="16774883" y="4095261"/>
                <a:ext cx="2807" cy="44156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Conector recto de flecha 19">
                <a:extLst>
                  <a:ext uri="{FF2B5EF4-FFF2-40B4-BE49-F238E27FC236}">
                    <a16:creationId xmlns:a16="http://schemas.microsoft.com/office/drawing/2014/main" id="{02388741-4B06-494A-A16E-D948DC9C636D}"/>
                  </a:ext>
                </a:extLst>
              </p:cNvPr>
              <p:cNvCxnSpPr>
                <a:cxnSpLocks/>
                <a:stCxn id="9" idx="2"/>
                <a:endCxn id="17" idx="0"/>
              </p:cNvCxnSpPr>
              <p:nvPr/>
            </p:nvCxnSpPr>
            <p:spPr>
              <a:xfrm flipH="1">
                <a:off x="16725188" y="6181313"/>
                <a:ext cx="2" cy="4827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0190868-AC33-7D4C-8280-89FB8D08C547}"/>
                </a:ext>
              </a:extLst>
            </p:cNvPr>
            <p:cNvSpPr txBox="1"/>
            <p:nvPr/>
          </p:nvSpPr>
          <p:spPr>
            <a:xfrm>
              <a:off x="5176910" y="3648210"/>
              <a:ext cx="106032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latin typeface="+mj-lt"/>
                </a:rPr>
                <a:t>MDA</a:t>
              </a:r>
              <a:endParaRPr lang="en-AU" sz="2000" dirty="0">
                <a:latin typeface="+mj-lt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462B7A5-38CB-B942-9C11-207244269808}"/>
                </a:ext>
              </a:extLst>
            </p:cNvPr>
            <p:cNvSpPr txBox="1"/>
            <p:nvPr/>
          </p:nvSpPr>
          <p:spPr>
            <a:xfrm>
              <a:off x="5251033" y="4522361"/>
              <a:ext cx="86517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>
                  <a:latin typeface="+mj-lt"/>
                </a:rPr>
                <a:t>RBF</a:t>
              </a:r>
              <a:endParaRPr lang="en-AU" sz="2000">
                <a:latin typeface="+mj-lt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51E53A40-AECE-8C4C-B923-241B6F99FEF5}"/>
                </a:ext>
              </a:extLst>
            </p:cNvPr>
            <p:cNvSpPr txBox="1"/>
            <p:nvPr/>
          </p:nvSpPr>
          <p:spPr>
            <a:xfrm>
              <a:off x="5176910" y="4085057"/>
              <a:ext cx="106032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>
                  <a:latin typeface="+mj-lt"/>
                </a:rPr>
                <a:t>SWASH</a:t>
              </a:r>
              <a:endParaRPr lang="en-AU" sz="2000">
                <a:latin typeface="+mj-lt"/>
              </a:endParaRPr>
            </a:p>
          </p:txBody>
        </p:sp>
        <p:cxnSp>
          <p:nvCxnSpPr>
            <p:cNvPr id="6" name="Conector recto de flecha 5">
              <a:extLst>
                <a:ext uri="{FF2B5EF4-FFF2-40B4-BE49-F238E27FC236}">
                  <a16:creationId xmlns:a16="http://schemas.microsoft.com/office/drawing/2014/main" id="{250E60C5-D62D-D049-9E22-5C39A321FC8A}"/>
                </a:ext>
              </a:extLst>
            </p:cNvPr>
            <p:cNvCxnSpPr>
              <a:cxnSpLocks/>
              <a:stCxn id="29" idx="2"/>
              <a:endCxn id="16" idx="0"/>
            </p:cNvCxnSpPr>
            <p:nvPr/>
          </p:nvCxnSpPr>
          <p:spPr>
            <a:xfrm>
              <a:off x="5708025" y="2100704"/>
              <a:ext cx="373" cy="2902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3" name="Imagen 42" descr="Imagen que contiene agua, azul, hombre, grande&#10;&#10;Descripción generada automáticamente">
            <a:extLst>
              <a:ext uri="{FF2B5EF4-FFF2-40B4-BE49-F238E27FC236}">
                <a16:creationId xmlns:a16="http://schemas.microsoft.com/office/drawing/2014/main" id="{567AF0E2-3596-E847-8884-E635A54175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95507"/>
          <a:stretch/>
        </p:blipFill>
        <p:spPr>
          <a:xfrm rot="5400000">
            <a:off x="5821680" y="-5737456"/>
            <a:ext cx="548640" cy="12192000"/>
          </a:xfrm>
          <a:prstGeom prst="rect">
            <a:avLst/>
          </a:prstGeom>
        </p:spPr>
      </p:pic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26753DB3-AC7B-CA4E-ADEE-73F94FEB5421}"/>
              </a:ext>
            </a:extLst>
          </p:cNvPr>
          <p:cNvCxnSpPr>
            <a:cxnSpLocks/>
          </p:cNvCxnSpPr>
          <p:nvPr/>
        </p:nvCxnSpPr>
        <p:spPr>
          <a:xfrm>
            <a:off x="0" y="6773776"/>
            <a:ext cx="12192000" cy="0"/>
          </a:xfrm>
          <a:prstGeom prst="line">
            <a:avLst/>
          </a:prstGeom>
          <a:ln w="57150">
            <a:solidFill>
              <a:srgbClr val="B1C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1B42ED0-ADC4-424A-BD3F-1EF70B06915F}"/>
              </a:ext>
            </a:extLst>
          </p:cNvPr>
          <p:cNvSpPr txBox="1"/>
          <p:nvPr/>
        </p:nvSpPr>
        <p:spPr>
          <a:xfrm>
            <a:off x="3248931" y="131170"/>
            <a:ext cx="569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solidFill>
                  <a:schemeClr val="bg1"/>
                </a:solidFill>
                <a:latin typeface="Optima" panose="02000503060000020004" pitchFamily="2" charset="0"/>
              </a:rPr>
              <a:t>HySwash</a:t>
            </a:r>
            <a:r>
              <a:rPr lang="en-AU" sz="2400">
                <a:solidFill>
                  <a:schemeClr val="bg1"/>
                </a:solidFill>
                <a:latin typeface="Optima" panose="02000503060000020004" pitchFamily="2" charset="0"/>
              </a:rPr>
              <a:t>: Methodology</a:t>
            </a:r>
            <a:endParaRPr lang="en-AU" sz="200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7D77AC4-E20C-D545-AFB5-7AFBD4F25AE4}"/>
              </a:ext>
            </a:extLst>
          </p:cNvPr>
          <p:cNvSpPr txBox="1"/>
          <p:nvPr/>
        </p:nvSpPr>
        <p:spPr>
          <a:xfrm>
            <a:off x="8187869" y="3977335"/>
            <a:ext cx="2097422" cy="5847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+mj-lt"/>
                <a:cs typeface="Baloo Tamma" panose="03080902040302020200" pitchFamily="66" charset="77"/>
              </a:rPr>
              <a:t>Reef bathymetry and coastal topography</a:t>
            </a:r>
          </a:p>
        </p:txBody>
      </p:sp>
      <p:pic>
        <p:nvPicPr>
          <p:cNvPr id="66" name="Imagen 65" descr="Gráfico&#10;&#10;Descripción generada automáticamente">
            <a:extLst>
              <a:ext uri="{FF2B5EF4-FFF2-40B4-BE49-F238E27FC236}">
                <a16:creationId xmlns:a16="http://schemas.microsoft.com/office/drawing/2014/main" id="{CFF6B0CA-D25C-224C-A92A-EDCEB8658F6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69696"/>
              </a:clrFrom>
              <a:clrTo>
                <a:srgbClr val="96969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7929" y="2544584"/>
            <a:ext cx="3097301" cy="1370110"/>
          </a:xfrm>
          <a:prstGeom prst="rect">
            <a:avLst/>
          </a:prstGeom>
        </p:spPr>
      </p:pic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89C0052D-029B-5946-966D-2BF5CF3D9369}"/>
              </a:ext>
            </a:extLst>
          </p:cNvPr>
          <p:cNvCxnSpPr>
            <a:cxnSpLocks/>
            <a:stCxn id="50" idx="1"/>
            <a:endCxn id="10" idx="3"/>
          </p:cNvCxnSpPr>
          <p:nvPr/>
        </p:nvCxnSpPr>
        <p:spPr>
          <a:xfrm flipH="1">
            <a:off x="6237236" y="4269723"/>
            <a:ext cx="19506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CuadroTexto 70">
            <a:extLst>
              <a:ext uri="{FF2B5EF4-FFF2-40B4-BE49-F238E27FC236}">
                <a16:creationId xmlns:a16="http://schemas.microsoft.com/office/drawing/2014/main" id="{17B8005C-87E5-C149-AB42-B9724EACEA40}"/>
              </a:ext>
            </a:extLst>
          </p:cNvPr>
          <p:cNvSpPr txBox="1"/>
          <p:nvPr/>
        </p:nvSpPr>
        <p:spPr>
          <a:xfrm>
            <a:off x="1745311" y="2568079"/>
            <a:ext cx="1882582" cy="5847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+mj-lt"/>
                <a:cs typeface="Baloo Tamma" panose="03080902040302020200" pitchFamily="66" charset="77"/>
              </a:rPr>
              <a:t>Forcings</a:t>
            </a:r>
          </a:p>
          <a:p>
            <a:pPr algn="ctr"/>
            <a:r>
              <a:rPr lang="en-AU" sz="1600" dirty="0">
                <a:latin typeface="+mj-lt"/>
                <a:cs typeface="Baloo Tamma" panose="03080902040302020200" pitchFamily="66" charset="77"/>
              </a:rPr>
              <a:t>Wind-Waves-Tide</a:t>
            </a:r>
          </a:p>
        </p:txBody>
      </p:sp>
      <p:cxnSp>
        <p:nvCxnSpPr>
          <p:cNvPr id="73" name="Conector recto de flecha 72">
            <a:extLst>
              <a:ext uri="{FF2B5EF4-FFF2-40B4-BE49-F238E27FC236}">
                <a16:creationId xmlns:a16="http://schemas.microsoft.com/office/drawing/2014/main" id="{9F7FA015-AE31-B744-9F38-C3CDDD174653}"/>
              </a:ext>
            </a:extLst>
          </p:cNvPr>
          <p:cNvCxnSpPr>
            <a:cxnSpLocks/>
            <a:stCxn id="71" idx="3"/>
            <a:endCxn id="16" idx="1"/>
          </p:cNvCxnSpPr>
          <p:nvPr/>
        </p:nvCxnSpPr>
        <p:spPr>
          <a:xfrm flipV="1">
            <a:off x="3627893" y="2852653"/>
            <a:ext cx="848578" cy="7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CuadroTexto 75">
            <a:extLst>
              <a:ext uri="{FF2B5EF4-FFF2-40B4-BE49-F238E27FC236}">
                <a16:creationId xmlns:a16="http://schemas.microsoft.com/office/drawing/2014/main" id="{FB0E8811-A1E8-734E-9D55-A54878CECD13}"/>
              </a:ext>
            </a:extLst>
          </p:cNvPr>
          <p:cNvSpPr txBox="1"/>
          <p:nvPr/>
        </p:nvSpPr>
        <p:spPr>
          <a:xfrm>
            <a:off x="8419699" y="5769349"/>
            <a:ext cx="209742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+mj-lt"/>
                <a:cs typeface="Baloo Tamma" panose="03080902040302020200" pitchFamily="66" charset="77"/>
              </a:rPr>
              <a:t>Flooding model</a:t>
            </a:r>
          </a:p>
          <a:p>
            <a:pPr algn="ctr"/>
            <a:r>
              <a:rPr lang="en-AU" sz="1600" dirty="0">
                <a:latin typeface="+mj-lt"/>
                <a:cs typeface="Baloo Tamma" panose="03080902040302020200" pitchFamily="66" charset="77"/>
              </a:rPr>
              <a:t>Inundation maps</a:t>
            </a:r>
          </a:p>
        </p:txBody>
      </p:sp>
      <p:cxnSp>
        <p:nvCxnSpPr>
          <p:cNvPr id="77" name="Conector recto de flecha 76">
            <a:extLst>
              <a:ext uri="{FF2B5EF4-FFF2-40B4-BE49-F238E27FC236}">
                <a16:creationId xmlns:a16="http://schemas.microsoft.com/office/drawing/2014/main" id="{C35B94AA-9C64-8944-8BEA-B45B99818D94}"/>
              </a:ext>
            </a:extLst>
          </p:cNvPr>
          <p:cNvCxnSpPr>
            <a:cxnSpLocks/>
          </p:cNvCxnSpPr>
          <p:nvPr/>
        </p:nvCxnSpPr>
        <p:spPr>
          <a:xfrm>
            <a:off x="7058076" y="5732997"/>
            <a:ext cx="11297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0F9E32C-BF29-4445-9A66-A5D002FB70AB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12/17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70218BB5-D88B-F348-8BA5-6439ABFA9900}"/>
              </a:ext>
            </a:extLst>
          </p:cNvPr>
          <p:cNvSpPr txBox="1"/>
          <p:nvPr/>
        </p:nvSpPr>
        <p:spPr>
          <a:xfrm>
            <a:off x="9130746" y="5346673"/>
            <a:ext cx="72132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+mj-lt"/>
                <a:cs typeface="Baloo Tamma" panose="03080902040302020200" pitchFamily="66" charset="77"/>
              </a:rPr>
              <a:t>EWS</a:t>
            </a:r>
          </a:p>
        </p:txBody>
      </p:sp>
    </p:spTree>
    <p:extLst>
      <p:ext uri="{BB962C8B-B14F-4D97-AF65-F5344CB8AC3E}">
        <p14:creationId xmlns:p14="http://schemas.microsoft.com/office/powerpoint/2010/main" val="2109155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n 52">
            <a:extLst>
              <a:ext uri="{FF2B5EF4-FFF2-40B4-BE49-F238E27FC236}">
                <a16:creationId xmlns:a16="http://schemas.microsoft.com/office/drawing/2014/main" id="{00E5F52F-B0B0-2B4F-BAAC-ED621FCD7D6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43724" y="2887105"/>
            <a:ext cx="4283961" cy="349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ráfico 53">
            <a:extLst>
              <a:ext uri="{FF2B5EF4-FFF2-40B4-BE49-F238E27FC236}">
                <a16:creationId xmlns:a16="http://schemas.microsoft.com/office/drawing/2014/main" id="{B4B8FB0E-4A91-0342-AA81-EC5A839C99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0463" t="5934" r="6266" b="43193"/>
          <a:stretch/>
        </p:blipFill>
        <p:spPr>
          <a:xfrm>
            <a:off x="3585544" y="711233"/>
            <a:ext cx="2800466" cy="2147823"/>
          </a:xfrm>
          <a:prstGeom prst="rect">
            <a:avLst/>
          </a:prstGeom>
        </p:spPr>
      </p:pic>
      <p:pic>
        <p:nvPicPr>
          <p:cNvPr id="59" name="Imagen 58" descr="Imagen que contiene agua, azul, hombre, grande&#10;&#10;Descripción generada automáticamente">
            <a:extLst>
              <a:ext uri="{FF2B5EF4-FFF2-40B4-BE49-F238E27FC236}">
                <a16:creationId xmlns:a16="http://schemas.microsoft.com/office/drawing/2014/main" id="{A9847121-D9FB-8A40-90BE-792163707B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95507"/>
          <a:stretch/>
        </p:blipFill>
        <p:spPr>
          <a:xfrm rot="5400000">
            <a:off x="5821680" y="-5737456"/>
            <a:ext cx="548640" cy="12192000"/>
          </a:xfrm>
          <a:prstGeom prst="rect">
            <a:avLst/>
          </a:prstGeom>
        </p:spPr>
      </p:pic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43E835EA-E237-F947-9F57-1CFA22255549}"/>
              </a:ext>
            </a:extLst>
          </p:cNvPr>
          <p:cNvCxnSpPr>
            <a:cxnSpLocks/>
          </p:cNvCxnSpPr>
          <p:nvPr/>
        </p:nvCxnSpPr>
        <p:spPr>
          <a:xfrm>
            <a:off x="0" y="6773776"/>
            <a:ext cx="12192000" cy="0"/>
          </a:xfrm>
          <a:prstGeom prst="line">
            <a:avLst/>
          </a:prstGeom>
          <a:ln w="57150">
            <a:solidFill>
              <a:srgbClr val="B1C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uadroTexto 64">
            <a:extLst>
              <a:ext uri="{FF2B5EF4-FFF2-40B4-BE49-F238E27FC236}">
                <a16:creationId xmlns:a16="http://schemas.microsoft.com/office/drawing/2014/main" id="{4C1B8F31-7AD5-214E-BF56-D72B62A0FB32}"/>
              </a:ext>
            </a:extLst>
          </p:cNvPr>
          <p:cNvSpPr txBox="1"/>
          <p:nvPr/>
        </p:nvSpPr>
        <p:spPr>
          <a:xfrm>
            <a:off x="3248931" y="131170"/>
            <a:ext cx="569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solidFill>
                  <a:schemeClr val="bg1"/>
                </a:solidFill>
                <a:latin typeface="Optima" panose="02000503060000020004" pitchFamily="2" charset="0"/>
              </a:rPr>
              <a:t>HySwash</a:t>
            </a:r>
            <a:endParaRPr lang="en-AU" sz="200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ED3AF35C-BA61-4D4B-97CF-3AB022314E69}"/>
              </a:ext>
            </a:extLst>
          </p:cNvPr>
          <p:cNvSpPr txBox="1"/>
          <p:nvPr/>
        </p:nvSpPr>
        <p:spPr>
          <a:xfrm>
            <a:off x="202386" y="771021"/>
            <a:ext cx="2889504" cy="408623"/>
          </a:xfrm>
          <a:prstGeom prst="roundRect">
            <a:avLst/>
          </a:prstGeom>
          <a:solidFill>
            <a:srgbClr val="B1C5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>
                <a:latin typeface="Optima" panose="02000503060000020004" pitchFamily="2" charset="0"/>
              </a:rPr>
              <a:t>1. Profiles definition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75FD6821-4C96-BE4C-B559-401B002A38B0}"/>
              </a:ext>
            </a:extLst>
          </p:cNvPr>
          <p:cNvSpPr txBox="1"/>
          <p:nvPr/>
        </p:nvSpPr>
        <p:spPr>
          <a:xfrm>
            <a:off x="2419536" y="6382909"/>
            <a:ext cx="2889504" cy="37457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Optima" panose="02000503060000020004" pitchFamily="2" charset="0"/>
              </a:rPr>
              <a:t>Kwajalein Atoll</a:t>
            </a:r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19ED60F1-59EF-AD41-8BC6-F2E1AA0CA737}"/>
              </a:ext>
            </a:extLst>
          </p:cNvPr>
          <p:cNvSpPr/>
          <p:nvPr/>
        </p:nvSpPr>
        <p:spPr>
          <a:xfrm>
            <a:off x="204593" y="1779202"/>
            <a:ext cx="28004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latin typeface="Optima" panose="02000503060000020004" pitchFamily="2" charset="0"/>
              </a:rPr>
              <a:t>2D</a:t>
            </a:r>
            <a:r>
              <a:rPr lang="en-AU" dirty="0">
                <a:latin typeface="Optima" panose="02000503060000020004" pitchFamily="2" charset="0"/>
              </a:rPr>
              <a:t> domain</a:t>
            </a:r>
          </a:p>
          <a:p>
            <a:pPr algn="ctr"/>
            <a:r>
              <a:rPr lang="en-AU" dirty="0">
                <a:latin typeface="Optima" panose="02000503060000020004" pitchFamily="2" charset="0"/>
              </a:rPr>
              <a:t>two dimensional hydrodynamic models</a:t>
            </a:r>
          </a:p>
        </p:txBody>
      </p:sp>
      <p:pic>
        <p:nvPicPr>
          <p:cNvPr id="72" name="Gráfico 71" descr="Flecha derecha con relleno sólido">
            <a:extLst>
              <a:ext uri="{FF2B5EF4-FFF2-40B4-BE49-F238E27FC236}">
                <a16:creationId xmlns:a16="http://schemas.microsoft.com/office/drawing/2014/main" id="{16DDDB40-E1F5-2A4E-BBEF-91096E67A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1316381" y="3105978"/>
            <a:ext cx="576890" cy="576890"/>
          </a:xfrm>
          <a:prstGeom prst="rect">
            <a:avLst/>
          </a:prstGeom>
        </p:spPr>
      </p:pic>
      <p:sp>
        <p:nvSpPr>
          <p:cNvPr id="73" name="Rectángulo 72">
            <a:extLst>
              <a:ext uri="{FF2B5EF4-FFF2-40B4-BE49-F238E27FC236}">
                <a16:creationId xmlns:a16="http://schemas.microsoft.com/office/drawing/2014/main" id="{650EAD33-AAD9-D14B-B3A8-8A5CE265FA13}"/>
              </a:ext>
            </a:extLst>
          </p:cNvPr>
          <p:cNvSpPr/>
          <p:nvPr/>
        </p:nvSpPr>
        <p:spPr>
          <a:xfrm>
            <a:off x="290362" y="3942556"/>
            <a:ext cx="238296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latin typeface="Optima" panose="02000503060000020004" pitchFamily="2" charset="0"/>
              </a:rPr>
              <a:t>1D</a:t>
            </a:r>
            <a:r>
              <a:rPr lang="en-AU" dirty="0">
                <a:latin typeface="Optima" panose="02000503060000020004" pitchFamily="2" charset="0"/>
              </a:rPr>
              <a:t> profiles</a:t>
            </a:r>
          </a:p>
          <a:p>
            <a:pPr algn="ctr"/>
            <a:r>
              <a:rPr lang="en-AU" dirty="0">
                <a:latin typeface="Optima" panose="02000503060000020004" pitchFamily="2" charset="0"/>
              </a:rPr>
              <a:t>Assuming constant forcing along width </a:t>
            </a:r>
            <a:r>
              <a:rPr lang="en-AU" i="1" dirty="0" err="1">
                <a:latin typeface="Optima" panose="02000503060000020004" pitchFamily="2" charset="0"/>
              </a:rPr>
              <a:t>wi</a:t>
            </a:r>
            <a:endParaRPr lang="en-AU" i="1" dirty="0">
              <a:latin typeface="Optima" panose="02000503060000020004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8E6FCAF-FD58-9F4E-9495-81D6F10938CB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13/17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72EFB98B-81CB-A64D-BC0E-7D3D446955B4}"/>
                  </a:ext>
                </a:extLst>
              </p:cNvPr>
              <p:cNvSpPr txBox="1"/>
              <p:nvPr/>
            </p:nvSpPr>
            <p:spPr>
              <a:xfrm>
                <a:off x="8784623" y="1430933"/>
                <a:ext cx="2513525" cy="7315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AU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AU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s-E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AU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s-ES" sz="2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msl</m:t>
                      </m:r>
                    </m:oMath>
                  </m:oMathPara>
                </a14:m>
                <a:endParaRPr lang="en-AU" sz="2000" dirty="0">
                  <a:solidFill>
                    <a:srgbClr val="7030A0"/>
                  </a:solidFill>
                  <a:latin typeface="Optima" panose="02000503060000020004" pitchFamily="2" charset="0"/>
                </a:endParaRPr>
              </a:p>
              <a:p>
                <a:pPr algn="ctr"/>
                <a:r>
                  <a:rPr lang="en-AU" sz="2000" dirty="0">
                    <a:latin typeface="Optima" panose="02000503060000020004" pitchFamily="2" charset="0"/>
                  </a:rPr>
                  <a:t>500 cases / profile</a:t>
                </a:r>
                <a:endParaRPr lang="en-AU" sz="2000" dirty="0">
                  <a:solidFill>
                    <a:srgbClr val="7030A0"/>
                  </a:solidFill>
                  <a:latin typeface="Optima" panose="02000503060000020004" pitchFamily="2" charset="0"/>
                </a:endParaRP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72EFB98B-81CB-A64D-BC0E-7D3D44695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623" y="1430933"/>
                <a:ext cx="2513525" cy="731547"/>
              </a:xfrm>
              <a:prstGeom prst="rect">
                <a:avLst/>
              </a:prstGeom>
              <a:blipFill>
                <a:blip r:embed="rId10"/>
                <a:stretch>
                  <a:fillRect b="-118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uadroTexto 13">
            <a:extLst>
              <a:ext uri="{FF2B5EF4-FFF2-40B4-BE49-F238E27FC236}">
                <a16:creationId xmlns:a16="http://schemas.microsoft.com/office/drawing/2014/main" id="{59E9D51E-E1A4-AA42-945D-7E57382B0E76}"/>
              </a:ext>
            </a:extLst>
          </p:cNvPr>
          <p:cNvSpPr txBox="1"/>
          <p:nvPr/>
        </p:nvSpPr>
        <p:spPr>
          <a:xfrm>
            <a:off x="8408644" y="827587"/>
            <a:ext cx="2889504" cy="408623"/>
          </a:xfrm>
          <a:prstGeom prst="roundRect">
            <a:avLst/>
          </a:prstGeom>
          <a:solidFill>
            <a:srgbClr val="B1C5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Optima" panose="02000503060000020004" pitchFamily="2" charset="0"/>
              </a:rPr>
              <a:t>2. MDA</a:t>
            </a:r>
          </a:p>
        </p:txBody>
      </p:sp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8B83ADF5-31CA-7A4B-ABA7-D46DC84CA20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01" t="8125" r="8239" b="7836"/>
          <a:stretch/>
        </p:blipFill>
        <p:spPr>
          <a:xfrm>
            <a:off x="7748797" y="2162480"/>
            <a:ext cx="4209198" cy="428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13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19676D74-0F7E-9A49-B319-E20C86E0476B}"/>
              </a:ext>
            </a:extLst>
          </p:cNvPr>
          <p:cNvSpPr txBox="1"/>
          <p:nvPr/>
        </p:nvSpPr>
        <p:spPr>
          <a:xfrm>
            <a:off x="3249168" y="292601"/>
            <a:ext cx="5693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>
                <a:solidFill>
                  <a:schemeClr val="bg1"/>
                </a:solidFill>
                <a:latin typeface="Optima" panose="02000503060000020004" pitchFamily="2" charset="0"/>
              </a:rPr>
              <a:t>Wave-driven coastal inundation: Metamodels</a:t>
            </a:r>
          </a:p>
        </p:txBody>
      </p:sp>
      <p:pic>
        <p:nvPicPr>
          <p:cNvPr id="10" name="Imagen 9" descr="Imagen que contiene agua, azul, hombre, grande&#10;&#10;Descripción generada automáticamente">
            <a:extLst>
              <a:ext uri="{FF2B5EF4-FFF2-40B4-BE49-F238E27FC236}">
                <a16:creationId xmlns:a16="http://schemas.microsoft.com/office/drawing/2014/main" id="{F252DCE2-FB7F-C847-8368-046AA47CE8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95507"/>
          <a:stretch/>
        </p:blipFill>
        <p:spPr>
          <a:xfrm rot="5400000">
            <a:off x="5821680" y="-5737456"/>
            <a:ext cx="548640" cy="12192000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F0672AA2-B451-9145-B1F5-7D6621F440E7}"/>
              </a:ext>
            </a:extLst>
          </p:cNvPr>
          <p:cNvCxnSpPr>
            <a:cxnSpLocks/>
          </p:cNvCxnSpPr>
          <p:nvPr/>
        </p:nvCxnSpPr>
        <p:spPr>
          <a:xfrm>
            <a:off x="0" y="6773776"/>
            <a:ext cx="12192000" cy="0"/>
          </a:xfrm>
          <a:prstGeom prst="line">
            <a:avLst/>
          </a:prstGeom>
          <a:ln w="57150">
            <a:solidFill>
              <a:srgbClr val="B1C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C1A3F9E-B659-5B4E-8969-5425D1598E4C}"/>
              </a:ext>
            </a:extLst>
          </p:cNvPr>
          <p:cNvSpPr txBox="1"/>
          <p:nvPr/>
        </p:nvSpPr>
        <p:spPr>
          <a:xfrm>
            <a:off x="3248931" y="131170"/>
            <a:ext cx="569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solidFill>
                  <a:schemeClr val="bg1"/>
                </a:solidFill>
                <a:latin typeface="Optima" panose="02000503060000020004" pitchFamily="2" charset="0"/>
              </a:rPr>
              <a:t>HySwash</a:t>
            </a:r>
            <a:endParaRPr lang="en-AU" sz="200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E26636D-14E5-D145-8800-2FAF69E27091}"/>
              </a:ext>
            </a:extLst>
          </p:cNvPr>
          <p:cNvSpPr/>
          <p:nvPr/>
        </p:nvSpPr>
        <p:spPr>
          <a:xfrm>
            <a:off x="1641249" y="3918180"/>
            <a:ext cx="248716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AU" dirty="0">
                <a:latin typeface="Optima" panose="02000503060000020004" pitchFamily="2" charset="0"/>
              </a:rPr>
              <a:t>Modelling water levels along the reef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755B193-22DD-6F4B-A4D7-5CF0DD663CDD}"/>
              </a:ext>
            </a:extLst>
          </p:cNvPr>
          <p:cNvSpPr/>
          <p:nvPr/>
        </p:nvSpPr>
        <p:spPr>
          <a:xfrm>
            <a:off x="781482" y="1333888"/>
            <a:ext cx="4159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latin typeface="Optima" panose="02000503060000020004" pitchFamily="2" charset="0"/>
              </a:rPr>
              <a:t>SWASH</a:t>
            </a:r>
            <a:endParaRPr lang="en-AU" b="1" dirty="0">
              <a:latin typeface="Optima" panose="02000503060000020004" pitchFamily="2" charset="0"/>
            </a:endParaRPr>
          </a:p>
          <a:p>
            <a:pPr algn="ctr"/>
            <a:r>
              <a:rPr lang="en-AU" dirty="0">
                <a:latin typeface="Optima" panose="02000503060000020004" pitchFamily="2" charset="0"/>
              </a:rPr>
              <a:t>Simulating </a:t>
            </a:r>
            <a:r>
              <a:rPr lang="en-AU" dirty="0" err="1">
                <a:latin typeface="Optima" panose="02000503060000020004" pitchFamily="2" charset="0"/>
              </a:rPr>
              <a:t>WAves</a:t>
            </a:r>
            <a:r>
              <a:rPr lang="en-AU" dirty="0">
                <a:latin typeface="Optima" panose="02000503060000020004" pitchFamily="2" charset="0"/>
              </a:rPr>
              <a:t> till </a:t>
            </a:r>
            <a:r>
              <a:rPr lang="en-AU" dirty="0" err="1">
                <a:latin typeface="Optima" panose="02000503060000020004" pitchFamily="2" charset="0"/>
              </a:rPr>
              <a:t>SHore</a:t>
            </a:r>
            <a:r>
              <a:rPr lang="en-AU" dirty="0">
                <a:latin typeface="Optima" panose="02000503060000020004" pitchFamily="2" charset="0"/>
              </a:rPr>
              <a:t> (</a:t>
            </a:r>
            <a:r>
              <a:rPr lang="en-AU" dirty="0" err="1">
                <a:latin typeface="Optima" panose="02000503060000020004" pitchFamily="2" charset="0"/>
              </a:rPr>
              <a:t>TUDelft</a:t>
            </a:r>
            <a:r>
              <a:rPr lang="en-AU" dirty="0">
                <a:latin typeface="Optima" panose="02000503060000020004" pitchFamily="2" charset="0"/>
              </a:rPr>
              <a:t>)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254B8B5-590C-0B46-A842-69295B5CBFA8}"/>
              </a:ext>
            </a:extLst>
          </p:cNvPr>
          <p:cNvSpPr txBox="1"/>
          <p:nvPr/>
        </p:nvSpPr>
        <p:spPr>
          <a:xfrm>
            <a:off x="202386" y="771021"/>
            <a:ext cx="3412352" cy="408623"/>
          </a:xfrm>
          <a:prstGeom prst="roundRect">
            <a:avLst/>
          </a:prstGeom>
          <a:solidFill>
            <a:srgbClr val="B1C5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>
                <a:latin typeface="Optima" panose="02000503060000020004" pitchFamily="2" charset="0"/>
              </a:rPr>
              <a:t>2. Dynamical Donwscaling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FA3730A-8440-094C-985C-59B70B9C79EA}"/>
              </a:ext>
            </a:extLst>
          </p:cNvPr>
          <p:cNvSpPr/>
          <p:nvPr/>
        </p:nvSpPr>
        <p:spPr>
          <a:xfrm>
            <a:off x="1758086" y="5464555"/>
            <a:ext cx="22688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latin typeface="Optima" panose="02000503060000020004" pitchFamily="2" charset="0"/>
              </a:rPr>
              <a:t>Output / profile</a:t>
            </a:r>
          </a:p>
          <a:p>
            <a:pPr algn="ctr"/>
            <a:r>
              <a:rPr lang="en-AU" dirty="0">
                <a:latin typeface="Optima" panose="02000503060000020004" pitchFamily="2" charset="0"/>
              </a:rPr>
              <a:t>Wave-runup</a:t>
            </a:r>
          </a:p>
          <a:p>
            <a:pPr algn="ctr"/>
            <a:r>
              <a:rPr lang="en-AU" dirty="0">
                <a:latin typeface="Optima" panose="02000503060000020004" pitchFamily="2" charset="0"/>
              </a:rPr>
              <a:t>Overtopping rates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7C514EF-EA3C-8A47-867B-BFE31DE89448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14/17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F8EDBE5-E005-E943-BADA-F58FCCF3BB1F}"/>
              </a:ext>
            </a:extLst>
          </p:cNvPr>
          <p:cNvSpPr txBox="1"/>
          <p:nvPr/>
        </p:nvSpPr>
        <p:spPr>
          <a:xfrm>
            <a:off x="1843794" y="2398525"/>
            <a:ext cx="2097422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+mj-lt"/>
                <a:cs typeface="Baloo Tamma" panose="03080902040302020200" pitchFamily="66" charset="77"/>
              </a:rPr>
              <a:t>Reef bathymetry and coastal topography</a:t>
            </a:r>
          </a:p>
        </p:txBody>
      </p:sp>
      <p:pic>
        <p:nvPicPr>
          <p:cNvPr id="27" name="Gráfico 26" descr="Flecha abajo con relleno sólido">
            <a:extLst>
              <a:ext uri="{FF2B5EF4-FFF2-40B4-BE49-F238E27FC236}">
                <a16:creationId xmlns:a16="http://schemas.microsoft.com/office/drawing/2014/main" id="{862D2D20-4E48-2F47-881D-8F98538FB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2602" y="3319487"/>
            <a:ext cx="457200" cy="457200"/>
          </a:xfrm>
          <a:prstGeom prst="rect">
            <a:avLst/>
          </a:prstGeom>
        </p:spPr>
      </p:pic>
      <p:pic>
        <p:nvPicPr>
          <p:cNvPr id="28" name="Gráfico 27" descr="Flecha abajo con relleno sólido">
            <a:extLst>
              <a:ext uri="{FF2B5EF4-FFF2-40B4-BE49-F238E27FC236}">
                <a16:creationId xmlns:a16="http://schemas.microsoft.com/office/drawing/2014/main" id="{353EDAAE-E2F9-3643-B3EA-3A1FB41BB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2602" y="4828928"/>
            <a:ext cx="457200" cy="457200"/>
          </a:xfrm>
          <a:prstGeom prst="rect">
            <a:avLst/>
          </a:prstGeom>
        </p:spPr>
      </p:pic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9E6B14CC-DD91-2E4A-AF4A-21A38EB41C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30" t="7266" r="50661" b="7241"/>
          <a:stretch/>
        </p:blipFill>
        <p:spPr>
          <a:xfrm>
            <a:off x="5513847" y="717010"/>
            <a:ext cx="6361778" cy="595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47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956C9EF-7211-C142-9EE6-A5AA4E94A1EA}"/>
              </a:ext>
            </a:extLst>
          </p:cNvPr>
          <p:cNvSpPr txBox="1"/>
          <p:nvPr/>
        </p:nvSpPr>
        <p:spPr>
          <a:xfrm>
            <a:off x="247468" y="885555"/>
            <a:ext cx="2268839" cy="408623"/>
          </a:xfrm>
          <a:prstGeom prst="roundRect">
            <a:avLst/>
          </a:prstGeom>
          <a:solidFill>
            <a:srgbClr val="B1C5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Optima" panose="02000503060000020004" pitchFamily="2" charset="0"/>
              </a:rPr>
              <a:t>3. RBF Interpolation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6EA7B9E5-8A55-FF40-8B9E-0A32C25CFE3D}"/>
              </a:ext>
            </a:extLst>
          </p:cNvPr>
          <p:cNvSpPr/>
          <p:nvPr/>
        </p:nvSpPr>
        <p:spPr>
          <a:xfrm>
            <a:off x="2516307" y="1154959"/>
            <a:ext cx="7223929" cy="44267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2000" dirty="0">
                <a:latin typeface="Optima" panose="02000503060000020004" pitchFamily="2" charset="0"/>
                <a:ea typeface="Times New Roman" panose="02020603050405020304" pitchFamily="18" charset="0"/>
              </a:rPr>
              <a:t>Historical reconstruction of runup and overtopping rate series</a:t>
            </a:r>
            <a:endParaRPr lang="en-AU" sz="2000" dirty="0">
              <a:latin typeface="Optima" panose="02000503060000020004" pitchFamily="2" charset="0"/>
            </a:endParaRPr>
          </a:p>
        </p:txBody>
      </p:sp>
      <p:pic>
        <p:nvPicPr>
          <p:cNvPr id="7" name="Imagen 6" descr="Imagen que contiene agua, azul, hombre, grande&#10;&#10;Descripción generada automáticamente">
            <a:extLst>
              <a:ext uri="{FF2B5EF4-FFF2-40B4-BE49-F238E27FC236}">
                <a16:creationId xmlns:a16="http://schemas.microsoft.com/office/drawing/2014/main" id="{2FCCC298-BE4B-6341-8FFB-C842A2337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95507"/>
          <a:stretch/>
        </p:blipFill>
        <p:spPr>
          <a:xfrm rot="5400000">
            <a:off x="5821680" y="-5737456"/>
            <a:ext cx="548640" cy="12192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2A73AA0-D945-E446-904E-9A5B0E479921}"/>
              </a:ext>
            </a:extLst>
          </p:cNvPr>
          <p:cNvSpPr txBox="1"/>
          <p:nvPr/>
        </p:nvSpPr>
        <p:spPr>
          <a:xfrm>
            <a:off x="3248931" y="131170"/>
            <a:ext cx="569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solidFill>
                  <a:schemeClr val="bg1"/>
                </a:solidFill>
                <a:latin typeface="Optima" panose="02000503060000020004" pitchFamily="2" charset="0"/>
              </a:rPr>
              <a:t>HySwash</a:t>
            </a:r>
            <a:endParaRPr lang="en-AU" sz="200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3A080F46-BECE-CA47-8A2B-9B170A0A05EE}"/>
              </a:ext>
            </a:extLst>
          </p:cNvPr>
          <p:cNvGrpSpPr/>
          <p:nvPr/>
        </p:nvGrpSpPr>
        <p:grpSpPr>
          <a:xfrm>
            <a:off x="2192371" y="1526308"/>
            <a:ext cx="7806784" cy="3577896"/>
            <a:chOff x="2192371" y="2345537"/>
            <a:chExt cx="7806784" cy="3577896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B9B3FEE-E41F-8D43-9E6E-C308666C9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5190"/>
            <a:stretch/>
          </p:blipFill>
          <p:spPr>
            <a:xfrm>
              <a:off x="2192371" y="2345537"/>
              <a:ext cx="7806784" cy="2839493"/>
            </a:xfrm>
            <a:prstGeom prst="rect">
              <a:avLst/>
            </a:prstGeom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31E5633A-D7AA-1049-A8D0-5356F1E92AEE}"/>
                </a:ext>
              </a:extLst>
            </p:cNvPr>
            <p:cNvSpPr/>
            <p:nvPr/>
          </p:nvSpPr>
          <p:spPr>
            <a:xfrm>
              <a:off x="2696132" y="5836027"/>
              <a:ext cx="369794" cy="87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21B5516-8CB1-8B49-979D-38DD4FB1A6A9}"/>
              </a:ext>
            </a:extLst>
          </p:cNvPr>
          <p:cNvGrpSpPr/>
          <p:nvPr/>
        </p:nvGrpSpPr>
        <p:grpSpPr>
          <a:xfrm>
            <a:off x="2224879" y="4991833"/>
            <a:ext cx="7806784" cy="1512573"/>
            <a:chOff x="2192371" y="5214257"/>
            <a:chExt cx="7806784" cy="1512573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67F597F9-503A-DE41-9F34-203D52FE2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5477"/>
            <a:stretch/>
          </p:blipFill>
          <p:spPr>
            <a:xfrm>
              <a:off x="2192371" y="5214257"/>
              <a:ext cx="7806784" cy="1512573"/>
            </a:xfrm>
            <a:prstGeom prst="rect">
              <a:avLst/>
            </a:prstGeom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869491B2-3712-E544-AED1-481F4A2EEF47}"/>
                </a:ext>
              </a:extLst>
            </p:cNvPr>
            <p:cNvSpPr/>
            <p:nvPr/>
          </p:nvSpPr>
          <p:spPr>
            <a:xfrm>
              <a:off x="2696132" y="5836027"/>
              <a:ext cx="369794" cy="87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Gráfico 14" descr="Atrás contorno">
            <a:extLst>
              <a:ext uri="{FF2B5EF4-FFF2-40B4-BE49-F238E27FC236}">
                <a16:creationId xmlns:a16="http://schemas.microsoft.com/office/drawing/2014/main" id="{C3C8FC49-3872-114B-8E47-5C83AAEC1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261604" flipV="1">
            <a:off x="1908692" y="4308990"/>
            <a:ext cx="567359" cy="65833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8E717A3-F267-B143-BC0E-B9C574BCA220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15/17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2E6A209-45E2-C047-AD96-D6C291F096B5}"/>
              </a:ext>
            </a:extLst>
          </p:cNvPr>
          <p:cNvCxnSpPr>
            <a:cxnSpLocks/>
          </p:cNvCxnSpPr>
          <p:nvPr/>
        </p:nvCxnSpPr>
        <p:spPr>
          <a:xfrm>
            <a:off x="0" y="6773776"/>
            <a:ext cx="12192000" cy="0"/>
          </a:xfrm>
          <a:prstGeom prst="line">
            <a:avLst/>
          </a:prstGeom>
          <a:ln w="57150">
            <a:solidFill>
              <a:srgbClr val="B1C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69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19676D74-0F7E-9A49-B319-E20C86E0476B}"/>
              </a:ext>
            </a:extLst>
          </p:cNvPr>
          <p:cNvSpPr txBox="1"/>
          <p:nvPr/>
        </p:nvSpPr>
        <p:spPr>
          <a:xfrm>
            <a:off x="3249168" y="292601"/>
            <a:ext cx="5693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Optima" panose="02000503060000020004" pitchFamily="2" charset="0"/>
              </a:rPr>
              <a:t>Wave-</a:t>
            </a:r>
            <a:r>
              <a:rPr lang="es-ES" sz="2000" dirty="0" err="1">
                <a:solidFill>
                  <a:schemeClr val="bg1"/>
                </a:solidFill>
                <a:latin typeface="Optima" panose="02000503060000020004" pitchFamily="2" charset="0"/>
              </a:rPr>
              <a:t>driven</a:t>
            </a:r>
            <a:r>
              <a:rPr lang="es-ES" sz="2000" dirty="0">
                <a:solidFill>
                  <a:schemeClr val="bg1"/>
                </a:solidFill>
                <a:latin typeface="Optima" panose="02000503060000020004" pitchFamily="2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Optima" panose="02000503060000020004" pitchFamily="2" charset="0"/>
              </a:rPr>
              <a:t>coastal</a:t>
            </a:r>
            <a:r>
              <a:rPr lang="es-ES" sz="2000" dirty="0">
                <a:solidFill>
                  <a:schemeClr val="bg1"/>
                </a:solidFill>
                <a:latin typeface="Optima" panose="02000503060000020004" pitchFamily="2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Optima" panose="02000503060000020004" pitchFamily="2" charset="0"/>
              </a:rPr>
              <a:t>inundation</a:t>
            </a:r>
            <a:r>
              <a:rPr lang="es-ES" sz="2000" dirty="0">
                <a:solidFill>
                  <a:schemeClr val="bg1"/>
                </a:solidFill>
                <a:latin typeface="Optima" panose="02000503060000020004" pitchFamily="2" charset="0"/>
              </a:rPr>
              <a:t>: </a:t>
            </a:r>
            <a:r>
              <a:rPr lang="es-ES" sz="2000" dirty="0" err="1">
                <a:solidFill>
                  <a:schemeClr val="bg1"/>
                </a:solidFill>
                <a:latin typeface="Optima" panose="02000503060000020004" pitchFamily="2" charset="0"/>
              </a:rPr>
              <a:t>Metamodels</a:t>
            </a:r>
            <a:endParaRPr lang="es-ES" sz="20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pic>
        <p:nvPicPr>
          <p:cNvPr id="10" name="Imagen 9" descr="Imagen que contiene agua, azul, hombre, grande&#10;&#10;Descripción generada automáticamente">
            <a:extLst>
              <a:ext uri="{FF2B5EF4-FFF2-40B4-BE49-F238E27FC236}">
                <a16:creationId xmlns:a16="http://schemas.microsoft.com/office/drawing/2014/main" id="{F252DCE2-FB7F-C847-8368-046AA47CE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95507"/>
          <a:stretch/>
        </p:blipFill>
        <p:spPr>
          <a:xfrm rot="5400000">
            <a:off x="5821680" y="-5737456"/>
            <a:ext cx="548640" cy="121920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C1A3F9E-B659-5B4E-8969-5425D1598E4C}"/>
              </a:ext>
            </a:extLst>
          </p:cNvPr>
          <p:cNvSpPr txBox="1"/>
          <p:nvPr/>
        </p:nvSpPr>
        <p:spPr>
          <a:xfrm>
            <a:off x="3248931" y="131170"/>
            <a:ext cx="569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bg1"/>
                </a:solidFill>
                <a:latin typeface="Optima" panose="02000503060000020004" pitchFamily="2" charset="0"/>
              </a:rPr>
              <a:t>Coastal</a:t>
            </a:r>
            <a:r>
              <a:rPr lang="es-ES" sz="2400" b="1" dirty="0">
                <a:solidFill>
                  <a:schemeClr val="bg1"/>
                </a:solidFill>
                <a:latin typeface="Optima" panose="02000503060000020004" pitchFamily="2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Optima" panose="02000503060000020004" pitchFamily="2" charset="0"/>
              </a:rPr>
              <a:t>flooding</a:t>
            </a:r>
            <a:endParaRPr lang="es-ES" sz="20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5AF105A-7354-B245-A295-EAF9945A7A4B}"/>
              </a:ext>
            </a:extLst>
          </p:cNvPr>
          <p:cNvGrpSpPr/>
          <p:nvPr/>
        </p:nvGrpSpPr>
        <p:grpSpPr>
          <a:xfrm>
            <a:off x="311931" y="1232585"/>
            <a:ext cx="5863284" cy="2468326"/>
            <a:chOff x="311931" y="1132124"/>
            <a:chExt cx="5863284" cy="2468326"/>
          </a:xfrm>
        </p:grpSpPr>
        <p:sp>
          <p:nvSpPr>
            <p:cNvPr id="3" name="Rectángulo redondeado 2">
              <a:extLst>
                <a:ext uri="{FF2B5EF4-FFF2-40B4-BE49-F238E27FC236}">
                  <a16:creationId xmlns:a16="http://schemas.microsoft.com/office/drawing/2014/main" id="{FDFD935C-9494-474A-9BE7-E3357176C12D}"/>
                </a:ext>
              </a:extLst>
            </p:cNvPr>
            <p:cNvSpPr/>
            <p:nvPr/>
          </p:nvSpPr>
          <p:spPr>
            <a:xfrm>
              <a:off x="1977296" y="1674674"/>
              <a:ext cx="3993178" cy="1925776"/>
            </a:xfrm>
            <a:prstGeom prst="roundRect">
              <a:avLst/>
            </a:prstGeom>
            <a:noFill/>
            <a:ln>
              <a:solidFill>
                <a:schemeClr val="tx1">
                  <a:alpha val="50196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87AD5367-D0BD-8A41-91AF-CA152DCEC216}"/>
                </a:ext>
              </a:extLst>
            </p:cNvPr>
            <p:cNvSpPr/>
            <p:nvPr/>
          </p:nvSpPr>
          <p:spPr>
            <a:xfrm>
              <a:off x="2175796" y="1674674"/>
              <a:ext cx="359617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Optima" panose="02000503060000020004" pitchFamily="2" charset="0"/>
                  <a:ea typeface="Times New Roman" panose="02020603050405020304" pitchFamily="18" charset="0"/>
                </a:rPr>
                <a:t>Hindcast TWL timeseries</a:t>
              </a:r>
            </a:p>
            <a:p>
              <a:pPr algn="ctr"/>
              <a:endParaRPr lang="en-US" dirty="0">
                <a:latin typeface="Optima" panose="02000503060000020004" pitchFamily="2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dirty="0">
                  <a:latin typeface="Optima" panose="02000503060000020004" pitchFamily="2" charset="0"/>
                  <a:ea typeface="Times New Roman" panose="02020603050405020304" pitchFamily="18" charset="0"/>
                </a:rPr>
                <a:t>Forecast TWL timeseries</a:t>
              </a:r>
            </a:p>
            <a:p>
              <a:pPr algn="ctr"/>
              <a:endParaRPr lang="en-US" dirty="0">
                <a:latin typeface="Optima" panose="02000503060000020004" pitchFamily="2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dirty="0">
                  <a:latin typeface="Optima" panose="02000503060000020004" pitchFamily="2" charset="0"/>
                </a:rPr>
                <a:t>Synthetic time series of waves and water level conditions</a:t>
              </a:r>
              <a:r>
                <a:rPr lang="es-ES" dirty="0">
                  <a:latin typeface="Optima" panose="02000503060000020004" pitchFamily="2" charset="0"/>
                </a:rPr>
                <a:t>  </a:t>
              </a:r>
            </a:p>
          </p:txBody>
        </p:sp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id="{761FDED4-228D-0742-8C24-1340F26054A8}"/>
                </a:ext>
              </a:extLst>
            </p:cNvPr>
            <p:cNvSpPr/>
            <p:nvPr/>
          </p:nvSpPr>
          <p:spPr>
            <a:xfrm>
              <a:off x="1772555" y="1132124"/>
              <a:ext cx="4402660" cy="442674"/>
            </a:xfrm>
            <a:prstGeom prst="roundRect">
              <a:avLst/>
            </a:prstGeom>
            <a:solidFill>
              <a:srgbClr val="326559">
                <a:alpha val="50196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en-AU" sz="2000" dirty="0">
                  <a:solidFill>
                    <a:schemeClr val="bg1"/>
                  </a:solidFill>
                  <a:latin typeface="Optima" panose="02000503060000020004" pitchFamily="2" charset="0"/>
                  <a:ea typeface="Times New Roman" panose="02020603050405020304" pitchFamily="18" charset="0"/>
                </a:rPr>
                <a:t>Historical, present and future climates</a:t>
              </a:r>
              <a:endParaRPr lang="en-AU" sz="2000" dirty="0">
                <a:solidFill>
                  <a:schemeClr val="bg1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13" name="Rectángulo redondeado 12">
              <a:extLst>
                <a:ext uri="{FF2B5EF4-FFF2-40B4-BE49-F238E27FC236}">
                  <a16:creationId xmlns:a16="http://schemas.microsoft.com/office/drawing/2014/main" id="{A9F2A488-4303-C442-8DB8-1BE57D4CB9DA}"/>
                </a:ext>
              </a:extLst>
            </p:cNvPr>
            <p:cNvSpPr/>
            <p:nvPr/>
          </p:nvSpPr>
          <p:spPr>
            <a:xfrm>
              <a:off x="311931" y="1674674"/>
              <a:ext cx="1228725" cy="1021556"/>
            </a:xfrm>
            <a:prstGeom prst="roundRect">
              <a:avLst/>
            </a:prstGeom>
            <a:solidFill>
              <a:srgbClr val="326559">
                <a:alpha val="9804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AU" dirty="0">
                  <a:latin typeface="Optima" panose="02000503060000020004" pitchFamily="2" charset="0"/>
                  <a:ea typeface="Times New Roman" panose="02020603050405020304" pitchFamily="18" charset="0"/>
                </a:rPr>
                <a:t>Climate change scenarios</a:t>
              </a:r>
              <a:endParaRPr lang="en-AU" dirty="0">
                <a:latin typeface="Optima" panose="02000503060000020004" pitchFamily="2" charset="0"/>
              </a:endParaRPr>
            </a:p>
          </p:txBody>
        </p:sp>
        <p:cxnSp>
          <p:nvCxnSpPr>
            <p:cNvPr id="20" name="Conector angular 19">
              <a:extLst>
                <a:ext uri="{FF2B5EF4-FFF2-40B4-BE49-F238E27FC236}">
                  <a16:creationId xmlns:a16="http://schemas.microsoft.com/office/drawing/2014/main" id="{5E583730-B747-F245-8016-27822611ED31}"/>
                </a:ext>
              </a:extLst>
            </p:cNvPr>
            <p:cNvCxnSpPr>
              <a:stCxn id="13" idx="2"/>
            </p:cNvCxnSpPr>
            <p:nvPr/>
          </p:nvCxnSpPr>
          <p:spPr>
            <a:xfrm rot="16200000" flipH="1">
              <a:off x="1413260" y="2209264"/>
              <a:ext cx="275570" cy="1249502"/>
            </a:xfrm>
            <a:prstGeom prst="bentConnector2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3" name="Imagen 2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6CF8E440-210C-0049-8D94-52AC178BF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054" y="1970511"/>
            <a:ext cx="5013946" cy="4382614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A4C3F6D7-E199-3340-9741-FE8E7B40F5D5}"/>
              </a:ext>
            </a:extLst>
          </p:cNvPr>
          <p:cNvSpPr/>
          <p:nvPr/>
        </p:nvSpPr>
        <p:spPr>
          <a:xfrm>
            <a:off x="9384990" y="6168459"/>
            <a:ext cx="21707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err="1">
                <a:latin typeface="Optima" panose="02000503060000020004" pitchFamily="2" charset="0"/>
                <a:ea typeface="Times New Roman" panose="02020603050405020304" pitchFamily="18" charset="0"/>
              </a:rPr>
              <a:t>Zornoza</a:t>
            </a:r>
            <a:r>
              <a:rPr lang="es-ES" sz="1600" dirty="0">
                <a:latin typeface="Optima" panose="02000503060000020004" pitchFamily="2" charset="0"/>
                <a:ea typeface="Times New Roman" panose="02020603050405020304" pitchFamily="18" charset="0"/>
              </a:rPr>
              <a:t>-Aguado et al.</a:t>
            </a:r>
            <a:endParaRPr lang="es-ES" sz="1600" dirty="0">
              <a:latin typeface="Optima" panose="02000503060000020004" pitchFamily="2" charset="0"/>
            </a:endParaRP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0320771E-336C-4A4C-A1F8-EE9849053D89}"/>
              </a:ext>
            </a:extLst>
          </p:cNvPr>
          <p:cNvSpPr/>
          <p:nvPr/>
        </p:nvSpPr>
        <p:spPr>
          <a:xfrm>
            <a:off x="2787990" y="4884197"/>
            <a:ext cx="2685425" cy="40862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s-ES" dirty="0" err="1">
                <a:latin typeface="Optima" panose="02000503060000020004" pitchFamily="2" charset="0"/>
                <a:ea typeface="Times New Roman" panose="02020603050405020304" pitchFamily="18" charset="0"/>
              </a:rPr>
              <a:t>Flood</a:t>
            </a:r>
            <a:r>
              <a:rPr lang="es-ES" dirty="0">
                <a:latin typeface="Optima" panose="02000503060000020004" pitchFamily="2" charset="0"/>
                <a:ea typeface="Times New Roman" panose="02020603050405020304" pitchFamily="18" charset="0"/>
              </a:rPr>
              <a:t> </a:t>
            </a:r>
            <a:r>
              <a:rPr lang="es-ES" dirty="0" err="1">
                <a:latin typeface="Optima" panose="02000503060000020004" pitchFamily="2" charset="0"/>
                <a:ea typeface="Times New Roman" panose="02020603050405020304" pitchFamily="18" charset="0"/>
              </a:rPr>
              <a:t>Inundation</a:t>
            </a:r>
            <a:r>
              <a:rPr lang="es-ES" dirty="0">
                <a:latin typeface="Optima" panose="02000503060000020004" pitchFamily="2" charset="0"/>
                <a:ea typeface="Times New Roman" panose="02020603050405020304" pitchFamily="18" charset="0"/>
              </a:rPr>
              <a:t> </a:t>
            </a:r>
            <a:r>
              <a:rPr lang="es-ES" dirty="0" err="1">
                <a:latin typeface="Optima" panose="02000503060000020004" pitchFamily="2" charset="0"/>
                <a:ea typeface="Times New Roman" panose="02020603050405020304" pitchFamily="18" charset="0"/>
              </a:rPr>
              <a:t>Model</a:t>
            </a:r>
            <a:endParaRPr lang="es-ES" dirty="0">
              <a:latin typeface="Optima" panose="02000503060000020004" pitchFamily="2" charset="0"/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10734C2F-8FD4-9E49-8EAA-2E07153BBD34}"/>
              </a:ext>
            </a:extLst>
          </p:cNvPr>
          <p:cNvCxnSpPr>
            <a:cxnSpLocks/>
          </p:cNvCxnSpPr>
          <p:nvPr/>
        </p:nvCxnSpPr>
        <p:spPr>
          <a:xfrm>
            <a:off x="5970474" y="5040282"/>
            <a:ext cx="107326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tángulo 31">
            <a:extLst>
              <a:ext uri="{FF2B5EF4-FFF2-40B4-BE49-F238E27FC236}">
                <a16:creationId xmlns:a16="http://schemas.microsoft.com/office/drawing/2014/main" id="{680E9224-DA81-1342-9DA9-185EBCB83C6A}"/>
              </a:ext>
            </a:extLst>
          </p:cNvPr>
          <p:cNvSpPr/>
          <p:nvPr/>
        </p:nvSpPr>
        <p:spPr>
          <a:xfrm>
            <a:off x="7428619" y="1107028"/>
            <a:ext cx="4451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latin typeface="Optima" panose="02000503060000020004" pitchFamily="2" charset="0"/>
              </a:rPr>
              <a:t>LisFlood-FP (University of Bristol)</a:t>
            </a:r>
          </a:p>
          <a:p>
            <a:pPr algn="ctr"/>
            <a:r>
              <a:rPr lang="en-AU" dirty="0">
                <a:latin typeface="Optima" panose="02000503060000020004" pitchFamily="2" charset="0"/>
              </a:rPr>
              <a:t>2D hydrodynamic model</a:t>
            </a:r>
          </a:p>
          <a:p>
            <a:pPr algn="ctr"/>
            <a:r>
              <a:rPr lang="en-AU" dirty="0">
                <a:latin typeface="Optima" panose="02000503060000020004" pitchFamily="2" charset="0"/>
              </a:rPr>
              <a:t>Kwajalein flooding inundation extents</a:t>
            </a: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5FEFF8C6-6854-D54C-9189-8E5B16935A2B}"/>
              </a:ext>
            </a:extLst>
          </p:cNvPr>
          <p:cNvCxnSpPr>
            <a:cxnSpLocks/>
          </p:cNvCxnSpPr>
          <p:nvPr/>
        </p:nvCxnSpPr>
        <p:spPr>
          <a:xfrm>
            <a:off x="3973885" y="3804631"/>
            <a:ext cx="0" cy="9102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B7E117E-7538-DD40-808D-F62613F3906D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16/17</a:t>
            </a:r>
          </a:p>
        </p:txBody>
      </p:sp>
    </p:spTree>
    <p:extLst>
      <p:ext uri="{BB962C8B-B14F-4D97-AF65-F5344CB8AC3E}">
        <p14:creationId xmlns:p14="http://schemas.microsoft.com/office/powerpoint/2010/main" val="2762759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Imagen que contiene agua, azul, hombre, grande&#10;&#10;Descripción generada automáticamente">
            <a:extLst>
              <a:ext uri="{FF2B5EF4-FFF2-40B4-BE49-F238E27FC236}">
                <a16:creationId xmlns:a16="http://schemas.microsoft.com/office/drawing/2014/main" id="{3155FD6A-3295-8341-9C05-BBF37CBCF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95507"/>
          <a:stretch/>
        </p:blipFill>
        <p:spPr>
          <a:xfrm rot="5400000">
            <a:off x="5821680" y="-5737456"/>
            <a:ext cx="548640" cy="121920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57B866B3-961C-0C45-8439-32086AB72599}"/>
              </a:ext>
            </a:extLst>
          </p:cNvPr>
          <p:cNvSpPr txBox="1"/>
          <p:nvPr/>
        </p:nvSpPr>
        <p:spPr>
          <a:xfrm>
            <a:off x="3248931" y="131170"/>
            <a:ext cx="569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bg1"/>
                </a:solidFill>
                <a:latin typeface="Optima" panose="02000503060000020004" pitchFamily="2" charset="0"/>
              </a:rPr>
              <a:t>Conclusions</a:t>
            </a:r>
            <a:endParaRPr lang="es-ES" sz="20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9615E6-028F-0047-96E8-2ADE1279FA0C}"/>
              </a:ext>
            </a:extLst>
          </p:cNvPr>
          <p:cNvSpPr txBox="1"/>
          <p:nvPr/>
        </p:nvSpPr>
        <p:spPr>
          <a:xfrm>
            <a:off x="771526" y="1185863"/>
            <a:ext cx="98726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latin typeface="Optima" panose="02000503060000020004" pitchFamily="2" charset="0"/>
              </a:rPr>
              <a:t>2 Nested hybrid models are presented to downscale wave climate from deep waters to the beach crest of coral-reef shorelines</a:t>
            </a:r>
          </a:p>
          <a:p>
            <a:endParaRPr lang="en-AU" sz="2400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b="1" dirty="0">
                <a:latin typeface="Optima" panose="02000503060000020004" pitchFamily="2" charset="0"/>
              </a:rPr>
              <a:t>HyWaves</a:t>
            </a:r>
            <a:r>
              <a:rPr lang="en-AU" sz="2400" dirty="0">
                <a:latin typeface="Optima" panose="02000503060000020004" pitchFamily="2" charset="0"/>
              </a:rPr>
              <a:t> methodology has been positively validated with in-situ wave measurements while </a:t>
            </a:r>
            <a:r>
              <a:rPr lang="en-AU" sz="2400" b="1" dirty="0">
                <a:latin typeface="Optima" panose="02000503060000020004" pitchFamily="2" charset="0"/>
              </a:rPr>
              <a:t>HySwash</a:t>
            </a:r>
            <a:r>
              <a:rPr lang="en-AU" sz="2400" dirty="0">
                <a:latin typeface="Optima" panose="02000503060000020004" pitchFamily="2" charset="0"/>
              </a:rPr>
              <a:t> methodology still needs validation</a:t>
            </a:r>
            <a:br>
              <a:rPr lang="es-ES" dirty="0"/>
            </a:b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>
                <a:latin typeface="Optima" panose="02000503060000020004" pitchFamily="2" charset="0"/>
              </a:rPr>
              <a:t>Metamodels</a:t>
            </a:r>
            <a:r>
              <a:rPr lang="es-ES" sz="2400" dirty="0">
                <a:latin typeface="Optima" panose="02000503060000020004" pitchFamily="2" charset="0"/>
              </a:rPr>
              <a:t> </a:t>
            </a:r>
            <a:r>
              <a:rPr lang="es-ES" sz="2400" dirty="0" err="1">
                <a:latin typeface="Optima" panose="02000503060000020004" pitchFamily="2" charset="0"/>
              </a:rPr>
              <a:t>provide</a:t>
            </a:r>
            <a:r>
              <a:rPr lang="es-ES" sz="2400" dirty="0">
                <a:latin typeface="Optima" panose="02000503060000020004" pitchFamily="2" charset="0"/>
              </a:rPr>
              <a:t> </a:t>
            </a:r>
            <a:r>
              <a:rPr lang="es-ES" sz="2400" dirty="0" err="1">
                <a:latin typeface="Optima" panose="02000503060000020004" pitchFamily="2" charset="0"/>
              </a:rPr>
              <a:t>efficient</a:t>
            </a:r>
            <a:r>
              <a:rPr lang="es-ES" sz="2400" dirty="0">
                <a:latin typeface="Optima" panose="02000503060000020004" pitchFamily="2" charset="0"/>
              </a:rPr>
              <a:t> and </a:t>
            </a:r>
            <a:r>
              <a:rPr lang="es-ES" sz="2400" dirty="0" err="1">
                <a:latin typeface="Optima" panose="02000503060000020004" pitchFamily="2" charset="0"/>
              </a:rPr>
              <a:t>faster</a:t>
            </a:r>
            <a:r>
              <a:rPr lang="es-ES" sz="2400" dirty="0">
                <a:latin typeface="Optima" panose="02000503060000020004" pitchFamily="2" charset="0"/>
              </a:rPr>
              <a:t> </a:t>
            </a:r>
            <a:r>
              <a:rPr lang="es-ES" sz="2400" dirty="0" err="1">
                <a:latin typeface="Optima" panose="02000503060000020004" pitchFamily="2" charset="0"/>
              </a:rPr>
              <a:t>tools</a:t>
            </a:r>
            <a:r>
              <a:rPr lang="es-ES" sz="2400" dirty="0">
                <a:latin typeface="Optima" panose="02000503060000020004" pitchFamily="2" charset="0"/>
              </a:rPr>
              <a:t> </a:t>
            </a:r>
            <a:r>
              <a:rPr lang="es-ES" sz="2400" dirty="0" err="1">
                <a:latin typeface="Optima" panose="02000503060000020004" pitchFamily="2" charset="0"/>
              </a:rPr>
              <a:t>when</a:t>
            </a:r>
            <a:r>
              <a:rPr lang="es-ES" sz="2400" dirty="0">
                <a:latin typeface="Optima" panose="02000503060000020004" pitchFamily="2" charset="0"/>
              </a:rPr>
              <a:t> </a:t>
            </a:r>
            <a:r>
              <a:rPr lang="es-ES" sz="2400" dirty="0" err="1">
                <a:latin typeface="Optima" panose="02000503060000020004" pitchFamily="2" charset="0"/>
              </a:rPr>
              <a:t>limited</a:t>
            </a:r>
            <a:r>
              <a:rPr lang="es-ES" sz="2400" dirty="0">
                <a:latin typeface="Optima" panose="02000503060000020004" pitchFamily="2" charset="0"/>
              </a:rPr>
              <a:t> </a:t>
            </a:r>
            <a:r>
              <a:rPr lang="es-ES" sz="2400" dirty="0" err="1">
                <a:latin typeface="Optima" panose="02000503060000020004" pitchFamily="2" charset="0"/>
              </a:rPr>
              <a:t>by</a:t>
            </a:r>
            <a:r>
              <a:rPr lang="es-ES" sz="2400" dirty="0">
                <a:latin typeface="Optima" panose="02000503060000020004" pitchFamily="2" charset="0"/>
              </a:rPr>
              <a:t> </a:t>
            </a:r>
            <a:r>
              <a:rPr lang="es-ES" sz="2400" dirty="0" err="1">
                <a:latin typeface="Optima" panose="02000503060000020004" pitchFamily="2" charset="0"/>
              </a:rPr>
              <a:t>computational</a:t>
            </a:r>
            <a:r>
              <a:rPr lang="es-ES" sz="2400" dirty="0">
                <a:latin typeface="Optima" panose="02000503060000020004" pitchFamily="2" charset="0"/>
              </a:rPr>
              <a:t> </a:t>
            </a:r>
            <a:r>
              <a:rPr lang="es-ES" sz="2400" dirty="0" err="1">
                <a:latin typeface="Optima" panose="02000503060000020004" pitchFamily="2" charset="0"/>
              </a:rPr>
              <a:t>resources</a:t>
            </a:r>
            <a:endParaRPr lang="es-ES" sz="2400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>
              <a:latin typeface="Optima" panose="02000503060000020004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124E59-6C86-1C4C-BA93-30054DB4566F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17/17</a:t>
            </a:r>
          </a:p>
        </p:txBody>
      </p:sp>
    </p:spTree>
    <p:extLst>
      <p:ext uri="{BB962C8B-B14F-4D97-AF65-F5344CB8AC3E}">
        <p14:creationId xmlns:p14="http://schemas.microsoft.com/office/powerpoint/2010/main" val="1931721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D22155-9198-3B4E-9BBB-6DD58380D9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3A345E9-FD97-6245-B0F0-D2F3A48AF125}"/>
              </a:ext>
            </a:extLst>
          </p:cNvPr>
          <p:cNvSpPr/>
          <p:nvPr/>
        </p:nvSpPr>
        <p:spPr>
          <a:xfrm>
            <a:off x="2260684" y="3668816"/>
            <a:ext cx="7470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err="1">
                <a:solidFill>
                  <a:schemeClr val="bg1"/>
                </a:solidFill>
                <a:latin typeface="Optima" panose="02000503060000020004" pitchFamily="2" charset="0"/>
              </a:rPr>
              <a:t>Thank</a:t>
            </a:r>
            <a:r>
              <a:rPr lang="es-ES" sz="3200" dirty="0">
                <a:solidFill>
                  <a:schemeClr val="bg1"/>
                </a:solidFill>
                <a:latin typeface="Optima" panose="02000503060000020004" pitchFamily="2" charset="0"/>
              </a:rPr>
              <a:t> </a:t>
            </a:r>
            <a:r>
              <a:rPr lang="es-ES" sz="3200" dirty="0" err="1">
                <a:solidFill>
                  <a:schemeClr val="bg1"/>
                </a:solidFill>
                <a:latin typeface="Optima" panose="02000503060000020004" pitchFamily="2" charset="0"/>
              </a:rPr>
              <a:t>you</a:t>
            </a:r>
            <a:r>
              <a:rPr lang="es-ES" sz="3200" dirty="0">
                <a:solidFill>
                  <a:schemeClr val="bg1"/>
                </a:solidFill>
                <a:latin typeface="Optima" panose="02000503060000020004" pitchFamily="2" charset="0"/>
              </a:rPr>
              <a:t> </a:t>
            </a:r>
            <a:r>
              <a:rPr lang="es-ES" sz="3200" dirty="0" err="1">
                <a:solidFill>
                  <a:schemeClr val="bg1"/>
                </a:solidFill>
                <a:latin typeface="Optima" panose="02000503060000020004" pitchFamily="2" charset="0"/>
              </a:rPr>
              <a:t>very</a:t>
            </a:r>
            <a:r>
              <a:rPr lang="es-ES" sz="3200" dirty="0">
                <a:solidFill>
                  <a:schemeClr val="bg1"/>
                </a:solidFill>
                <a:latin typeface="Optima" panose="02000503060000020004" pitchFamily="2" charset="0"/>
              </a:rPr>
              <a:t> </a:t>
            </a:r>
            <a:r>
              <a:rPr lang="es-ES" sz="3200" dirty="0" err="1">
                <a:solidFill>
                  <a:schemeClr val="bg1"/>
                </a:solidFill>
                <a:latin typeface="Optima" panose="02000503060000020004" pitchFamily="2" charset="0"/>
              </a:rPr>
              <a:t>much</a:t>
            </a:r>
            <a:r>
              <a:rPr lang="es-ES" sz="3200" dirty="0">
                <a:solidFill>
                  <a:schemeClr val="bg1"/>
                </a:solidFill>
                <a:latin typeface="Optima" panose="02000503060000020004" pitchFamily="2" charset="0"/>
              </a:rPr>
              <a:t> </a:t>
            </a:r>
            <a:r>
              <a:rPr lang="es-ES" sz="3200" dirty="0" err="1">
                <a:solidFill>
                  <a:schemeClr val="bg1"/>
                </a:solidFill>
                <a:latin typeface="Optima" panose="02000503060000020004" pitchFamily="2" charset="0"/>
              </a:rPr>
              <a:t>for</a:t>
            </a:r>
            <a:r>
              <a:rPr lang="es-ES" sz="3200" dirty="0">
                <a:solidFill>
                  <a:schemeClr val="bg1"/>
                </a:solidFill>
                <a:latin typeface="Optima" panose="02000503060000020004" pitchFamily="2" charset="0"/>
              </a:rPr>
              <a:t> </a:t>
            </a:r>
            <a:r>
              <a:rPr lang="es-ES" sz="3200" dirty="0" err="1">
                <a:solidFill>
                  <a:schemeClr val="bg1"/>
                </a:solidFill>
                <a:latin typeface="Optima" panose="02000503060000020004" pitchFamily="2" charset="0"/>
              </a:rPr>
              <a:t>your</a:t>
            </a:r>
            <a:r>
              <a:rPr lang="es-ES" sz="3200" dirty="0">
                <a:solidFill>
                  <a:schemeClr val="bg1"/>
                </a:solidFill>
                <a:latin typeface="Optima" panose="02000503060000020004" pitchFamily="2" charset="0"/>
              </a:rPr>
              <a:t> </a:t>
            </a:r>
            <a:r>
              <a:rPr lang="es-ES" sz="3200" dirty="0" err="1">
                <a:solidFill>
                  <a:schemeClr val="bg1"/>
                </a:solidFill>
                <a:latin typeface="Optima" panose="02000503060000020004" pitchFamily="2" charset="0"/>
              </a:rPr>
              <a:t>attention</a:t>
            </a:r>
            <a:endParaRPr lang="es-ES" sz="32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4176DF9-A875-2945-A15E-C9F56B60EF30}"/>
              </a:ext>
            </a:extLst>
          </p:cNvPr>
          <p:cNvGrpSpPr/>
          <p:nvPr/>
        </p:nvGrpSpPr>
        <p:grpSpPr>
          <a:xfrm>
            <a:off x="3545389" y="4461803"/>
            <a:ext cx="4900864" cy="876502"/>
            <a:chOff x="8094132" y="5428160"/>
            <a:chExt cx="4900864" cy="876502"/>
          </a:xfrm>
        </p:grpSpPr>
        <p:sp>
          <p:nvSpPr>
            <p:cNvPr id="6" name="Subtítulo 2">
              <a:extLst>
                <a:ext uri="{FF2B5EF4-FFF2-40B4-BE49-F238E27FC236}">
                  <a16:creationId xmlns:a16="http://schemas.microsoft.com/office/drawing/2014/main" id="{9F2FAE32-9FA5-9047-A20D-05409C7373DA}"/>
                </a:ext>
              </a:extLst>
            </p:cNvPr>
            <p:cNvSpPr txBox="1">
              <a:spLocks/>
            </p:cNvSpPr>
            <p:nvPr/>
          </p:nvSpPr>
          <p:spPr>
            <a:xfrm>
              <a:off x="8094132" y="5428160"/>
              <a:ext cx="4900864" cy="876502"/>
            </a:xfrm>
            <a:prstGeom prst="rect">
              <a:avLst/>
            </a:prstGeom>
            <a:solidFill>
              <a:srgbClr val="FFFFFF">
                <a:alpha val="14118"/>
              </a:srgb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2000" b="1" dirty="0">
                  <a:latin typeface="Optima" panose="02000503060000020004" pitchFamily="2" charset="0"/>
                </a:rPr>
                <a:t>Alba </a:t>
              </a:r>
              <a:r>
                <a:rPr lang="es-ES" sz="2000" b="1" dirty="0" err="1">
                  <a:latin typeface="Optima" panose="02000503060000020004" pitchFamily="2" charset="0"/>
                </a:rPr>
                <a:t>Ricondo</a:t>
              </a:r>
              <a:r>
                <a:rPr lang="es-ES" sz="2000" dirty="0">
                  <a:latin typeface="Optima" panose="02000503060000020004" pitchFamily="2" charset="0"/>
                </a:rPr>
                <a:t> </a:t>
              </a:r>
            </a:p>
            <a:p>
              <a:pPr marL="0" indent="0" algn="ctr">
                <a:buNone/>
              </a:pPr>
              <a:r>
                <a:rPr lang="es-ES" sz="2000" dirty="0">
                  <a:latin typeface="Optima" panose="02000503060000020004" pitchFamily="2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alba.ricondo@unican.es</a:t>
              </a:r>
              <a:r>
                <a:rPr lang="es-ES" sz="2000" dirty="0">
                  <a:latin typeface="Optima" panose="02000503060000020004" pitchFamily="2" charset="0"/>
                </a:rPr>
                <a:t> </a:t>
              </a:r>
            </a:p>
          </p:txBody>
        </p:sp>
        <p:pic>
          <p:nvPicPr>
            <p:cNvPr id="5124" name="Picture 4" descr="Logo Email: imágenes, fotos de stock y vectores | Shutterstock">
              <a:extLst>
                <a:ext uri="{FF2B5EF4-FFF2-40B4-BE49-F238E27FC236}">
                  <a16:creationId xmlns:a16="http://schemas.microsoft.com/office/drawing/2014/main" id="{F9FB2B28-2036-DC4A-A3C2-54FD1DFFE3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E8E8E8"/>
                </a:clrFrom>
                <a:clrTo>
                  <a:srgbClr val="E8E8E8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143" b="69286" l="21154" r="78846">
                          <a14:foregroundMark x1="21923" y1="46429" x2="21923" y2="46429"/>
                          <a14:foregroundMark x1="49615" y1="17143" x2="49615" y2="17143"/>
                          <a14:foregroundMark x1="42692" y1="46429" x2="42692" y2="46429"/>
                          <a14:foregroundMark x1="48462" y1="40357" x2="48462" y2="40357"/>
                          <a14:foregroundMark x1="49615" y1="69286" x2="49615" y2="69286"/>
                          <a14:foregroundMark x1="76538" y1="42143" x2="76538" y2="42143"/>
                          <a14:foregroundMark x1="78846" y1="43571" x2="78846" y2="43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4" t="12380" r="16197" b="26438"/>
            <a:stretch/>
          </p:blipFill>
          <p:spPr bwMode="auto">
            <a:xfrm>
              <a:off x="8415099" y="5490446"/>
              <a:ext cx="682623" cy="682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8088EC0B-D7B4-E742-9B3B-3016C47465E1}"/>
              </a:ext>
            </a:extLst>
          </p:cNvPr>
          <p:cNvGrpSpPr/>
          <p:nvPr/>
        </p:nvGrpSpPr>
        <p:grpSpPr>
          <a:xfrm>
            <a:off x="-559204" y="5883641"/>
            <a:ext cx="7647010" cy="816378"/>
            <a:chOff x="7441511" y="188776"/>
            <a:chExt cx="7647010" cy="816378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2DB8D581-B42A-F246-B3B7-4A093CDC567D}"/>
                </a:ext>
              </a:extLst>
            </p:cNvPr>
            <p:cNvGrpSpPr/>
            <p:nvPr/>
          </p:nvGrpSpPr>
          <p:grpSpPr>
            <a:xfrm>
              <a:off x="7441511" y="188776"/>
              <a:ext cx="7647010" cy="816378"/>
              <a:chOff x="4150970" y="3482459"/>
              <a:chExt cx="7647010" cy="816378"/>
            </a:xfrm>
          </p:grpSpPr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443CFC46-9AD4-864D-B8C0-5521AEAFB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774" b="97233" l="5690" r="97094">
                            <a14:foregroundMark x1="7748" y1="41635" x2="7748" y2="41635"/>
                            <a14:foregroundMark x1="15012" y1="26289" x2="15012" y2="26289"/>
                            <a14:foregroundMark x1="15012" y1="26289" x2="15012" y2="26289"/>
                            <a14:foregroundMark x1="56538" y1="4025" x2="56538" y2="4025"/>
                            <a14:foregroundMark x1="92131" y1="38616" x2="92131" y2="38616"/>
                            <a14:foregroundMark x1="94794" y1="41258" x2="94794" y2="41258"/>
                            <a14:foregroundMark x1="91404" y1="53459" x2="91404" y2="53459"/>
                            <a14:foregroundMark x1="77603" y1="71824" x2="77603" y2="71824"/>
                            <a14:foregroundMark x1="84140" y1="55849" x2="84140" y2="55849"/>
                            <a14:foregroundMark x1="84625" y1="69182" x2="84625" y2="69182"/>
                            <a14:foregroundMark x1="63801" y1="76981" x2="63801" y2="76981"/>
                            <a14:foregroundMark x1="60412" y1="85535" x2="60412" y2="85535"/>
                            <a14:foregroundMark x1="72397" y1="83396" x2="72397" y2="83396"/>
                            <a14:foregroundMark x1="68281" y1="70818" x2="68281" y2="70818"/>
                            <a14:foregroundMark x1="68765" y1="65031" x2="68765" y2="65031"/>
                            <a14:foregroundMark x1="53995" y1="80629" x2="53995" y2="80629"/>
                            <a14:foregroundMark x1="53995" y1="80629" x2="53995" y2="80629"/>
                            <a14:foregroundMark x1="49395" y1="87925" x2="49395" y2="87925"/>
                            <a14:foregroundMark x1="61622" y1="91069" x2="61622" y2="91069"/>
                            <a14:foregroundMark x1="57506" y1="93459" x2="57506" y2="93459"/>
                            <a14:foregroundMark x1="26755" y1="68553" x2="26755" y2="68553"/>
                            <a14:foregroundMark x1="19734" y1="73585" x2="19734" y2="73585"/>
                            <a14:foregroundMark x1="14165" y1="64780" x2="14165" y2="64780"/>
                            <a14:foregroundMark x1="33777" y1="61132" x2="33777" y2="61132"/>
                            <a14:foregroundMark x1="50726" y1="62013" x2="50726" y2="62013"/>
                            <a14:foregroundMark x1="81114" y1="57736" x2="81114" y2="57736"/>
                            <a14:foregroundMark x1="73608" y1="59874" x2="73608" y2="59874"/>
                            <a14:foregroundMark x1="88499" y1="58491" x2="88499" y2="58491"/>
                            <a14:foregroundMark x1="94794" y1="61006" x2="94794" y2="61006"/>
                            <a14:foregroundMark x1="50847" y1="97358" x2="50847" y2="97358"/>
                            <a14:foregroundMark x1="45642" y1="19497" x2="45642" y2="19497"/>
                            <a14:foregroundMark x1="20944" y1="25031" x2="20944" y2="25031"/>
                            <a14:foregroundMark x1="30872" y1="12579" x2="30872" y2="12579"/>
                            <a14:foregroundMark x1="37409" y1="5660" x2="37409" y2="5660"/>
                            <a14:foregroundMark x1="45521" y1="30692" x2="45521" y2="30692"/>
                            <a14:foregroundMark x1="61985" y1="32327" x2="61985" y2="32327"/>
                            <a14:foregroundMark x1="83293" y1="29686" x2="83293" y2="29686"/>
                            <a14:foregroundMark x1="90557" y1="28553" x2="90557" y2="28553"/>
                            <a14:foregroundMark x1="82203" y1="15975" x2="82203" y2="15975"/>
                            <a14:foregroundMark x1="6295" y1="52579" x2="6295" y2="52579"/>
                            <a14:foregroundMark x1="5811" y1="49434" x2="5811" y2="49434"/>
                            <a14:foregroundMark x1="29056" y1="28050" x2="29056" y2="28050"/>
                            <a14:foregroundMark x1="35351" y1="17862" x2="35351" y2="17862"/>
                            <a14:foregroundMark x1="97094" y1="56226" x2="97094" y2="56226"/>
                            <a14:backgroundMark x1="5327" y1="49686" x2="5327" y2="49686"/>
                            <a14:backgroundMark x1="5327" y1="49560" x2="5327" y2="49560"/>
                            <a14:backgroundMark x1="5327" y1="49560" x2="5327" y2="49560"/>
                            <a14:backgroundMark x1="5327" y1="49560" x2="5327" y2="49560"/>
                            <a14:backgroundMark x1="5448" y1="49686" x2="5448" y2="49686"/>
                            <a14:backgroundMark x1="5448" y1="49560" x2="5448" y2="49560"/>
                            <a14:backgroundMark x1="5327" y1="49560" x2="5327" y2="49560"/>
                            <a14:backgroundMark x1="50242" y1="97610" x2="50242" y2="97610"/>
                            <a14:backgroundMark x1="50484" y1="97736" x2="50484" y2="97736"/>
                            <a14:backgroundMark x1="49879" y1="97610" x2="49879" y2="97610"/>
                            <a14:backgroundMark x1="50242" y1="97736" x2="50242" y2="97736"/>
                            <a14:backgroundMark x1="50121" y1="97736" x2="50121" y2="97736"/>
                            <a14:backgroundMark x1="50242" y1="97736" x2="50242" y2="97736"/>
                            <a14:backgroundMark x1="50121" y1="97987" x2="50121" y2="97987"/>
                            <a14:backgroundMark x1="50484" y1="97358" x2="50484" y2="97358"/>
                            <a14:backgroundMark x1="50363" y1="97736" x2="50363" y2="97736"/>
                            <a14:backgroundMark x1="50484" y1="97862" x2="50484" y2="97862"/>
                            <a14:backgroundMark x1="50363" y1="97862" x2="50363" y2="97862"/>
                            <a14:backgroundMark x1="50605" y1="97358" x2="50605" y2="97358"/>
                            <a14:backgroundMark x1="50363" y1="97358" x2="50363" y2="97358"/>
                            <a14:backgroundMark x1="50121" y1="97358" x2="50121" y2="97358"/>
                            <a14:backgroundMark x1="50242" y1="97233" x2="50242" y2="972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908803" y="3613332"/>
                <a:ext cx="671534" cy="646331"/>
              </a:xfrm>
              <a:prstGeom prst="rect">
                <a:avLst/>
              </a:prstGeom>
            </p:spPr>
          </p:pic>
          <p:sp>
            <p:nvSpPr>
              <p:cNvPr id="24" name="CuadroTexto 8">
                <a:extLst>
                  <a:ext uri="{FF2B5EF4-FFF2-40B4-BE49-F238E27FC236}">
                    <a16:creationId xmlns:a16="http://schemas.microsoft.com/office/drawing/2014/main" id="{70864B3C-DEED-EC47-865F-94EE5BECD85A}"/>
                  </a:ext>
                </a:extLst>
              </p:cNvPr>
              <p:cNvSpPr txBox="1"/>
              <p:nvPr/>
            </p:nvSpPr>
            <p:spPr>
              <a:xfrm>
                <a:off x="5622617" y="4021838"/>
                <a:ext cx="617536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UNIVERSIDAD DE CANTABRIA</a:t>
                </a:r>
              </a:p>
            </p:txBody>
          </p:sp>
          <p:sp>
            <p:nvSpPr>
              <p:cNvPr id="26" name="CuadroTexto 6">
                <a:extLst>
                  <a:ext uri="{FF2B5EF4-FFF2-40B4-BE49-F238E27FC236}">
                    <a16:creationId xmlns:a16="http://schemas.microsoft.com/office/drawing/2014/main" id="{5B05B79E-0FF3-FC46-82C8-FB2F9C5748BB}"/>
                  </a:ext>
                </a:extLst>
              </p:cNvPr>
              <p:cNvSpPr txBox="1"/>
              <p:nvPr/>
            </p:nvSpPr>
            <p:spPr>
              <a:xfrm>
                <a:off x="4150970" y="3482459"/>
                <a:ext cx="534643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3200" dirty="0">
                    <a:solidFill>
                      <a:srgbClr val="D48D5F"/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Ge</a:t>
                </a:r>
                <a:r>
                  <a:rPr lang="es-ES" sz="3200" dirty="0"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   </a:t>
                </a:r>
                <a:r>
                  <a:rPr lang="es-ES" sz="3600" dirty="0">
                    <a:solidFill>
                      <a:srgbClr val="5870BB"/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cean</a:t>
                </a:r>
                <a:endParaRPr lang="es-ES" sz="3200" dirty="0">
                  <a:solidFill>
                    <a:srgbClr val="5870BB"/>
                  </a:solidFill>
                  <a:latin typeface="Century Gothic" panose="020B0502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pic>
          <p:nvPicPr>
            <p:cNvPr id="28" name="Imagen 14">
              <a:extLst>
                <a:ext uri="{FF2B5EF4-FFF2-40B4-BE49-F238E27FC236}">
                  <a16:creationId xmlns:a16="http://schemas.microsoft.com/office/drawing/2014/main" id="{F7DA3B8C-4FA8-E049-87DB-694CBD18A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631612" y="408024"/>
              <a:ext cx="397377" cy="302721"/>
            </a:xfrm>
            <a:prstGeom prst="rect">
              <a:avLst/>
            </a:prstGeom>
          </p:spPr>
        </p:pic>
      </p:grpSp>
      <p:pic>
        <p:nvPicPr>
          <p:cNvPr id="18" name="Picture 2" descr="Universidad de Cantabria Inicio">
            <a:extLst>
              <a:ext uri="{FF2B5EF4-FFF2-40B4-BE49-F238E27FC236}">
                <a16:creationId xmlns:a16="http://schemas.microsoft.com/office/drawing/2014/main" id="{D428DFBF-CCA2-CC43-AE08-0D08AEEF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97" y="5871445"/>
            <a:ext cx="828574" cy="82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FB79CB9-2B91-5546-B192-AADC4EC78DD7}"/>
              </a:ext>
            </a:extLst>
          </p:cNvPr>
          <p:cNvSpPr/>
          <p:nvPr/>
        </p:nvSpPr>
        <p:spPr>
          <a:xfrm>
            <a:off x="0" y="58729"/>
            <a:ext cx="5384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>
                <a:latin typeface="Optima" panose="02000503060000020004" pitchFamily="2" charset="0"/>
              </a:rPr>
              <a:t>Ocean</a:t>
            </a:r>
            <a:r>
              <a:rPr lang="es-ES" sz="1400" dirty="0">
                <a:latin typeface="Optima" panose="02000503060000020004" pitchFamily="2" charset="0"/>
              </a:rPr>
              <a:t> </a:t>
            </a:r>
            <a:r>
              <a:rPr lang="es-ES" sz="1400" dirty="0" err="1">
                <a:latin typeface="Optima" panose="02000503060000020004" pitchFamily="2" charset="0"/>
              </a:rPr>
              <a:t>after</a:t>
            </a:r>
            <a:r>
              <a:rPr lang="es-ES" sz="1400" dirty="0">
                <a:latin typeface="Optima" panose="02000503060000020004" pitchFamily="2" charset="0"/>
              </a:rPr>
              <a:t> </a:t>
            </a:r>
            <a:r>
              <a:rPr lang="es-ES" sz="1400" dirty="0" err="1">
                <a:latin typeface="Optima" panose="02000503060000020004" pitchFamily="2" charset="0"/>
              </a:rPr>
              <a:t>the</a:t>
            </a:r>
            <a:r>
              <a:rPr lang="es-ES" sz="1400" dirty="0">
                <a:latin typeface="Optima" panose="02000503060000020004" pitchFamily="2" charset="0"/>
              </a:rPr>
              <a:t> </a:t>
            </a:r>
            <a:r>
              <a:rPr lang="es-ES" sz="1400" dirty="0" err="1">
                <a:latin typeface="Optima" panose="02000503060000020004" pitchFamily="2" charset="0"/>
              </a:rPr>
              <a:t>hurricane</a:t>
            </a:r>
            <a:r>
              <a:rPr lang="es-ES" sz="1400" dirty="0">
                <a:latin typeface="Optima" panose="02000503060000020004" pitchFamily="2" charset="0"/>
              </a:rPr>
              <a:t> in </a:t>
            </a:r>
            <a:r>
              <a:rPr lang="es-ES" sz="1400" dirty="0" err="1">
                <a:latin typeface="Optima" panose="02000503060000020004" pitchFamily="2" charset="0"/>
              </a:rPr>
              <a:t>Bonaire</a:t>
            </a:r>
            <a:r>
              <a:rPr lang="es-ES" sz="1400" dirty="0">
                <a:latin typeface="Optima" panose="02000503060000020004" pitchFamily="2" charset="0"/>
              </a:rPr>
              <a:t>, </a:t>
            </a:r>
            <a:r>
              <a:rPr lang="es-ES" sz="1400" dirty="0" err="1">
                <a:latin typeface="Optima" panose="02000503060000020004" pitchFamily="2" charset="0"/>
              </a:rPr>
              <a:t>Caribbean</a:t>
            </a:r>
            <a:r>
              <a:rPr lang="es-ES" sz="1400" dirty="0">
                <a:latin typeface="Optima" panose="02000503060000020004" pitchFamily="2" charset="0"/>
              </a:rPr>
              <a:t> (</a:t>
            </a:r>
            <a:r>
              <a:rPr lang="es-ES" sz="1400" dirty="0" err="1">
                <a:latin typeface="Optima" panose="02000503060000020004" pitchFamily="2" charset="0"/>
              </a:rPr>
              <a:t>www.freepik.com</a:t>
            </a:r>
            <a:r>
              <a:rPr lang="es-ES" sz="1400" dirty="0">
                <a:latin typeface="Optima" panose="02000503060000020004" pitchFamily="2" charset="0"/>
              </a:rPr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91C4F5F-6438-1529-BF7E-CAE54D422E20}"/>
              </a:ext>
            </a:extLst>
          </p:cNvPr>
          <p:cNvSpPr txBox="1"/>
          <p:nvPr/>
        </p:nvSpPr>
        <p:spPr>
          <a:xfrm>
            <a:off x="5384359" y="6012123"/>
            <a:ext cx="5500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500" b="1" dirty="0" err="1">
                <a:latin typeface="Optima" panose="02000503060000020004" pitchFamily="2" charset="0"/>
              </a:rPr>
              <a:t>Acknowledgements</a:t>
            </a:r>
            <a:endParaRPr lang="es-ES" sz="1500" b="1" dirty="0">
              <a:latin typeface="Optima" panose="02000503060000020004" pitchFamily="2" charset="0"/>
            </a:endParaRPr>
          </a:p>
          <a:p>
            <a:pPr algn="just"/>
            <a:r>
              <a:rPr lang="es-ES" sz="1350" dirty="0" err="1">
                <a:latin typeface="Optima" panose="02000503060000020004" pitchFamily="2" charset="0"/>
              </a:rPr>
              <a:t>This</a:t>
            </a:r>
            <a:r>
              <a:rPr lang="es-ES" sz="1350" dirty="0">
                <a:latin typeface="Optima" panose="02000503060000020004" pitchFamily="2" charset="0"/>
              </a:rPr>
              <a:t> </a:t>
            </a:r>
            <a:r>
              <a:rPr lang="es-ES" sz="1350" dirty="0" err="1">
                <a:latin typeface="Optima" panose="02000503060000020004" pitchFamily="2" charset="0"/>
              </a:rPr>
              <a:t>work</a:t>
            </a:r>
            <a:r>
              <a:rPr lang="es-ES" sz="1350" dirty="0">
                <a:latin typeface="Optima" panose="02000503060000020004" pitchFamily="2" charset="0"/>
              </a:rPr>
              <a:t> </a:t>
            </a:r>
            <a:r>
              <a:rPr lang="es-ES" sz="1350" dirty="0" err="1">
                <a:latin typeface="Optima" panose="02000503060000020004" pitchFamily="2" charset="0"/>
              </a:rPr>
              <a:t>is</a:t>
            </a:r>
            <a:r>
              <a:rPr lang="es-ES" sz="1350" dirty="0">
                <a:latin typeface="Optima" panose="02000503060000020004" pitchFamily="2" charset="0"/>
              </a:rPr>
              <a:t> </a:t>
            </a:r>
            <a:r>
              <a:rPr lang="es-ES" sz="1350" dirty="0" err="1">
                <a:latin typeface="Optima" panose="02000503060000020004" pitchFamily="2" charset="0"/>
              </a:rPr>
              <a:t>funded</a:t>
            </a:r>
            <a:r>
              <a:rPr lang="es-ES" sz="1350" dirty="0">
                <a:latin typeface="Optima" panose="02000503060000020004" pitchFamily="2" charset="0"/>
              </a:rPr>
              <a:t> </a:t>
            </a:r>
            <a:r>
              <a:rPr lang="es-ES" sz="1350" dirty="0" err="1">
                <a:latin typeface="Optima" panose="02000503060000020004" pitchFamily="2" charset="0"/>
              </a:rPr>
              <a:t>by</a:t>
            </a:r>
            <a:r>
              <a:rPr lang="es-ES" sz="1350" dirty="0">
                <a:latin typeface="Optima" panose="02000503060000020004" pitchFamily="2" charset="0"/>
              </a:rPr>
              <a:t> </a:t>
            </a:r>
            <a:r>
              <a:rPr lang="es-ES" sz="1350" dirty="0" err="1">
                <a:latin typeface="Optima" panose="02000503060000020004" pitchFamily="2" charset="0"/>
              </a:rPr>
              <a:t>the</a:t>
            </a:r>
            <a:r>
              <a:rPr lang="es-ES" sz="1350" dirty="0">
                <a:latin typeface="Optima" panose="02000503060000020004" pitchFamily="2" charset="0"/>
              </a:rPr>
              <a:t> </a:t>
            </a:r>
            <a:r>
              <a:rPr lang="es-ES" sz="1350" dirty="0" err="1">
                <a:latin typeface="Optima" panose="02000503060000020004" pitchFamily="2" charset="0"/>
              </a:rPr>
              <a:t>Spanish</a:t>
            </a:r>
            <a:r>
              <a:rPr lang="es-ES" sz="1350" dirty="0">
                <a:latin typeface="Optima" panose="02000503060000020004" pitchFamily="2" charset="0"/>
              </a:rPr>
              <a:t> </a:t>
            </a:r>
            <a:r>
              <a:rPr lang="es-ES" sz="1350" dirty="0" err="1">
                <a:latin typeface="Optima" panose="02000503060000020004" pitchFamily="2" charset="0"/>
              </a:rPr>
              <a:t>Ministry</a:t>
            </a:r>
            <a:r>
              <a:rPr lang="es-ES" sz="1350" dirty="0">
                <a:latin typeface="Optima" panose="02000503060000020004" pitchFamily="2" charset="0"/>
              </a:rPr>
              <a:t> </a:t>
            </a:r>
            <a:r>
              <a:rPr lang="es-ES" sz="1350" dirty="0" err="1">
                <a:latin typeface="Optima" panose="02000503060000020004" pitchFamily="2" charset="0"/>
              </a:rPr>
              <a:t>of</a:t>
            </a:r>
            <a:r>
              <a:rPr lang="es-ES" sz="1350" dirty="0">
                <a:latin typeface="Optima" panose="02000503060000020004" pitchFamily="2" charset="0"/>
              </a:rPr>
              <a:t> </a:t>
            </a:r>
            <a:r>
              <a:rPr lang="es-ES" sz="1350" dirty="0" err="1">
                <a:latin typeface="Optima" panose="02000503060000020004" pitchFamily="2" charset="0"/>
              </a:rPr>
              <a:t>Science</a:t>
            </a:r>
            <a:r>
              <a:rPr lang="es-ES" sz="1350" dirty="0">
                <a:latin typeface="Optima" panose="02000503060000020004" pitchFamily="2" charset="0"/>
              </a:rPr>
              <a:t> and </a:t>
            </a:r>
            <a:r>
              <a:rPr lang="es-ES" sz="1350" dirty="0" err="1">
                <a:latin typeface="Optima" panose="02000503060000020004" pitchFamily="2" charset="0"/>
              </a:rPr>
              <a:t>Innovation</a:t>
            </a:r>
            <a:r>
              <a:rPr lang="es-ES" sz="1350" dirty="0">
                <a:latin typeface="Optima" panose="02000503060000020004" pitchFamily="2" charset="0"/>
              </a:rPr>
              <a:t>, </a:t>
            </a:r>
            <a:r>
              <a:rPr lang="es-ES" sz="1350" dirty="0" err="1">
                <a:latin typeface="Optima" panose="02000503060000020004" pitchFamily="2" charset="0"/>
              </a:rPr>
              <a:t>National</a:t>
            </a:r>
            <a:r>
              <a:rPr lang="es-ES" sz="1350" dirty="0">
                <a:latin typeface="Optima" panose="02000503060000020004" pitchFamily="2" charset="0"/>
              </a:rPr>
              <a:t> Project  “Beach4Cast” (PID2019-107053RB-I00).</a:t>
            </a:r>
          </a:p>
        </p:txBody>
      </p:sp>
    </p:spTree>
    <p:extLst>
      <p:ext uri="{BB962C8B-B14F-4D97-AF65-F5344CB8AC3E}">
        <p14:creationId xmlns:p14="http://schemas.microsoft.com/office/powerpoint/2010/main" val="1406765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7D0C7B45-C7EB-2941-937C-4FB17EED8749}"/>
              </a:ext>
            </a:extLst>
          </p:cNvPr>
          <p:cNvGrpSpPr/>
          <p:nvPr/>
        </p:nvGrpSpPr>
        <p:grpSpPr>
          <a:xfrm>
            <a:off x="0" y="84224"/>
            <a:ext cx="12192000" cy="548640"/>
            <a:chOff x="0" y="218336"/>
            <a:chExt cx="12192000" cy="548640"/>
          </a:xfrm>
        </p:grpSpPr>
        <p:pic>
          <p:nvPicPr>
            <p:cNvPr id="31" name="Imagen 30" descr="Imagen que contiene agua, azul, hombre, grande&#10;&#10;Descripción generada automáticamente">
              <a:extLst>
                <a:ext uri="{FF2B5EF4-FFF2-40B4-BE49-F238E27FC236}">
                  <a16:creationId xmlns:a16="http://schemas.microsoft.com/office/drawing/2014/main" id="{0557D574-86B7-C640-AE6D-9399832F0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95507"/>
            <a:stretch/>
          </p:blipFill>
          <p:spPr>
            <a:xfrm rot="5400000">
              <a:off x="5821680" y="-5603344"/>
              <a:ext cx="548640" cy="12192000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EDD070DB-2A44-504E-A631-0AC7A0DC4FEC}"/>
                </a:ext>
              </a:extLst>
            </p:cNvPr>
            <p:cNvSpPr txBox="1"/>
            <p:nvPr/>
          </p:nvSpPr>
          <p:spPr>
            <a:xfrm>
              <a:off x="3249168" y="261823"/>
              <a:ext cx="5693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dirty="0">
                  <a:solidFill>
                    <a:schemeClr val="bg1"/>
                  </a:solidFill>
                  <a:latin typeface="Optima" panose="02000503060000020004" pitchFamily="2" charset="0"/>
                </a:rPr>
                <a:t>Introduction</a:t>
              </a:r>
              <a:r>
                <a:rPr lang="en-AU" sz="2400" dirty="0">
                  <a:solidFill>
                    <a:schemeClr val="bg1"/>
                  </a:solidFill>
                  <a:latin typeface="Optima" panose="02000503060000020004" pitchFamily="2" charset="0"/>
                </a:rPr>
                <a:t>: Coral Reefs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D8708E98-8A4F-B648-B4B5-412320E2FCD0}"/>
              </a:ext>
            </a:extLst>
          </p:cNvPr>
          <p:cNvGrpSpPr/>
          <p:nvPr/>
        </p:nvGrpSpPr>
        <p:grpSpPr>
          <a:xfrm>
            <a:off x="7337836" y="718199"/>
            <a:ext cx="4466864" cy="2839549"/>
            <a:chOff x="7444014" y="676350"/>
            <a:chExt cx="4023713" cy="2557842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6ACF8363-73E6-D44A-8F72-F74BE049E4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014" y="676350"/>
              <a:ext cx="3823283" cy="2550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579BDAAD-83F9-774D-A5ED-14DC2AD3696B}"/>
                </a:ext>
              </a:extLst>
            </p:cNvPr>
            <p:cNvSpPr txBox="1"/>
            <p:nvPr/>
          </p:nvSpPr>
          <p:spPr>
            <a:xfrm>
              <a:off x="8889781" y="2984674"/>
              <a:ext cx="2577946" cy="249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solidFill>
                    <a:schemeClr val="bg1"/>
                  </a:solidFill>
                  <a:latin typeface="Optima" panose="02000503060000020004" pitchFamily="2" charset="0"/>
                </a:rPr>
                <a:t>Kwajalein coral </a:t>
              </a:r>
              <a:r>
                <a:rPr lang="es-ES" sz="1200" dirty="0" err="1">
                  <a:solidFill>
                    <a:schemeClr val="bg1"/>
                  </a:solidFill>
                  <a:latin typeface="Optima" panose="02000503060000020004" pitchFamily="2" charset="0"/>
                </a:rPr>
                <a:t>reef</a:t>
              </a:r>
              <a:r>
                <a:rPr lang="es-ES" sz="1200" dirty="0">
                  <a:solidFill>
                    <a:schemeClr val="bg1"/>
                  </a:solidFill>
                  <a:latin typeface="Optima" panose="02000503060000020004" pitchFamily="2" charset="0"/>
                </a:rPr>
                <a:t>, Source: USGS</a:t>
              </a: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EC990E4-A31C-DE45-81A7-0B78B6B29FF8}"/>
              </a:ext>
            </a:extLst>
          </p:cNvPr>
          <p:cNvSpPr txBox="1"/>
          <p:nvPr/>
        </p:nvSpPr>
        <p:spPr>
          <a:xfrm>
            <a:off x="709905" y="1843950"/>
            <a:ext cx="55628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Optima" panose="02000503060000020004" pitchFamily="2" charset="0"/>
              </a:rPr>
              <a:t>Coral reefs provide a natural barrier to protect coastal cities, communities and beaches from storm surges and waves</a:t>
            </a:r>
          </a:p>
          <a:p>
            <a:endParaRPr lang="en-AU" sz="2000" dirty="0">
              <a:latin typeface="Optima" panose="0200050306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Optima" panose="02000503060000020004" pitchFamily="2" charset="0"/>
              </a:rPr>
              <a:t>Low-lying atolls (&lt; 3m altitude) frequently exposed to wave-driven inundation events</a:t>
            </a:r>
          </a:p>
          <a:p>
            <a:endParaRPr lang="en-AU" sz="2000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Optima" panose="02000503060000020004" pitchFamily="2" charset="0"/>
              </a:rPr>
              <a:t>Coastal hazards are expected to increase in the future with predicted climate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latin typeface="Optima" panose="02000503060000020004" pitchFamily="2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89A7C53-C46F-9946-8E5B-43FBAFDBD7BF}"/>
              </a:ext>
            </a:extLst>
          </p:cNvPr>
          <p:cNvGrpSpPr/>
          <p:nvPr/>
        </p:nvGrpSpPr>
        <p:grpSpPr>
          <a:xfrm>
            <a:off x="7199453" y="3685166"/>
            <a:ext cx="4519244" cy="3063383"/>
            <a:chOff x="7199453" y="3673591"/>
            <a:chExt cx="4519244" cy="3063383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78A0A053-E71D-D44B-9B87-6031A431D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453" y="3673591"/>
              <a:ext cx="4519244" cy="3056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6A141203-AA83-E84B-B40C-6B6149E03717}"/>
                </a:ext>
              </a:extLst>
            </p:cNvPr>
            <p:cNvSpPr txBox="1"/>
            <p:nvPr/>
          </p:nvSpPr>
          <p:spPr>
            <a:xfrm>
              <a:off x="8516572" y="6459975"/>
              <a:ext cx="3202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>
                  <a:solidFill>
                    <a:schemeClr val="bg1"/>
                  </a:solidFill>
                  <a:latin typeface="Optima" panose="02000503060000020004" pitchFamily="2" charset="0"/>
                </a:rPr>
                <a:t>Inundation</a:t>
              </a:r>
              <a:r>
                <a:rPr lang="es-ES" sz="1200" dirty="0">
                  <a:solidFill>
                    <a:schemeClr val="bg1"/>
                  </a:solidFill>
                  <a:latin typeface="Optima" panose="02000503060000020004" pitchFamily="2" charset="0"/>
                </a:rPr>
                <a:t> </a:t>
              </a:r>
              <a:r>
                <a:rPr lang="es-ES" sz="1200" dirty="0" err="1">
                  <a:solidFill>
                    <a:schemeClr val="bg1"/>
                  </a:solidFill>
                  <a:latin typeface="Optima" panose="02000503060000020004" pitchFamily="2" charset="0"/>
                </a:rPr>
                <a:t>event</a:t>
              </a:r>
              <a:r>
                <a:rPr lang="es-ES" sz="1200" dirty="0">
                  <a:solidFill>
                    <a:schemeClr val="bg1"/>
                  </a:solidFill>
                  <a:latin typeface="Optima" panose="02000503060000020004" pitchFamily="2" charset="0"/>
                </a:rPr>
                <a:t> in </a:t>
              </a:r>
              <a:r>
                <a:rPr lang="es-ES" sz="1200" dirty="0" err="1">
                  <a:solidFill>
                    <a:schemeClr val="bg1"/>
                  </a:solidFill>
                  <a:latin typeface="Optima" panose="02000503060000020004" pitchFamily="2" charset="0"/>
                </a:rPr>
                <a:t>Roinamur</a:t>
              </a:r>
              <a:r>
                <a:rPr lang="es-ES" sz="1200" dirty="0">
                  <a:solidFill>
                    <a:schemeClr val="bg1"/>
                  </a:solidFill>
                  <a:latin typeface="Optima" panose="02000503060000020004" pitchFamily="2" charset="0"/>
                </a:rPr>
                <a:t>, Source: USGS</a:t>
              </a:r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44BC06C-E4A1-6D4B-860E-E30753356FC9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1/17</a:t>
            </a:r>
          </a:p>
        </p:txBody>
      </p:sp>
    </p:spTree>
    <p:extLst>
      <p:ext uri="{BB962C8B-B14F-4D97-AF65-F5344CB8AC3E}">
        <p14:creationId xmlns:p14="http://schemas.microsoft.com/office/powerpoint/2010/main" val="1439927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F9DADD7A-7392-324A-9F55-F1BA903897F1}"/>
              </a:ext>
            </a:extLst>
          </p:cNvPr>
          <p:cNvGrpSpPr/>
          <p:nvPr/>
        </p:nvGrpSpPr>
        <p:grpSpPr>
          <a:xfrm>
            <a:off x="0" y="84224"/>
            <a:ext cx="12192000" cy="548640"/>
            <a:chOff x="0" y="218336"/>
            <a:chExt cx="12192000" cy="548640"/>
          </a:xfrm>
        </p:grpSpPr>
        <p:pic>
          <p:nvPicPr>
            <p:cNvPr id="5" name="Imagen 4" descr="Imagen que contiene agua, azul, hombre, grande&#10;&#10;Descripción generada automáticamente">
              <a:extLst>
                <a:ext uri="{FF2B5EF4-FFF2-40B4-BE49-F238E27FC236}">
                  <a16:creationId xmlns:a16="http://schemas.microsoft.com/office/drawing/2014/main" id="{6BE886C9-2921-BE40-88D3-41482B867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95507"/>
            <a:stretch/>
          </p:blipFill>
          <p:spPr>
            <a:xfrm rot="5400000">
              <a:off x="5821680" y="-5603344"/>
              <a:ext cx="548640" cy="121920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DEBC33B-2B6D-194C-9E4E-30DB74771F45}"/>
                </a:ext>
              </a:extLst>
            </p:cNvPr>
            <p:cNvSpPr txBox="1"/>
            <p:nvPr/>
          </p:nvSpPr>
          <p:spPr>
            <a:xfrm>
              <a:off x="3249168" y="261823"/>
              <a:ext cx="5693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b="1" dirty="0" err="1">
                  <a:solidFill>
                    <a:schemeClr val="bg1"/>
                  </a:solidFill>
                  <a:latin typeface="Optima" panose="02000503060000020004" pitchFamily="2" charset="0"/>
                </a:rPr>
                <a:t>Motivation</a:t>
              </a:r>
              <a:endParaRPr lang="es-ES" sz="2400" b="1" dirty="0">
                <a:solidFill>
                  <a:schemeClr val="bg1"/>
                </a:solidFill>
                <a:latin typeface="Optima" panose="02000503060000020004" pitchFamily="2" charset="0"/>
              </a:endParaRP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B39A9936-C0BB-1340-BEB7-F1A0DED2801A}"/>
              </a:ext>
            </a:extLst>
          </p:cNvPr>
          <p:cNvSpPr txBox="1"/>
          <p:nvPr/>
        </p:nvSpPr>
        <p:spPr>
          <a:xfrm>
            <a:off x="712952" y="1027697"/>
            <a:ext cx="406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latin typeface="Optima" panose="02000503060000020004" pitchFamily="2" charset="0"/>
              </a:rPr>
              <a:t>Classical Dynamical Downscaling</a:t>
            </a:r>
          </a:p>
        </p:txBody>
      </p:sp>
      <p:pic>
        <p:nvPicPr>
          <p:cNvPr id="14338" name="Picture 2" descr="Flood warnings for Shropshire and Mid Wales border ...">
            <a:extLst>
              <a:ext uri="{FF2B5EF4-FFF2-40B4-BE49-F238E27FC236}">
                <a16:creationId xmlns:a16="http://schemas.microsoft.com/office/drawing/2014/main" id="{8680F4DA-7DD2-784D-9E30-211E44C4F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5" r="22326" b="24869"/>
          <a:stretch/>
        </p:blipFill>
        <p:spPr bwMode="auto">
          <a:xfrm>
            <a:off x="8429309" y="5029463"/>
            <a:ext cx="1679451" cy="155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54" name="Grupo 14353">
            <a:extLst>
              <a:ext uri="{FF2B5EF4-FFF2-40B4-BE49-F238E27FC236}">
                <a16:creationId xmlns:a16="http://schemas.microsoft.com/office/drawing/2014/main" id="{A5322752-8C8B-A140-92FE-40197E68A851}"/>
              </a:ext>
            </a:extLst>
          </p:cNvPr>
          <p:cNvGrpSpPr/>
          <p:nvPr/>
        </p:nvGrpSpPr>
        <p:grpSpPr>
          <a:xfrm>
            <a:off x="620252" y="1697085"/>
            <a:ext cx="3942540" cy="3728826"/>
            <a:chOff x="734614" y="3533818"/>
            <a:chExt cx="3942540" cy="3728826"/>
          </a:xfrm>
        </p:grpSpPr>
        <p:sp>
          <p:nvSpPr>
            <p:cNvPr id="14345" name="Rectángulo redondeado 14344">
              <a:extLst>
                <a:ext uri="{FF2B5EF4-FFF2-40B4-BE49-F238E27FC236}">
                  <a16:creationId xmlns:a16="http://schemas.microsoft.com/office/drawing/2014/main" id="{A2F61656-B1B4-A948-881B-E0D0B14392CF}"/>
                </a:ext>
              </a:extLst>
            </p:cNvPr>
            <p:cNvSpPr/>
            <p:nvPr/>
          </p:nvSpPr>
          <p:spPr>
            <a:xfrm>
              <a:off x="827314" y="3533818"/>
              <a:ext cx="3831772" cy="3332378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D4B63200-1DAD-5946-AADF-5A13AD92A2D0}"/>
                </a:ext>
              </a:extLst>
            </p:cNvPr>
            <p:cNvGrpSpPr/>
            <p:nvPr/>
          </p:nvGrpSpPr>
          <p:grpSpPr>
            <a:xfrm>
              <a:off x="1298341" y="4371588"/>
              <a:ext cx="2889718" cy="2891056"/>
              <a:chOff x="3244596" y="1236302"/>
              <a:chExt cx="6536935" cy="6539962"/>
            </a:xfrm>
          </p:grpSpPr>
          <p:pic>
            <p:nvPicPr>
              <p:cNvPr id="14340" name="Picture 4" descr="IAMercy — Contact International Alliance for Mercy (IAMercy)">
                <a:extLst>
                  <a:ext uri="{FF2B5EF4-FFF2-40B4-BE49-F238E27FC236}">
                    <a16:creationId xmlns:a16="http://schemas.microsoft.com/office/drawing/2014/main" id="{A658E898-F7FF-4642-A57F-D804E76DBC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biLevel thresh="5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47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4596" y="1236302"/>
                <a:ext cx="6536935" cy="6539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ángulo redondeado 8">
                <a:extLst>
                  <a:ext uri="{FF2B5EF4-FFF2-40B4-BE49-F238E27FC236}">
                    <a16:creationId xmlns:a16="http://schemas.microsoft.com/office/drawing/2014/main" id="{67B8546C-E7A7-A948-9344-06DCD697F05E}"/>
                  </a:ext>
                </a:extLst>
              </p:cNvPr>
              <p:cNvSpPr/>
              <p:nvPr/>
            </p:nvSpPr>
            <p:spPr>
              <a:xfrm>
                <a:off x="5018090" y="3568037"/>
                <a:ext cx="2989944" cy="420913"/>
              </a:xfrm>
              <a:prstGeom prst="roundRect">
                <a:avLst/>
              </a:prstGeom>
              <a:noFill/>
              <a:ln w="19050">
                <a:solidFill>
                  <a:srgbClr val="2527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" name="Rectángulo redondeado 9">
                <a:extLst>
                  <a:ext uri="{FF2B5EF4-FFF2-40B4-BE49-F238E27FC236}">
                    <a16:creationId xmlns:a16="http://schemas.microsoft.com/office/drawing/2014/main" id="{06B2A9E7-7026-9441-A9B9-BF207AB17198}"/>
                  </a:ext>
                </a:extLst>
              </p:cNvPr>
              <p:cNvSpPr/>
              <p:nvPr/>
            </p:nvSpPr>
            <p:spPr>
              <a:xfrm>
                <a:off x="5090662" y="3649035"/>
                <a:ext cx="437450" cy="260311"/>
              </a:xfrm>
              <a:prstGeom prst="roundRect">
                <a:avLst/>
              </a:prstGeom>
              <a:solidFill>
                <a:srgbClr val="F187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B4E05F06-A184-6F4C-AE59-AA668EB77D9E}"/>
                </a:ext>
              </a:extLst>
            </p:cNvPr>
            <p:cNvSpPr/>
            <p:nvPr/>
          </p:nvSpPr>
          <p:spPr>
            <a:xfrm>
              <a:off x="734614" y="3649232"/>
              <a:ext cx="394254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AU" sz="2000" dirty="0">
                  <a:latin typeface="Optima" panose="02000503060000020004" pitchFamily="2" charset="0"/>
                </a:rPr>
                <a:t>Huge amount of data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AU" sz="2000" dirty="0">
                  <a:latin typeface="Optima" panose="02000503060000020004" pitchFamily="2" charset="0"/>
                </a:rPr>
                <a:t>Accurate but computationally expensive</a:t>
              </a:r>
              <a:endParaRPr lang="en-AU" sz="2000" b="1" dirty="0">
                <a:latin typeface="Optima" panose="02000503060000020004" pitchFamily="2" charset="0"/>
              </a:endParaRPr>
            </a:p>
          </p:txBody>
        </p:sp>
      </p:grpSp>
      <p:pic>
        <p:nvPicPr>
          <p:cNvPr id="14341" name="Gráfico 14340" descr="Flechas de cheurón contorno">
            <a:extLst>
              <a:ext uri="{FF2B5EF4-FFF2-40B4-BE49-F238E27FC236}">
                <a16:creationId xmlns:a16="http://schemas.microsoft.com/office/drawing/2014/main" id="{8D8126AF-7BEE-2347-98D4-466D4A4415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50619" y="2568006"/>
            <a:ext cx="914400" cy="914400"/>
          </a:xfrm>
          <a:prstGeom prst="rect">
            <a:avLst/>
          </a:prstGeom>
        </p:spPr>
      </p:pic>
      <p:sp>
        <p:nvSpPr>
          <p:cNvPr id="250" name="CuadroTexto 249">
            <a:extLst>
              <a:ext uri="{FF2B5EF4-FFF2-40B4-BE49-F238E27FC236}">
                <a16:creationId xmlns:a16="http://schemas.microsoft.com/office/drawing/2014/main" id="{3D9884F2-B9E8-234C-B14E-FD48E8EA414B}"/>
              </a:ext>
            </a:extLst>
          </p:cNvPr>
          <p:cNvSpPr txBox="1"/>
          <p:nvPr/>
        </p:nvSpPr>
        <p:spPr>
          <a:xfrm>
            <a:off x="7247410" y="1024085"/>
            <a:ext cx="406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latin typeface="Optima" panose="02000503060000020004" pitchFamily="2" charset="0"/>
              </a:rPr>
              <a:t>Hybrid Methods</a:t>
            </a:r>
          </a:p>
        </p:txBody>
      </p:sp>
      <p:sp>
        <p:nvSpPr>
          <p:cNvPr id="255" name="CuadroTexto 254">
            <a:extLst>
              <a:ext uri="{FF2B5EF4-FFF2-40B4-BE49-F238E27FC236}">
                <a16:creationId xmlns:a16="http://schemas.microsoft.com/office/drawing/2014/main" id="{2241A76D-DB69-A94A-8AE3-CAF336479873}"/>
              </a:ext>
            </a:extLst>
          </p:cNvPr>
          <p:cNvSpPr txBox="1"/>
          <p:nvPr/>
        </p:nvSpPr>
        <p:spPr>
          <a:xfrm>
            <a:off x="7234903" y="4849958"/>
            <a:ext cx="1312669" cy="715089"/>
          </a:xfrm>
          <a:prstGeom prst="roundRect">
            <a:avLst/>
          </a:prstGeom>
          <a:ln>
            <a:solidFill>
              <a:srgbClr val="ED7D31">
                <a:alpha val="50196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+mj-lt"/>
              </a:rPr>
              <a:t>Inundation forecast</a:t>
            </a:r>
          </a:p>
        </p:txBody>
      </p:sp>
      <p:grpSp>
        <p:nvGrpSpPr>
          <p:cNvPr id="14363" name="Grupo 14362">
            <a:extLst>
              <a:ext uri="{FF2B5EF4-FFF2-40B4-BE49-F238E27FC236}">
                <a16:creationId xmlns:a16="http://schemas.microsoft.com/office/drawing/2014/main" id="{72ABF3E8-67F7-C047-9EF7-15DA33C88D73}"/>
              </a:ext>
            </a:extLst>
          </p:cNvPr>
          <p:cNvGrpSpPr/>
          <p:nvPr/>
        </p:nvGrpSpPr>
        <p:grpSpPr>
          <a:xfrm>
            <a:off x="6805715" y="1726433"/>
            <a:ext cx="4926637" cy="2540954"/>
            <a:chOff x="7096447" y="1463487"/>
            <a:chExt cx="4926637" cy="2540954"/>
          </a:xfrm>
        </p:grpSpPr>
        <p:sp>
          <p:nvSpPr>
            <p:cNvPr id="254" name="Rectángulo redondeado 253">
              <a:extLst>
                <a:ext uri="{FF2B5EF4-FFF2-40B4-BE49-F238E27FC236}">
                  <a16:creationId xmlns:a16="http://schemas.microsoft.com/office/drawing/2014/main" id="{214C686D-410B-5845-A0DC-AC4CA85E8CF2}"/>
                </a:ext>
              </a:extLst>
            </p:cNvPr>
            <p:cNvSpPr/>
            <p:nvPr/>
          </p:nvSpPr>
          <p:spPr>
            <a:xfrm>
              <a:off x="7117201" y="1463487"/>
              <a:ext cx="4905883" cy="2540954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44" name="CuadroTexto 14343">
              <a:extLst>
                <a:ext uri="{FF2B5EF4-FFF2-40B4-BE49-F238E27FC236}">
                  <a16:creationId xmlns:a16="http://schemas.microsoft.com/office/drawing/2014/main" id="{EFB4F713-C30A-9E4A-846D-F8386407038B}"/>
                </a:ext>
              </a:extLst>
            </p:cNvPr>
            <p:cNvSpPr txBox="1"/>
            <p:nvPr/>
          </p:nvSpPr>
          <p:spPr>
            <a:xfrm>
              <a:off x="7096447" y="2731521"/>
              <a:ext cx="49266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AU" sz="2000" dirty="0">
                <a:latin typeface="Optima" panose="02000503060000020004" pitchFamily="2" charset="0"/>
              </a:endParaRP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AU" sz="2000" dirty="0">
                  <a:latin typeface="Optima" panose="02000503060000020004" pitchFamily="2" charset="0"/>
                </a:rPr>
                <a:t>Reduce significantly the amount of data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AU" sz="2000" b="1" dirty="0">
                  <a:latin typeface="Optima" panose="02000503060000020004" pitchFamily="2" charset="0"/>
                </a:rPr>
                <a:t>Fast</a:t>
              </a:r>
              <a:r>
                <a:rPr lang="en-AU" sz="2000" dirty="0">
                  <a:latin typeface="Optima" panose="02000503060000020004" pitchFamily="2" charset="0"/>
                </a:rPr>
                <a:t> and efficient</a:t>
              </a:r>
            </a:p>
          </p:txBody>
        </p:sp>
        <p:sp>
          <p:nvSpPr>
            <p:cNvPr id="14346" name="Rectángulo 14345">
              <a:extLst>
                <a:ext uri="{FF2B5EF4-FFF2-40B4-BE49-F238E27FC236}">
                  <a16:creationId xmlns:a16="http://schemas.microsoft.com/office/drawing/2014/main" id="{ADAC6E1F-91A3-614A-AD26-095A5C4363A8}"/>
                </a:ext>
              </a:extLst>
            </p:cNvPr>
            <p:cNvSpPr/>
            <p:nvPr/>
          </p:nvSpPr>
          <p:spPr>
            <a:xfrm>
              <a:off x="7994451" y="1569335"/>
              <a:ext cx="33492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AU" sz="2000" dirty="0">
                  <a:latin typeface="Optima" panose="02000503060000020004" pitchFamily="2" charset="0"/>
                </a:rPr>
                <a:t>Statistical + Dynamical Tools</a:t>
              </a:r>
            </a:p>
          </p:txBody>
        </p:sp>
        <p:pic>
          <p:nvPicPr>
            <p:cNvPr id="14349" name="Gráfico 14348" descr="Gráfico de barras con relleno sólido">
              <a:extLst>
                <a:ext uri="{FF2B5EF4-FFF2-40B4-BE49-F238E27FC236}">
                  <a16:creationId xmlns:a16="http://schemas.microsoft.com/office/drawing/2014/main" id="{87A8CA53-D15E-3144-AFBF-3B7235E1C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697919" y="1990723"/>
              <a:ext cx="914400" cy="914400"/>
            </a:xfrm>
            <a:prstGeom prst="rect">
              <a:avLst/>
            </a:prstGeom>
          </p:spPr>
        </p:pic>
        <p:pic>
          <p:nvPicPr>
            <p:cNvPr id="14353" name="Gráfico 14352" descr="Base de datos con relleno sólido">
              <a:extLst>
                <a:ext uri="{FF2B5EF4-FFF2-40B4-BE49-F238E27FC236}">
                  <a16:creationId xmlns:a16="http://schemas.microsoft.com/office/drawing/2014/main" id="{EFF17A0A-9DC5-CB43-AE84-D4E3AC7B1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559767" y="1982532"/>
              <a:ext cx="914400" cy="914400"/>
            </a:xfrm>
            <a:prstGeom prst="rect">
              <a:avLst/>
            </a:prstGeom>
          </p:spPr>
        </p:pic>
      </p:grpSp>
      <p:pic>
        <p:nvPicPr>
          <p:cNvPr id="14358" name="Gráfico 14357" descr="Flecha abajo con relleno sólido">
            <a:extLst>
              <a:ext uri="{FF2B5EF4-FFF2-40B4-BE49-F238E27FC236}">
                <a16:creationId xmlns:a16="http://schemas.microsoft.com/office/drawing/2014/main" id="{6415BF3F-D64D-5648-A238-4508601CDF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37207" y="4408215"/>
            <a:ext cx="516696" cy="441743"/>
          </a:xfrm>
          <a:prstGeom prst="rect">
            <a:avLst/>
          </a:prstGeom>
        </p:spPr>
      </p:pic>
      <p:sp>
        <p:nvSpPr>
          <p:cNvPr id="14364" name="Rectángulo redondeado 14363">
            <a:extLst>
              <a:ext uri="{FF2B5EF4-FFF2-40B4-BE49-F238E27FC236}">
                <a16:creationId xmlns:a16="http://schemas.microsoft.com/office/drawing/2014/main" id="{A89D0F82-ED44-1040-ACCF-D767F2E2C1A3}"/>
              </a:ext>
            </a:extLst>
          </p:cNvPr>
          <p:cNvSpPr/>
          <p:nvPr/>
        </p:nvSpPr>
        <p:spPr>
          <a:xfrm>
            <a:off x="10043538" y="4696724"/>
            <a:ext cx="1253411" cy="1021556"/>
          </a:xfrm>
          <a:prstGeom prst="roundRect">
            <a:avLst/>
          </a:prstGeom>
          <a:ln>
            <a:solidFill>
              <a:srgbClr val="ED7D31">
                <a:alpha val="50196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dirty="0">
                <a:latin typeface="+mj-lt"/>
              </a:rPr>
              <a:t>Early Warning Systems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353A152-F852-DB42-82D7-D712121D8166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2/17</a:t>
            </a:r>
          </a:p>
        </p:txBody>
      </p:sp>
    </p:spTree>
    <p:extLst>
      <p:ext uri="{BB962C8B-B14F-4D97-AF65-F5344CB8AC3E}">
        <p14:creationId xmlns:p14="http://schemas.microsoft.com/office/powerpoint/2010/main" val="3745982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F333D2E-B529-7742-9A2C-7A2D2C7C8DCF}"/>
              </a:ext>
            </a:extLst>
          </p:cNvPr>
          <p:cNvSpPr txBox="1"/>
          <p:nvPr/>
        </p:nvSpPr>
        <p:spPr>
          <a:xfrm>
            <a:off x="599504" y="876966"/>
            <a:ext cx="2889504" cy="1055608"/>
          </a:xfrm>
          <a:prstGeom prst="roundRect">
            <a:avLst/>
          </a:prstGeom>
          <a:solidFill>
            <a:srgbClr val="942093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latin typeface="Optima" panose="02000503060000020004" pitchFamily="2" charset="0"/>
              </a:rPr>
              <a:t>MDA</a:t>
            </a:r>
            <a:endParaRPr lang="en-AU" b="1" dirty="0">
              <a:latin typeface="Optima" panose="02000503060000020004" pitchFamily="2" charset="0"/>
            </a:endParaRPr>
          </a:p>
          <a:p>
            <a:pPr algn="ctr"/>
            <a:r>
              <a:rPr lang="en-AU" dirty="0">
                <a:latin typeface="Optima" panose="02000503060000020004" pitchFamily="2" charset="0"/>
              </a:rPr>
              <a:t>Maximum Dissimilarity Algorithm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70E983E-6303-D74D-8691-E6A630F8ECA9}"/>
              </a:ext>
            </a:extLst>
          </p:cNvPr>
          <p:cNvSpPr txBox="1"/>
          <p:nvPr/>
        </p:nvSpPr>
        <p:spPr>
          <a:xfrm>
            <a:off x="4113848" y="1030199"/>
            <a:ext cx="4084320" cy="749141"/>
          </a:xfrm>
          <a:prstGeom prst="roundRect">
            <a:avLst/>
          </a:prstGeom>
          <a:solidFill>
            <a:srgbClr val="942093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>
                <a:latin typeface="Optima" panose="02000503060000020004" pitchFamily="2" charset="0"/>
              </a:rPr>
              <a:t>Dynamical Modelling</a:t>
            </a:r>
          </a:p>
          <a:p>
            <a:pPr algn="ctr"/>
            <a:r>
              <a:rPr lang="en-AU" sz="2000" b="1">
                <a:latin typeface="Optima" panose="02000503060000020004" pitchFamily="2" charset="0"/>
              </a:rPr>
              <a:t>SWAN - SWASH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4D4C75-3744-8C45-B3BA-DF1910121D29}"/>
              </a:ext>
            </a:extLst>
          </p:cNvPr>
          <p:cNvSpPr txBox="1"/>
          <p:nvPr/>
        </p:nvSpPr>
        <p:spPr>
          <a:xfrm>
            <a:off x="8815101" y="1032488"/>
            <a:ext cx="2804160" cy="749141"/>
          </a:xfrm>
          <a:prstGeom prst="roundRect">
            <a:avLst/>
          </a:prstGeom>
          <a:solidFill>
            <a:srgbClr val="942093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 b="1">
                <a:latin typeface="Optima" panose="02000503060000020004" pitchFamily="2" charset="0"/>
              </a:rPr>
              <a:t>RBF</a:t>
            </a:r>
            <a:endParaRPr lang="en-AU" b="1">
              <a:latin typeface="Optima" panose="02000503060000020004" pitchFamily="2" charset="0"/>
            </a:endParaRPr>
          </a:p>
          <a:p>
            <a:pPr algn="ctr"/>
            <a:r>
              <a:rPr lang="en-AU">
                <a:latin typeface="Optima" panose="02000503060000020004" pitchFamily="2" charset="0"/>
              </a:rPr>
              <a:t>Radial Basis Functions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B9CB3A7-755F-7B4F-9A2B-740CBFB630EC}"/>
              </a:ext>
            </a:extLst>
          </p:cNvPr>
          <p:cNvGrpSpPr/>
          <p:nvPr/>
        </p:nvGrpSpPr>
        <p:grpSpPr>
          <a:xfrm>
            <a:off x="344413" y="3013550"/>
            <a:ext cx="2738723" cy="2584739"/>
            <a:chOff x="6299200" y="664970"/>
            <a:chExt cx="5745617" cy="5422573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514405E-DFEC-6646-9D2F-EEA043FFD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199" t="10939" r="6920" b="7065"/>
            <a:stretch/>
          </p:blipFill>
          <p:spPr>
            <a:xfrm>
              <a:off x="6299200" y="664970"/>
              <a:ext cx="5745617" cy="5422573"/>
            </a:xfrm>
            <a:prstGeom prst="rect">
              <a:avLst/>
            </a:prstGeom>
          </p:spPr>
        </p:pic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4B301AF2-90F2-B74E-A3B1-A4C00E30DEBB}"/>
                </a:ext>
              </a:extLst>
            </p:cNvPr>
            <p:cNvGrpSpPr/>
            <p:nvPr/>
          </p:nvGrpSpPr>
          <p:grpSpPr>
            <a:xfrm>
              <a:off x="10205356" y="1642147"/>
              <a:ext cx="1839458" cy="392774"/>
              <a:chOff x="4649004" y="1374184"/>
              <a:chExt cx="1839458" cy="392774"/>
            </a:xfrm>
          </p:grpSpPr>
          <p:sp>
            <p:nvSpPr>
              <p:cNvPr id="14" name="Rectángulo redondeado 13">
                <a:extLst>
                  <a:ext uri="{FF2B5EF4-FFF2-40B4-BE49-F238E27FC236}">
                    <a16:creationId xmlns:a16="http://schemas.microsoft.com/office/drawing/2014/main" id="{2BFD412E-8564-E842-83CF-F5800132F962}"/>
                  </a:ext>
                </a:extLst>
              </p:cNvPr>
              <p:cNvSpPr/>
              <p:nvPr/>
            </p:nvSpPr>
            <p:spPr>
              <a:xfrm>
                <a:off x="4649004" y="1374184"/>
                <a:ext cx="1839458" cy="3927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200">
                    <a:solidFill>
                      <a:schemeClr val="tx1"/>
                    </a:solidFill>
                  </a:rPr>
                  <a:t>    subset</a:t>
                </a:r>
                <a:endParaRPr lang="en-AU" sz="1200"/>
              </a:p>
            </p:txBody>
          </p:sp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0E1323A4-661A-304F-B58D-1F05C00BE235}"/>
                  </a:ext>
                </a:extLst>
              </p:cNvPr>
              <p:cNvSpPr/>
              <p:nvPr/>
            </p:nvSpPr>
            <p:spPr>
              <a:xfrm>
                <a:off x="4778882" y="1556174"/>
                <a:ext cx="61538" cy="6041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852F1717-F269-894D-8F75-EDFC66999803}"/>
                </a:ext>
              </a:extLst>
            </p:cNvPr>
            <p:cNvGrpSpPr/>
            <p:nvPr/>
          </p:nvGrpSpPr>
          <p:grpSpPr>
            <a:xfrm>
              <a:off x="10205357" y="1108645"/>
              <a:ext cx="1839457" cy="392775"/>
              <a:chOff x="4730681" y="4413627"/>
              <a:chExt cx="1839457" cy="392775"/>
            </a:xfrm>
          </p:grpSpPr>
          <p:sp>
            <p:nvSpPr>
              <p:cNvPr id="12" name="Rectángulo redondeado 11">
                <a:extLst>
                  <a:ext uri="{FF2B5EF4-FFF2-40B4-BE49-F238E27FC236}">
                    <a16:creationId xmlns:a16="http://schemas.microsoft.com/office/drawing/2014/main" id="{0C194DE0-67AA-554A-A538-C0F581A324DB}"/>
                  </a:ext>
                </a:extLst>
              </p:cNvPr>
              <p:cNvSpPr/>
              <p:nvPr/>
            </p:nvSpPr>
            <p:spPr>
              <a:xfrm>
                <a:off x="4730681" y="4413627"/>
                <a:ext cx="1839457" cy="39277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200">
                    <a:solidFill>
                      <a:schemeClr val="tx1"/>
                    </a:solidFill>
                  </a:rPr>
                  <a:t>   dataset</a:t>
                </a:r>
                <a:endParaRPr lang="en-AU" sz="1200"/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E60EC1B0-D0F5-4840-B8C4-E09C865542E8}"/>
                  </a:ext>
                </a:extLst>
              </p:cNvPr>
              <p:cNvSpPr/>
              <p:nvPr/>
            </p:nvSpPr>
            <p:spPr>
              <a:xfrm>
                <a:off x="4854066" y="4589733"/>
                <a:ext cx="68031" cy="63242"/>
              </a:xfrm>
              <a:prstGeom prst="ellipse">
                <a:avLst/>
              </a:prstGeom>
              <a:solidFill>
                <a:srgbClr val="62C1B9"/>
              </a:solidFill>
              <a:ln>
                <a:solidFill>
                  <a:srgbClr val="62C1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pic>
        <p:nvPicPr>
          <p:cNvPr id="18" name="Imagen 17" descr="Imagen que contiene captura de pantalla, computadora&#10;&#10;Descripción generada automáticamente">
            <a:extLst>
              <a:ext uri="{FF2B5EF4-FFF2-40B4-BE49-F238E27FC236}">
                <a16:creationId xmlns:a16="http://schemas.microsoft.com/office/drawing/2014/main" id="{BF38D0AC-7104-8D4F-AACB-491822CFA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6" t="20622" r="31094" b="15143"/>
          <a:stretch/>
        </p:blipFill>
        <p:spPr>
          <a:xfrm>
            <a:off x="8182686" y="2857661"/>
            <a:ext cx="4009314" cy="2906468"/>
          </a:xfrm>
          <a:prstGeom prst="rect">
            <a:avLst/>
          </a:prstGeom>
        </p:spPr>
      </p:pic>
      <p:pic>
        <p:nvPicPr>
          <p:cNvPr id="23" name="Imagen 22" descr="Imagen que contiene agua, azul, hombre, grande&#10;&#10;Descripción generada automáticamente">
            <a:extLst>
              <a:ext uri="{FF2B5EF4-FFF2-40B4-BE49-F238E27FC236}">
                <a16:creationId xmlns:a16="http://schemas.microsoft.com/office/drawing/2014/main" id="{24C79111-263A-034D-9C94-E59B5CAD7F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95507"/>
          <a:stretch/>
        </p:blipFill>
        <p:spPr>
          <a:xfrm rot="5400000">
            <a:off x="5821680" y="-5737456"/>
            <a:ext cx="548640" cy="12192000"/>
          </a:xfrm>
          <a:prstGeom prst="rect">
            <a:avLst/>
          </a:prstGeom>
        </p:spPr>
      </p:pic>
      <p:pic>
        <p:nvPicPr>
          <p:cNvPr id="35" name="Gráfico 34" descr="Signo de intercalación hacia la derecha contorno">
            <a:extLst>
              <a:ext uri="{FF2B5EF4-FFF2-40B4-BE49-F238E27FC236}">
                <a16:creationId xmlns:a16="http://schemas.microsoft.com/office/drawing/2014/main" id="{A25D8170-D8E5-5E4F-8F4C-18B98D666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78034" y="1164794"/>
            <a:ext cx="457200" cy="457200"/>
          </a:xfrm>
          <a:prstGeom prst="rect">
            <a:avLst/>
          </a:prstGeom>
        </p:spPr>
      </p:pic>
      <p:pic>
        <p:nvPicPr>
          <p:cNvPr id="36" name="Gráfico 35" descr="Signo de intercalación hacia la derecha contorno">
            <a:extLst>
              <a:ext uri="{FF2B5EF4-FFF2-40B4-BE49-F238E27FC236}">
                <a16:creationId xmlns:a16="http://schemas.microsoft.com/office/drawing/2014/main" id="{DD5A337A-38F1-314D-95BA-FD9310F67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8538" y="1159143"/>
            <a:ext cx="457200" cy="45720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9879C858-BB83-0E46-87FB-3A9B29334F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1730" y="2419494"/>
            <a:ext cx="4625172" cy="3772853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9CA5E606-B276-3B4C-8543-0F110C6C5087}"/>
              </a:ext>
            </a:extLst>
          </p:cNvPr>
          <p:cNvSpPr/>
          <p:nvPr/>
        </p:nvSpPr>
        <p:spPr>
          <a:xfrm>
            <a:off x="1176708" y="2002311"/>
            <a:ext cx="158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>
                <a:solidFill>
                  <a:srgbClr val="252740"/>
                </a:solidFill>
                <a:latin typeface="Optima" panose="02000503060000020004" pitchFamily="2" charset="0"/>
              </a:rPr>
              <a:t>Selection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951542EC-D4A9-6E47-AF0F-8E25861305ED}"/>
              </a:ext>
            </a:extLst>
          </p:cNvPr>
          <p:cNvSpPr/>
          <p:nvPr/>
        </p:nvSpPr>
        <p:spPr>
          <a:xfrm>
            <a:off x="5124011" y="1829299"/>
            <a:ext cx="158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>
                <a:solidFill>
                  <a:srgbClr val="252740"/>
                </a:solidFill>
                <a:latin typeface="Optima" panose="02000503060000020004" pitchFamily="2" charset="0"/>
              </a:rPr>
              <a:t>Propagation</a:t>
            </a:r>
            <a:endParaRPr lang="en-AU" sz="1600" b="1">
              <a:solidFill>
                <a:srgbClr val="252740"/>
              </a:solidFill>
              <a:latin typeface="Optima" panose="02000503060000020004" pitchFamily="2" charset="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6A0B2738-4E98-2547-99A9-58587BED78FF}"/>
              </a:ext>
            </a:extLst>
          </p:cNvPr>
          <p:cNvSpPr/>
          <p:nvPr/>
        </p:nvSpPr>
        <p:spPr>
          <a:xfrm>
            <a:off x="9430978" y="1833628"/>
            <a:ext cx="158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solidFill>
                  <a:srgbClr val="252740"/>
                </a:solidFill>
                <a:latin typeface="Optima" panose="02000503060000020004" pitchFamily="2" charset="0"/>
              </a:rPr>
              <a:t>Interpolation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A6C60AD-704D-7440-A513-8F94A8C3AC45}"/>
              </a:ext>
            </a:extLst>
          </p:cNvPr>
          <p:cNvSpPr txBox="1"/>
          <p:nvPr/>
        </p:nvSpPr>
        <p:spPr>
          <a:xfrm>
            <a:off x="3310549" y="109469"/>
            <a:ext cx="569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>
                <a:solidFill>
                  <a:schemeClr val="bg1"/>
                </a:solidFill>
                <a:latin typeface="Optima" panose="02000503060000020004" pitchFamily="2" charset="0"/>
              </a:rPr>
              <a:t>Wave-driven inundation metamodels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C149186-A58A-744F-B6D8-F086344B12E4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3/17</a:t>
            </a:r>
          </a:p>
        </p:txBody>
      </p:sp>
    </p:spTree>
    <p:extLst>
      <p:ext uri="{BB962C8B-B14F-4D97-AF65-F5344CB8AC3E}">
        <p14:creationId xmlns:p14="http://schemas.microsoft.com/office/powerpoint/2010/main" val="572900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AF451DC1-E908-CF43-8DF1-B17CBA74FA09}"/>
              </a:ext>
            </a:extLst>
          </p:cNvPr>
          <p:cNvSpPr/>
          <p:nvPr/>
        </p:nvSpPr>
        <p:spPr>
          <a:xfrm>
            <a:off x="372504" y="2034918"/>
            <a:ext cx="2494506" cy="408623"/>
          </a:xfrm>
          <a:prstGeom prst="roundRect">
            <a:avLst/>
          </a:prstGeom>
          <a:solidFill>
            <a:srgbClr val="E7E099"/>
          </a:solidFill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5D005E"/>
                </a:solidFill>
                <a:latin typeface="Optima" panose="02000503060000020004" pitchFamily="2" charset="0"/>
              </a:rPr>
              <a:t>Wind-Wave 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3C9C54A2-EB2C-224B-BEAC-5C3343BCB9E8}"/>
                  </a:ext>
                </a:extLst>
              </p:cNvPr>
              <p:cNvSpPr txBox="1"/>
              <p:nvPr/>
            </p:nvSpPr>
            <p:spPr>
              <a:xfrm>
                <a:off x="244411" y="2764170"/>
                <a:ext cx="4024172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000" dirty="0">
                    <a:solidFill>
                      <a:srgbClr val="7030A0"/>
                    </a:solidFill>
                    <a:latin typeface="+mj-lt"/>
                  </a:rPr>
                  <a:t>Sea</a:t>
                </a:r>
                <a:r>
                  <a:rPr lang="es-ES" sz="2400" dirty="0">
                    <a:solidFill>
                      <a:srgbClr val="7030A0"/>
                    </a:solidFill>
                    <a:latin typeface="+mj-lt"/>
                  </a:rPr>
                  <a:t>: </a:t>
                </a:r>
                <a:r>
                  <a:rPr lang="es-ES" sz="2000" dirty="0">
                    <a:solidFill>
                      <a:srgbClr val="7030A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ES" b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s-ES" dirty="0">
                    <a:solidFill>
                      <a:srgbClr val="7030A0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𝑠𝑝𝑑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7030A0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𝑑𝑖𝑟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7030A0"/>
                    </a:solidFill>
                    <a:latin typeface="+mj-lt"/>
                  </a:rPr>
                  <a:t> </a:t>
                </a:r>
                <a:endParaRPr lang="es-ES" sz="2000" dirty="0">
                  <a:solidFill>
                    <a:srgbClr val="7030A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3C9C54A2-EB2C-224B-BEAC-5C3343BCB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11" y="2764170"/>
                <a:ext cx="4024172" cy="461665"/>
              </a:xfrm>
              <a:prstGeom prst="rect">
                <a:avLst/>
              </a:prstGeom>
              <a:blipFill>
                <a:blip r:embed="rId2"/>
                <a:stretch>
                  <a:fillRect t="-10811" b="-270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09F831B4-8DD5-EA4C-92F9-274CA1DCBA78}"/>
                  </a:ext>
                </a:extLst>
              </p:cNvPr>
              <p:cNvSpPr txBox="1"/>
              <p:nvPr/>
            </p:nvSpPr>
            <p:spPr>
              <a:xfrm>
                <a:off x="-85599" y="3087566"/>
                <a:ext cx="314484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000" dirty="0" err="1">
                    <a:solidFill>
                      <a:srgbClr val="7030A0"/>
                    </a:solidFill>
                    <a:latin typeface="+mj-lt"/>
                  </a:rPr>
                  <a:t>Swells</a:t>
                </a:r>
                <a:r>
                  <a:rPr lang="es-ES" sz="2400" dirty="0">
                    <a:solidFill>
                      <a:srgbClr val="7030A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ES" b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s-ES" sz="2000" dirty="0">
                  <a:solidFill>
                    <a:srgbClr val="7030A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09F831B4-8DD5-EA4C-92F9-274CA1DCB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599" y="3087566"/>
                <a:ext cx="3144847" cy="461665"/>
              </a:xfrm>
              <a:prstGeom prst="rect">
                <a:avLst/>
              </a:prstGeom>
              <a:blipFill>
                <a:blip r:embed="rId3"/>
                <a:stretch>
                  <a:fillRect t="-7895" b="-26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6E6E2915-4EE0-6541-8B02-D5C9230C1C02}"/>
              </a:ext>
            </a:extLst>
          </p:cNvPr>
          <p:cNvSpPr/>
          <p:nvPr/>
        </p:nvSpPr>
        <p:spPr>
          <a:xfrm>
            <a:off x="4731851" y="2679292"/>
            <a:ext cx="638653" cy="408623"/>
          </a:xfrm>
          <a:prstGeom prst="roundRect">
            <a:avLst/>
          </a:prstGeom>
          <a:solidFill>
            <a:srgbClr val="E7E099"/>
          </a:solidFill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5D005E"/>
                </a:solidFill>
                <a:latin typeface="Optima" panose="02000503060000020004" pitchFamily="2" charset="0"/>
              </a:rPr>
              <a:t>Tide</a:t>
            </a:r>
            <a:endParaRPr lang="es-ES" dirty="0">
              <a:solidFill>
                <a:srgbClr val="5D005E"/>
              </a:solidFill>
              <a:latin typeface="Optima" panose="0200050306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86A44BBD-4CBF-6F46-A6D6-E374873BC0C9}"/>
                  </a:ext>
                </a:extLst>
              </p:cNvPr>
              <p:cNvSpPr/>
              <p:nvPr/>
            </p:nvSpPr>
            <p:spPr>
              <a:xfrm>
                <a:off x="4055789" y="3244945"/>
                <a:ext cx="2150845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s-E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7030A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𝑠𝑝𝑑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7030A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s-E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𝑑𝑖𝑟</m:t>
                        </m:r>
                      </m:sub>
                    </m:sSub>
                    <m:r>
                      <a:rPr lang="es-E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s-E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</m:oMath>
                </a14:m>
                <a:endParaRPr lang="es-ES" sz="2000" b="1" dirty="0"/>
              </a:p>
            </p:txBody>
          </p:sp>
        </mc:Choice>
        <mc:Fallback xmlns="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86A44BBD-4CBF-6F46-A6D6-E374873BC0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789" y="3244945"/>
                <a:ext cx="2150845" cy="390748"/>
              </a:xfrm>
              <a:prstGeom prst="rect">
                <a:avLst/>
              </a:prstGeom>
              <a:blipFill>
                <a:blip r:embed="rId4"/>
                <a:stretch>
                  <a:fillRect t="-6250" b="-1875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A867D01C-C805-F343-9E28-6EB1F60ADDD6}"/>
                  </a:ext>
                </a:extLst>
              </p:cNvPr>
              <p:cNvSpPr/>
              <p:nvPr/>
            </p:nvSpPr>
            <p:spPr>
              <a:xfrm>
                <a:off x="10360281" y="3111287"/>
                <a:ext cx="107965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s-ES" sz="2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s-ES" sz="2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s-ES" sz="2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s-ES" sz="2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s-ES" sz="2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</m:sub>
                      </m:sSub>
                    </m:oMath>
                  </m:oMathPara>
                </a14:m>
                <a:endParaRPr lang="es-ES" sz="2000" b="1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A867D01C-C805-F343-9E28-6EB1F60AD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0281" y="3111287"/>
                <a:ext cx="1079655" cy="400110"/>
              </a:xfrm>
              <a:prstGeom prst="rect">
                <a:avLst/>
              </a:prstGeom>
              <a:blipFill>
                <a:blip r:embed="rId7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C8E51F-2B5D-9B4E-B096-AC8E51A6E770}"/>
              </a:ext>
            </a:extLst>
          </p:cNvPr>
          <p:cNvSpPr/>
          <p:nvPr/>
        </p:nvSpPr>
        <p:spPr>
          <a:xfrm>
            <a:off x="8604437" y="2034918"/>
            <a:ext cx="2680522" cy="408623"/>
          </a:xfrm>
          <a:prstGeom prst="roundRect">
            <a:avLst/>
          </a:prstGeom>
          <a:solidFill>
            <a:srgbClr val="E7E099"/>
          </a:solidFill>
        </p:spPr>
        <p:txBody>
          <a:bodyPr wrap="square">
            <a:spAutoFit/>
          </a:bodyPr>
          <a:lstStyle/>
          <a:p>
            <a:pPr algn="ctr"/>
            <a:r>
              <a:rPr lang="en-AU" dirty="0">
                <a:solidFill>
                  <a:srgbClr val="5D005E"/>
                </a:solidFill>
                <a:latin typeface="Optima" panose="02000503060000020004" pitchFamily="2" charset="0"/>
              </a:rPr>
              <a:t>Overtopping volumes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A696AEEF-C3E4-174C-9F6C-823F3469C0E3}"/>
              </a:ext>
            </a:extLst>
          </p:cNvPr>
          <p:cNvCxnSpPr>
            <a:cxnSpLocks/>
          </p:cNvCxnSpPr>
          <p:nvPr/>
        </p:nvCxnSpPr>
        <p:spPr>
          <a:xfrm flipH="1">
            <a:off x="829056" y="5969536"/>
            <a:ext cx="3902795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F80064A-7995-4446-95CC-1518E1CB12A3}"/>
              </a:ext>
            </a:extLst>
          </p:cNvPr>
          <p:cNvCxnSpPr>
            <a:cxnSpLocks/>
          </p:cNvCxnSpPr>
          <p:nvPr/>
        </p:nvCxnSpPr>
        <p:spPr>
          <a:xfrm>
            <a:off x="4896706" y="5969536"/>
            <a:ext cx="615922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3E8BF8E1-B648-DD41-A136-80925E98DFF2}"/>
              </a:ext>
            </a:extLst>
          </p:cNvPr>
          <p:cNvSpPr/>
          <p:nvPr/>
        </p:nvSpPr>
        <p:spPr>
          <a:xfrm>
            <a:off x="4737397" y="5900107"/>
            <a:ext cx="145454" cy="145454"/>
          </a:xfrm>
          <a:prstGeom prst="ellipse">
            <a:avLst/>
          </a:prstGeom>
          <a:solidFill>
            <a:srgbClr val="E7E099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AEB3A29B-A248-8B41-BEDE-5FB1664AB1E7}"/>
              </a:ext>
            </a:extLst>
          </p:cNvPr>
          <p:cNvSpPr/>
          <p:nvPr/>
        </p:nvSpPr>
        <p:spPr>
          <a:xfrm>
            <a:off x="836847" y="1363723"/>
            <a:ext cx="1567367" cy="578882"/>
          </a:xfrm>
          <a:prstGeom prst="roundRect">
            <a:avLst/>
          </a:prstGeom>
          <a:solidFill>
            <a:srgbClr val="95ABEA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es-ES" sz="2800" dirty="0">
                <a:latin typeface="Optima" panose="02000503060000020004" pitchFamily="2" charset="0"/>
              </a:rPr>
              <a:t>Offshore</a:t>
            </a: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2FB68C01-7FA4-854E-ACDF-8171E3C56587}"/>
              </a:ext>
            </a:extLst>
          </p:cNvPr>
          <p:cNvSpPr/>
          <p:nvPr/>
        </p:nvSpPr>
        <p:spPr>
          <a:xfrm>
            <a:off x="4127433" y="1329807"/>
            <a:ext cx="1834587" cy="578882"/>
          </a:xfrm>
          <a:prstGeom prst="roundRect">
            <a:avLst/>
          </a:prstGeom>
          <a:solidFill>
            <a:srgbClr val="95ABEA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en-AU" sz="2800" dirty="0">
                <a:latin typeface="Optima" panose="02000503060000020004" pitchFamily="2" charset="0"/>
              </a:rPr>
              <a:t>Nearshore</a:t>
            </a: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83AD556F-DE00-1845-B76E-228BD558C2A7}"/>
              </a:ext>
            </a:extLst>
          </p:cNvPr>
          <p:cNvSpPr/>
          <p:nvPr/>
        </p:nvSpPr>
        <p:spPr>
          <a:xfrm>
            <a:off x="9150293" y="1320968"/>
            <a:ext cx="1588810" cy="578882"/>
          </a:xfrm>
          <a:prstGeom prst="roundRect">
            <a:avLst/>
          </a:prstGeom>
          <a:solidFill>
            <a:srgbClr val="95ABEA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es-ES" sz="2800" dirty="0" err="1">
                <a:latin typeface="Optima" panose="02000503060000020004" pitchFamily="2" charset="0"/>
              </a:rPr>
              <a:t>Flooding</a:t>
            </a:r>
            <a:endParaRPr lang="es-ES" sz="2400" dirty="0">
              <a:latin typeface="Optima" panose="02000503060000020004" pitchFamily="2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99B0967-D447-C647-9ACC-DB4728F2A844}"/>
              </a:ext>
            </a:extLst>
          </p:cNvPr>
          <p:cNvSpPr/>
          <p:nvPr/>
        </p:nvSpPr>
        <p:spPr>
          <a:xfrm>
            <a:off x="2042591" y="6054223"/>
            <a:ext cx="1442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Optima" panose="02000503060000020004" pitchFamily="2" charset="0"/>
              </a:rPr>
              <a:t>HyWaves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DD287FDE-9319-B94C-A7D6-3BF17821FD50}"/>
              </a:ext>
            </a:extLst>
          </p:cNvPr>
          <p:cNvSpPr/>
          <p:nvPr/>
        </p:nvSpPr>
        <p:spPr>
          <a:xfrm>
            <a:off x="7425513" y="6011880"/>
            <a:ext cx="1410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>
                <a:latin typeface="Optima" panose="02000503060000020004" pitchFamily="2" charset="0"/>
              </a:rPr>
              <a:t>HySwash</a:t>
            </a:r>
            <a:endParaRPr lang="es-ES" sz="2400" b="1" dirty="0">
              <a:latin typeface="Optima" panose="02000503060000020004" pitchFamily="2" charset="0"/>
            </a:endParaRPr>
          </a:p>
        </p:txBody>
      </p:sp>
      <p:sp>
        <p:nvSpPr>
          <p:cNvPr id="32" name="Flecha curva 31">
            <a:extLst>
              <a:ext uri="{FF2B5EF4-FFF2-40B4-BE49-F238E27FC236}">
                <a16:creationId xmlns:a16="http://schemas.microsoft.com/office/drawing/2014/main" id="{BCF05BD4-8561-434B-B6DE-09AC159EC29B}"/>
              </a:ext>
            </a:extLst>
          </p:cNvPr>
          <p:cNvSpPr/>
          <p:nvPr/>
        </p:nvSpPr>
        <p:spPr>
          <a:xfrm>
            <a:off x="9355922" y="3292356"/>
            <a:ext cx="966675" cy="369333"/>
          </a:xfrm>
          <a:prstGeom prst="bentArrow">
            <a:avLst>
              <a:gd name="adj1" fmla="val 4956"/>
              <a:gd name="adj2" fmla="val 14467"/>
              <a:gd name="adj3" fmla="val 25096"/>
              <a:gd name="adj4" fmla="val 880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solidFill>
                <a:schemeClr val="tx1"/>
              </a:solidFill>
            </a:endParaRPr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30DDE762-738A-804C-8CD3-50D643470738}"/>
              </a:ext>
            </a:extLst>
          </p:cNvPr>
          <p:cNvSpPr/>
          <p:nvPr/>
        </p:nvSpPr>
        <p:spPr>
          <a:xfrm>
            <a:off x="3747134" y="1999442"/>
            <a:ext cx="2494506" cy="408623"/>
          </a:xfrm>
          <a:prstGeom prst="roundRect">
            <a:avLst/>
          </a:prstGeom>
          <a:solidFill>
            <a:srgbClr val="E7E099"/>
          </a:solidFill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5D005E"/>
                </a:solidFill>
                <a:latin typeface="Optima" panose="02000503060000020004" pitchFamily="2" charset="0"/>
              </a:rPr>
              <a:t>Wind-Wave conditions</a:t>
            </a:r>
          </a:p>
        </p:txBody>
      </p:sp>
      <p:sp>
        <p:nvSpPr>
          <p:cNvPr id="34" name="Rectángulo redondeado 33">
            <a:extLst>
              <a:ext uri="{FF2B5EF4-FFF2-40B4-BE49-F238E27FC236}">
                <a16:creationId xmlns:a16="http://schemas.microsoft.com/office/drawing/2014/main" id="{57F37DD5-2378-D543-90F9-6F8A6617D8D0}"/>
              </a:ext>
            </a:extLst>
          </p:cNvPr>
          <p:cNvSpPr/>
          <p:nvPr/>
        </p:nvSpPr>
        <p:spPr>
          <a:xfrm>
            <a:off x="4839707" y="2301162"/>
            <a:ext cx="410041" cy="497384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rgbClr val="5D005E"/>
                </a:solidFill>
                <a:latin typeface="Optima" panose="02000503060000020004" pitchFamily="2" charset="0"/>
              </a:rPr>
              <a:t>+</a:t>
            </a: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78DA09E2-5A35-EC4B-81A3-4BCE31FE623D}"/>
              </a:ext>
            </a:extLst>
          </p:cNvPr>
          <p:cNvGrpSpPr/>
          <p:nvPr/>
        </p:nvGrpSpPr>
        <p:grpSpPr>
          <a:xfrm>
            <a:off x="0" y="84224"/>
            <a:ext cx="12192000" cy="548640"/>
            <a:chOff x="0" y="218336"/>
            <a:chExt cx="12192000" cy="548640"/>
          </a:xfrm>
        </p:grpSpPr>
        <p:pic>
          <p:nvPicPr>
            <p:cNvPr id="42" name="Imagen 41" descr="Imagen que contiene agua, azul, hombre, grande&#10;&#10;Descripción generada automáticamente">
              <a:extLst>
                <a:ext uri="{FF2B5EF4-FFF2-40B4-BE49-F238E27FC236}">
                  <a16:creationId xmlns:a16="http://schemas.microsoft.com/office/drawing/2014/main" id="{BCE72F53-964A-7143-ACE8-06B383CF6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95507"/>
            <a:stretch/>
          </p:blipFill>
          <p:spPr>
            <a:xfrm rot="5400000">
              <a:off x="5821680" y="-5603344"/>
              <a:ext cx="548640" cy="12192000"/>
            </a:xfrm>
            <a:prstGeom prst="rect">
              <a:avLst/>
            </a:prstGeom>
          </p:spPr>
        </p:pic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830D2194-D988-164E-B53F-0B8D7F657BD4}"/>
                </a:ext>
              </a:extLst>
            </p:cNvPr>
            <p:cNvSpPr txBox="1"/>
            <p:nvPr/>
          </p:nvSpPr>
          <p:spPr>
            <a:xfrm>
              <a:off x="3310549" y="243581"/>
              <a:ext cx="5693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solidFill>
                    <a:schemeClr val="bg1"/>
                  </a:solidFill>
                  <a:latin typeface="Optima" panose="02000503060000020004" pitchFamily="2" charset="0"/>
                </a:rPr>
                <a:t>Wave-driven inundation metamodels</a:t>
              </a:r>
            </a:p>
          </p:txBody>
        </p:sp>
      </p:grpSp>
      <p:pic>
        <p:nvPicPr>
          <p:cNvPr id="46" name="Gráfico 45" descr="Signo de intercalación hacia la derecha contorno">
            <a:extLst>
              <a:ext uri="{FF2B5EF4-FFF2-40B4-BE49-F238E27FC236}">
                <a16:creationId xmlns:a16="http://schemas.microsoft.com/office/drawing/2014/main" id="{7230331B-0ACD-004A-A31E-05150BA3CE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54997" y="1373341"/>
            <a:ext cx="457200" cy="457200"/>
          </a:xfrm>
          <a:prstGeom prst="rect">
            <a:avLst/>
          </a:prstGeom>
        </p:spPr>
      </p:pic>
      <p:pic>
        <p:nvPicPr>
          <p:cNvPr id="47" name="Gráfico 46" descr="Signo de intercalación hacia la derecha contorno">
            <a:extLst>
              <a:ext uri="{FF2B5EF4-FFF2-40B4-BE49-F238E27FC236}">
                <a16:creationId xmlns:a16="http://schemas.microsoft.com/office/drawing/2014/main" id="{579DCE24-30AF-6141-8156-67127B95E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95098" y="1418327"/>
            <a:ext cx="457200" cy="457200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AE865BF3-02B4-4248-9587-5446C55A9F51}"/>
              </a:ext>
            </a:extLst>
          </p:cNvPr>
          <p:cNvSpPr/>
          <p:nvPr/>
        </p:nvSpPr>
        <p:spPr>
          <a:xfrm>
            <a:off x="187438" y="707572"/>
            <a:ext cx="7238075" cy="3002829"/>
          </a:xfrm>
          <a:prstGeom prst="rect">
            <a:avLst/>
          </a:prstGeom>
          <a:noFill/>
          <a:ln w="28575">
            <a:solidFill>
              <a:srgbClr val="E7E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3BAB562-9263-804B-9C25-D6BAD7EC41E0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4/17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3F893C3-FBCB-4340-8872-A2569EF1984D}"/>
              </a:ext>
            </a:extLst>
          </p:cNvPr>
          <p:cNvCxnSpPr>
            <a:cxnSpLocks/>
          </p:cNvCxnSpPr>
          <p:nvPr/>
        </p:nvCxnSpPr>
        <p:spPr>
          <a:xfrm>
            <a:off x="0" y="6773776"/>
            <a:ext cx="12192000" cy="0"/>
          </a:xfrm>
          <a:prstGeom prst="line">
            <a:avLst/>
          </a:prstGeom>
          <a:ln w="57150">
            <a:solidFill>
              <a:srgbClr val="E7E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2C7811B4-807C-1C43-B94C-5AA724996F4E}"/>
              </a:ext>
            </a:extLst>
          </p:cNvPr>
          <p:cNvGrpSpPr/>
          <p:nvPr/>
        </p:nvGrpSpPr>
        <p:grpSpPr>
          <a:xfrm>
            <a:off x="766462" y="3452700"/>
            <a:ext cx="10781837" cy="2463384"/>
            <a:chOff x="-126907" y="3381420"/>
            <a:chExt cx="10781837" cy="2463384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346E2A55-4E58-7247-84CC-434B16164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4433" t="5983" r="44201" b="54644"/>
            <a:stretch/>
          </p:blipFill>
          <p:spPr>
            <a:xfrm>
              <a:off x="2303362" y="3381420"/>
              <a:ext cx="8351568" cy="2463384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015E6FF2-5575-EB4A-A3FE-F6E027EE1C9D}"/>
                </a:ext>
              </a:extLst>
            </p:cNvPr>
            <p:cNvSpPr/>
            <p:nvPr/>
          </p:nvSpPr>
          <p:spPr>
            <a:xfrm>
              <a:off x="-126907" y="3823748"/>
              <a:ext cx="2456318" cy="1971232"/>
            </a:xfrm>
            <a:prstGeom prst="rect">
              <a:avLst/>
            </a:prstGeom>
            <a:solidFill>
              <a:srgbClr val="9CD7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1334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upo 69">
            <a:extLst>
              <a:ext uri="{FF2B5EF4-FFF2-40B4-BE49-F238E27FC236}">
                <a16:creationId xmlns:a16="http://schemas.microsoft.com/office/drawing/2014/main" id="{3F445E96-7BD6-5749-A38C-B2DC3E9D7280}"/>
              </a:ext>
            </a:extLst>
          </p:cNvPr>
          <p:cNvGrpSpPr/>
          <p:nvPr/>
        </p:nvGrpSpPr>
        <p:grpSpPr>
          <a:xfrm>
            <a:off x="657967" y="763780"/>
            <a:ext cx="8807385" cy="5637019"/>
            <a:chOff x="657967" y="458980"/>
            <a:chExt cx="8807385" cy="5637019"/>
          </a:xfrm>
        </p:grpSpPr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B17F697A-A2A1-2344-8415-806FAC260516}"/>
                </a:ext>
              </a:extLst>
            </p:cNvPr>
            <p:cNvGrpSpPr/>
            <p:nvPr/>
          </p:nvGrpSpPr>
          <p:grpSpPr>
            <a:xfrm>
              <a:off x="657967" y="458980"/>
              <a:ext cx="8807385" cy="5637019"/>
              <a:chOff x="770983" y="356579"/>
              <a:chExt cx="8807385" cy="5637019"/>
            </a:xfrm>
          </p:grpSpPr>
          <p:grpSp>
            <p:nvGrpSpPr>
              <p:cNvPr id="35" name="Grupo 34">
                <a:extLst>
                  <a:ext uri="{FF2B5EF4-FFF2-40B4-BE49-F238E27FC236}">
                    <a16:creationId xmlns:a16="http://schemas.microsoft.com/office/drawing/2014/main" id="{EAA5C037-F228-1B4D-8641-8F533187A46C}"/>
                  </a:ext>
                </a:extLst>
              </p:cNvPr>
              <p:cNvGrpSpPr/>
              <p:nvPr/>
            </p:nvGrpSpPr>
            <p:grpSpPr>
              <a:xfrm>
                <a:off x="770983" y="356579"/>
                <a:ext cx="8807385" cy="5637019"/>
                <a:chOff x="770983" y="356579"/>
                <a:chExt cx="8807385" cy="5637019"/>
              </a:xfrm>
            </p:grpSpPr>
            <p:grpSp>
              <p:nvGrpSpPr>
                <p:cNvPr id="40" name="Grupo 39">
                  <a:extLst>
                    <a:ext uri="{FF2B5EF4-FFF2-40B4-BE49-F238E27FC236}">
                      <a16:creationId xmlns:a16="http://schemas.microsoft.com/office/drawing/2014/main" id="{1EDB574B-DDBF-744F-B9F6-D87158D55EEA}"/>
                    </a:ext>
                  </a:extLst>
                </p:cNvPr>
                <p:cNvGrpSpPr/>
                <p:nvPr/>
              </p:nvGrpSpPr>
              <p:grpSpPr>
                <a:xfrm>
                  <a:off x="770983" y="356579"/>
                  <a:ext cx="8807385" cy="5637019"/>
                  <a:chOff x="4374702" y="1011990"/>
                  <a:chExt cx="8807385" cy="4904383"/>
                </a:xfrm>
              </p:grpSpPr>
              <p:sp>
                <p:nvSpPr>
                  <p:cNvPr id="60" name="Rectángulo 59">
                    <a:extLst>
                      <a:ext uri="{FF2B5EF4-FFF2-40B4-BE49-F238E27FC236}">
                        <a16:creationId xmlns:a16="http://schemas.microsoft.com/office/drawing/2014/main" id="{867679CD-CF6A-2741-ABA6-05847F5DE6A0}"/>
                      </a:ext>
                    </a:extLst>
                  </p:cNvPr>
                  <p:cNvSpPr/>
                  <p:nvPr/>
                </p:nvSpPr>
                <p:spPr>
                  <a:xfrm>
                    <a:off x="4374702" y="1011990"/>
                    <a:ext cx="8807385" cy="4904383"/>
                  </a:xfrm>
                  <a:prstGeom prst="rect">
                    <a:avLst/>
                  </a:prstGeom>
                  <a:solidFill>
                    <a:srgbClr val="7030A0">
                      <a:alpha val="3137"/>
                    </a:srgbClr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61" name="CuadroTexto 60">
                    <a:extLst>
                      <a:ext uri="{FF2B5EF4-FFF2-40B4-BE49-F238E27FC236}">
                        <a16:creationId xmlns:a16="http://schemas.microsoft.com/office/drawing/2014/main" id="{0D7A2BB7-20A8-3847-943D-75CD543444DE}"/>
                      </a:ext>
                    </a:extLst>
                  </p:cNvPr>
                  <p:cNvSpPr txBox="1"/>
                  <p:nvPr/>
                </p:nvSpPr>
                <p:spPr>
                  <a:xfrm>
                    <a:off x="6965666" y="1070868"/>
                    <a:ext cx="3903467" cy="3213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AU">
                        <a:latin typeface="+mj-lt"/>
                      </a:rPr>
                      <a:t>Offshore wave dataset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2" name="CuadroTexto 61">
                        <a:extLst>
                          <a:ext uri="{FF2B5EF4-FFF2-40B4-BE49-F238E27FC236}">
                            <a16:creationId xmlns:a16="http://schemas.microsoft.com/office/drawing/2014/main" id="{625DE397-4A6B-414A-A84E-5605F6AA7CF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726973" y="2236162"/>
                        <a:ext cx="2120578" cy="8219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AU" dirty="0">
                            <a:solidFill>
                              <a:srgbClr val="7030A0"/>
                            </a:solidFill>
                            <a:latin typeface="Optima" panose="02000503060000020004" pitchFamily="2" charset="0"/>
                          </a:rPr>
                          <a:t>Swells</a:t>
                        </a: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A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AU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A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AU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A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</m:oMath>
                          </m:oMathPara>
                        </a14:m>
                        <a:endParaRPr lang="en-AU" b="0" i="1" dirty="0">
                          <a:solidFill>
                            <a:srgbClr val="7030A0"/>
                          </a:solidFill>
                          <a:latin typeface="Optima" panose="02000503060000020004" pitchFamily="2" charset="0"/>
                        </a:endParaRP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AU" b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A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oMath>
                          </m:oMathPara>
                        </a14:m>
                        <a:endParaRPr lang="en-AU" sz="2400" dirty="0">
                          <a:solidFill>
                            <a:srgbClr val="7030A0"/>
                          </a:solidFill>
                          <a:latin typeface="Optima" panose="02000503060000020004" pitchFamily="2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2" name="CuadroTexto 61">
                        <a:extLst>
                          <a:ext uri="{FF2B5EF4-FFF2-40B4-BE49-F238E27FC236}">
                            <a16:creationId xmlns:a16="http://schemas.microsoft.com/office/drawing/2014/main" id="{625DE397-4A6B-414A-A84E-5605F6AA7CF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726973" y="2236162"/>
                        <a:ext cx="2120578" cy="821959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t="-2632" b="-2632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s-E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3" name="CuadroTexto 62">
                        <a:extLst>
                          <a:ext uri="{FF2B5EF4-FFF2-40B4-BE49-F238E27FC236}">
                            <a16:creationId xmlns:a16="http://schemas.microsoft.com/office/drawing/2014/main" id="{2677B145-1458-5341-A181-73E547F360F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86374" y="2219518"/>
                        <a:ext cx="2513525" cy="8405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2">
                        <a:schemeClr val="accent2"/>
                      </a:lnRef>
                      <a:fillRef idx="1">
                        <a:schemeClr val="lt1"/>
                      </a:fillRef>
                      <a:effectRef idx="0">
                        <a:schemeClr val="accent2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AU" dirty="0">
                            <a:solidFill>
                              <a:srgbClr val="7030A0"/>
                            </a:solidFill>
                            <a:latin typeface="Optima" panose="02000503060000020004" pitchFamily="2" charset="0"/>
                          </a:rPr>
                          <a:t>Sea</a:t>
                        </a: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A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AU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A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AU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A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</m:oMath>
                          </m:oMathPara>
                        </a14:m>
                        <a:endParaRPr lang="en-AU" b="0" i="1" dirty="0">
                          <a:solidFill>
                            <a:srgbClr val="7030A0"/>
                          </a:solidFill>
                          <a:latin typeface="Optima" panose="02000503060000020004" pitchFamily="2" charset="0"/>
                        </a:endParaRPr>
                      </a:p>
                      <a:p>
                        <a:pPr algn="ctr"/>
                        <a14:m>
                          <m:oMath xmlns:m="http://schemas.openxmlformats.org/officeDocument/2006/math">
                            <m:r>
                              <a:rPr lang="en-AU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AU" b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AU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oMath>
                        </a14:m>
                        <a:r>
                          <a:rPr lang="en-AU" dirty="0">
                            <a:solidFill>
                              <a:srgbClr val="7030A0"/>
                            </a:solidFill>
                            <a:latin typeface="Optima" panose="02000503060000020004" pitchFamily="2" charset="0"/>
                          </a:rPr>
                          <a:t>, </a:t>
                        </a: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en-AU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AU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𝑠𝑝𝑑</m:t>
                                </m:r>
                              </m:sub>
                            </m:sSub>
                          </m:oMath>
                        </a14:m>
                        <a:r>
                          <a:rPr lang="en-AU" dirty="0">
                            <a:solidFill>
                              <a:srgbClr val="7030A0"/>
                            </a:solidFill>
                            <a:latin typeface="Optima" panose="02000503060000020004" pitchFamily="2" charset="0"/>
                          </a:rPr>
                          <a:t>, </a:t>
                        </a: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en-AU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AU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𝑑𝑖𝑟</m:t>
                                </m:r>
                              </m:sub>
                            </m:sSub>
                          </m:oMath>
                        </a14:m>
                        <a:r>
                          <a:rPr lang="en-AU" dirty="0">
                            <a:solidFill>
                              <a:srgbClr val="7030A0"/>
                            </a:solidFill>
                            <a:latin typeface="Optima" panose="02000503060000020004" pitchFamily="2" charset="0"/>
                          </a:rPr>
                          <a:t> 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63" name="CuadroTexto 62">
                        <a:extLst>
                          <a:ext uri="{FF2B5EF4-FFF2-40B4-BE49-F238E27FC236}">
                            <a16:creationId xmlns:a16="http://schemas.microsoft.com/office/drawing/2014/main" id="{2677B145-1458-5341-A181-73E547F360F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86374" y="2219518"/>
                        <a:ext cx="2513525" cy="840591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t="-2597" b="-7792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4" name="CuadroTexto 63">
                    <a:extLst>
                      <a:ext uri="{FF2B5EF4-FFF2-40B4-BE49-F238E27FC236}">
                        <a16:creationId xmlns:a16="http://schemas.microsoft.com/office/drawing/2014/main" id="{BF81C576-DB1F-2548-8CC9-45C4C9BA73E5}"/>
                      </a:ext>
                    </a:extLst>
                  </p:cNvPr>
                  <p:cNvSpPr txBox="1"/>
                  <p:nvPr/>
                </p:nvSpPr>
                <p:spPr>
                  <a:xfrm>
                    <a:off x="5740402" y="3328319"/>
                    <a:ext cx="805469" cy="3213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AU">
                        <a:latin typeface="+mj-lt"/>
                      </a:rPr>
                      <a:t>MDA</a:t>
                    </a:r>
                    <a:endParaRPr lang="en-AU" sz="2000">
                      <a:latin typeface="+mj-lt"/>
                    </a:endParaRPr>
                  </a:p>
                </p:txBody>
              </p:sp>
              <p:sp>
                <p:nvSpPr>
                  <p:cNvPr id="65" name="CuadroTexto 64">
                    <a:extLst>
                      <a:ext uri="{FF2B5EF4-FFF2-40B4-BE49-F238E27FC236}">
                        <a16:creationId xmlns:a16="http://schemas.microsoft.com/office/drawing/2014/main" id="{F74C7279-2D94-D14C-A23D-16E3D023C7E5}"/>
                      </a:ext>
                    </a:extLst>
                  </p:cNvPr>
                  <p:cNvSpPr txBox="1"/>
                  <p:nvPr/>
                </p:nvSpPr>
                <p:spPr>
                  <a:xfrm>
                    <a:off x="5818536" y="4062272"/>
                    <a:ext cx="657221" cy="3213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AU">
                        <a:latin typeface="+mj-lt"/>
                      </a:rPr>
                      <a:t>RBF</a:t>
                    </a:r>
                    <a:endParaRPr lang="en-AU" sz="2000">
                      <a:latin typeface="+mj-lt"/>
                    </a:endParaRPr>
                  </a:p>
                </p:txBody>
              </p:sp>
              <p:sp>
                <p:nvSpPr>
                  <p:cNvPr id="66" name="CuadroTexto 65">
                    <a:extLst>
                      <a:ext uri="{FF2B5EF4-FFF2-40B4-BE49-F238E27FC236}">
                        <a16:creationId xmlns:a16="http://schemas.microsoft.com/office/drawing/2014/main" id="{419285A8-C825-F347-AF88-896688B139B8}"/>
                      </a:ext>
                    </a:extLst>
                  </p:cNvPr>
                  <p:cNvSpPr txBox="1"/>
                  <p:nvPr/>
                </p:nvSpPr>
                <p:spPr>
                  <a:xfrm>
                    <a:off x="5744413" y="3695191"/>
                    <a:ext cx="805469" cy="3213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AU">
                        <a:latin typeface="+mj-lt"/>
                      </a:rPr>
                      <a:t>SWAN</a:t>
                    </a:r>
                    <a:endParaRPr lang="en-AU" sz="2000">
                      <a:latin typeface="+mj-lt"/>
                    </a:endParaRPr>
                  </a:p>
                </p:txBody>
              </p:sp>
              <p:sp>
                <p:nvSpPr>
                  <p:cNvPr id="67" name="CuadroTexto 66">
                    <a:extLst>
                      <a:ext uri="{FF2B5EF4-FFF2-40B4-BE49-F238E27FC236}">
                        <a16:creationId xmlns:a16="http://schemas.microsoft.com/office/drawing/2014/main" id="{376D45DF-E38C-BA4F-89E6-E6E847005B38}"/>
                      </a:ext>
                    </a:extLst>
                  </p:cNvPr>
                  <p:cNvSpPr txBox="1"/>
                  <p:nvPr/>
                </p:nvSpPr>
                <p:spPr>
                  <a:xfrm>
                    <a:off x="8107393" y="4389053"/>
                    <a:ext cx="1481112" cy="294553"/>
                  </a:xfrm>
                  <a:prstGeom prst="rect">
                    <a:avLst/>
                  </a:prstGeom>
                  <a:solidFill>
                    <a:srgbClr val="FFD966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AU" sz="1600">
                        <a:latin typeface="+mj-lt"/>
                      </a:rPr>
                      <a:t>AGGREGATION</a:t>
                    </a:r>
                    <a:endParaRPr lang="en-AU">
                      <a:latin typeface="+mj-lt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8" name="Rectángulo 67">
                        <a:extLst>
                          <a:ext uri="{FF2B5EF4-FFF2-40B4-BE49-F238E27FC236}">
                            <a16:creationId xmlns:a16="http://schemas.microsoft.com/office/drawing/2014/main" id="{0EE5C2B5-E1B6-F649-8B0A-1BD7EE5932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76281" y="4712352"/>
                        <a:ext cx="3482235" cy="573597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i="1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AU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i="1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  <m:r>
                                    <a:rPr lang="en-AU" i="1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AU" i="1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AU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AU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AU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𝑤𝑎𝑣𝑒</m:t>
                                      </m:r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𝑠𝑦𝑠𝑡𝑒𝑚𝑠</m:t>
                                      </m:r>
                                    </m:sub>
                                  </m:sSub>
                                </m:sup>
                                <m:e>
                                  <m:sSub>
                                    <m:sSubPr>
                                      <m:ctrlPr>
                                        <a:rPr lang="en-AU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AU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AU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AU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nary>
                            </m:oMath>
                          </m:oMathPara>
                        </a14:m>
                        <a:endParaRPr lang="en-AU" dirty="0"/>
                      </a:p>
                    </p:txBody>
                  </p:sp>
                </mc:Choice>
                <mc:Fallback xmlns="">
                  <p:sp>
                    <p:nvSpPr>
                      <p:cNvPr id="68" name="Rectángulo 67">
                        <a:extLst>
                          <a:ext uri="{FF2B5EF4-FFF2-40B4-BE49-F238E27FC236}">
                            <a16:creationId xmlns:a16="http://schemas.microsoft.com/office/drawing/2014/main" id="{0EE5C2B5-E1B6-F649-8B0A-1BD7EE5932AA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176281" y="4712352"/>
                        <a:ext cx="3482235" cy="573597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t="-144231" b="-215385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s-E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42" name="CuadroTexto 41">
                  <a:extLst>
                    <a:ext uri="{FF2B5EF4-FFF2-40B4-BE49-F238E27FC236}">
                      <a16:creationId xmlns:a16="http://schemas.microsoft.com/office/drawing/2014/main" id="{BDFBDF79-4976-7A44-870C-1F51AD29F215}"/>
                    </a:ext>
                  </a:extLst>
                </p:cNvPr>
                <p:cNvSpPr txBox="1"/>
                <p:nvPr/>
              </p:nvSpPr>
              <p:spPr>
                <a:xfrm>
                  <a:off x="3998196" y="942646"/>
                  <a:ext cx="2630970" cy="338554"/>
                </a:xfrm>
                <a:prstGeom prst="rect">
                  <a:avLst/>
                </a:prstGeom>
                <a:solidFill>
                  <a:srgbClr val="6FCABC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1600">
                      <a:latin typeface="+mj-lt"/>
                    </a:rPr>
                    <a:t>SPECTRAL PARTITIONING</a:t>
                  </a:r>
                </a:p>
              </p:txBody>
            </p:sp>
            <p:sp>
              <p:nvSpPr>
                <p:cNvPr id="43" name="CuadroTexto 42">
                  <a:extLst>
                    <a:ext uri="{FF2B5EF4-FFF2-40B4-BE49-F238E27FC236}">
                      <a16:creationId xmlns:a16="http://schemas.microsoft.com/office/drawing/2014/main" id="{7169FD5A-309E-7F4A-A9F3-8F1B2AF74363}"/>
                    </a:ext>
                  </a:extLst>
                </p:cNvPr>
                <p:cNvSpPr txBox="1"/>
                <p:nvPr/>
              </p:nvSpPr>
              <p:spPr>
                <a:xfrm>
                  <a:off x="4503674" y="5491570"/>
                  <a:ext cx="1405884" cy="369332"/>
                </a:xfrm>
                <a:prstGeom prst="rect">
                  <a:avLst/>
                </a:prstGeom>
                <a:solidFill>
                  <a:srgbClr val="66CCFF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>
                      <a:latin typeface="+mj-lt"/>
                    </a:rPr>
                    <a:t>VALIDATION</a:t>
                  </a:r>
                </a:p>
              </p:txBody>
            </p:sp>
            <p:sp>
              <p:nvSpPr>
                <p:cNvPr id="50" name="CuadroTexto 49">
                  <a:extLst>
                    <a:ext uri="{FF2B5EF4-FFF2-40B4-BE49-F238E27FC236}">
                      <a16:creationId xmlns:a16="http://schemas.microsoft.com/office/drawing/2014/main" id="{C5310B46-8AD5-D64F-B3F9-6860C6CCAFE2}"/>
                    </a:ext>
                  </a:extLst>
                </p:cNvPr>
                <p:cNvSpPr txBox="1"/>
                <p:nvPr/>
              </p:nvSpPr>
              <p:spPr>
                <a:xfrm>
                  <a:off x="7852771" y="3849739"/>
                  <a:ext cx="657221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>
                      <a:latin typeface="+mj-lt"/>
                    </a:rPr>
                    <a:t>RBF</a:t>
                  </a:r>
                  <a:endParaRPr lang="en-AU" sz="2000">
                    <a:latin typeface="+mj-lt"/>
                  </a:endParaRPr>
                </a:p>
              </p:txBody>
            </p:sp>
            <p:sp>
              <p:nvSpPr>
                <p:cNvPr id="51" name="CuadroTexto 50">
                  <a:extLst>
                    <a:ext uri="{FF2B5EF4-FFF2-40B4-BE49-F238E27FC236}">
                      <a16:creationId xmlns:a16="http://schemas.microsoft.com/office/drawing/2014/main" id="{72F0EB8C-43EB-E748-8B02-3C7E93D1B7E8}"/>
                    </a:ext>
                  </a:extLst>
                </p:cNvPr>
                <p:cNvSpPr txBox="1"/>
                <p:nvPr/>
              </p:nvSpPr>
              <p:spPr>
                <a:xfrm>
                  <a:off x="7778648" y="3427823"/>
                  <a:ext cx="805469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>
                      <a:latin typeface="+mj-lt"/>
                    </a:rPr>
                    <a:t>SWAN</a:t>
                  </a:r>
                  <a:endParaRPr lang="en-AU" sz="2000">
                    <a:latin typeface="+mj-lt"/>
                  </a:endParaRPr>
                </a:p>
              </p:txBody>
            </p:sp>
            <p:sp>
              <p:nvSpPr>
                <p:cNvPr id="52" name="CuadroTexto 51">
                  <a:extLst>
                    <a:ext uri="{FF2B5EF4-FFF2-40B4-BE49-F238E27FC236}">
                      <a16:creationId xmlns:a16="http://schemas.microsoft.com/office/drawing/2014/main" id="{AB9F6C58-1197-C044-AF8D-FC915EF3A8C1}"/>
                    </a:ext>
                  </a:extLst>
                </p:cNvPr>
                <p:cNvSpPr txBox="1"/>
                <p:nvPr/>
              </p:nvSpPr>
              <p:spPr>
                <a:xfrm>
                  <a:off x="7778645" y="3006143"/>
                  <a:ext cx="805469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>
                      <a:latin typeface="+mj-lt"/>
                    </a:rPr>
                    <a:t>MDA</a:t>
                  </a:r>
                  <a:endParaRPr lang="en-AU" sz="2000">
                    <a:latin typeface="+mj-lt"/>
                  </a:endParaRPr>
                </a:p>
              </p:txBody>
            </p:sp>
            <p:cxnSp>
              <p:nvCxnSpPr>
                <p:cNvPr id="53" name="Conector recto 52">
                  <a:extLst>
                    <a:ext uri="{FF2B5EF4-FFF2-40B4-BE49-F238E27FC236}">
                      <a16:creationId xmlns:a16="http://schemas.microsoft.com/office/drawing/2014/main" id="{24247937-A9DC-5A4B-9D44-6C5ACED16B94}"/>
                    </a:ext>
                  </a:extLst>
                </p:cNvPr>
                <p:cNvCxnSpPr>
                  <a:cxnSpLocks/>
                  <a:stCxn id="63" idx="2"/>
                  <a:endCxn id="64" idx="0"/>
                </p:cNvCxnSpPr>
                <p:nvPr/>
              </p:nvCxnSpPr>
              <p:spPr>
                <a:xfrm>
                  <a:off x="2539418" y="2710654"/>
                  <a:ext cx="0" cy="30827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ctor angular 54">
                  <a:extLst>
                    <a:ext uri="{FF2B5EF4-FFF2-40B4-BE49-F238E27FC236}">
                      <a16:creationId xmlns:a16="http://schemas.microsoft.com/office/drawing/2014/main" id="{D3DABF9D-260E-C049-A745-7D044A8545F6}"/>
                    </a:ext>
                  </a:extLst>
                </p:cNvPr>
                <p:cNvCxnSpPr>
                  <a:cxnSpLocks/>
                  <a:stCxn id="50" idx="2"/>
                  <a:endCxn id="67" idx="3"/>
                </p:cNvCxnSpPr>
                <p:nvPr/>
              </p:nvCxnSpPr>
              <p:spPr>
                <a:xfrm rot="5400000">
                  <a:off x="6988921" y="3214936"/>
                  <a:ext cx="188327" cy="2196596"/>
                </a:xfrm>
                <a:prstGeom prst="bentConnector2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angular 55">
                  <a:extLst>
                    <a:ext uri="{FF2B5EF4-FFF2-40B4-BE49-F238E27FC236}">
                      <a16:creationId xmlns:a16="http://schemas.microsoft.com/office/drawing/2014/main" id="{12434BA4-06F0-CF40-BA3E-9ABBE8A3BC46}"/>
                    </a:ext>
                  </a:extLst>
                </p:cNvPr>
                <p:cNvCxnSpPr>
                  <a:cxnSpLocks/>
                  <a:stCxn id="42" idx="2"/>
                  <a:endCxn id="63" idx="0"/>
                </p:cNvCxnSpPr>
                <p:nvPr/>
              </p:nvCxnSpPr>
              <p:spPr>
                <a:xfrm rot="5400000">
                  <a:off x="3694904" y="125715"/>
                  <a:ext cx="463292" cy="2774263"/>
                </a:xfrm>
                <a:prstGeom prst="bentConnector3">
                  <a:avLst>
                    <a:gd name="adj1" fmla="val 53084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recto 57">
                  <a:extLst>
                    <a:ext uri="{FF2B5EF4-FFF2-40B4-BE49-F238E27FC236}">
                      <a16:creationId xmlns:a16="http://schemas.microsoft.com/office/drawing/2014/main" id="{CB01DF6F-DDFF-ED44-AA51-0B7815253A52}"/>
                    </a:ext>
                  </a:extLst>
                </p:cNvPr>
                <p:cNvCxnSpPr>
                  <a:cxnSpLocks/>
                  <a:endCxn id="43" idx="0"/>
                </p:cNvCxnSpPr>
                <p:nvPr/>
              </p:nvCxnSpPr>
              <p:spPr>
                <a:xfrm>
                  <a:off x="5206616" y="5315542"/>
                  <a:ext cx="0" cy="17602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Conector recto 35">
                <a:extLst>
                  <a:ext uri="{FF2B5EF4-FFF2-40B4-BE49-F238E27FC236}">
                    <a16:creationId xmlns:a16="http://schemas.microsoft.com/office/drawing/2014/main" id="{CDCA5D88-B40E-8A42-BC3D-025A43A8EEAD}"/>
                  </a:ext>
                </a:extLst>
              </p:cNvPr>
              <p:cNvCxnSpPr>
                <a:cxnSpLocks/>
                <a:stCxn id="61" idx="2"/>
                <a:endCxn id="42" idx="0"/>
              </p:cNvCxnSpPr>
              <p:nvPr/>
            </p:nvCxnSpPr>
            <p:spPr>
              <a:xfrm>
                <a:off x="5313681" y="793584"/>
                <a:ext cx="0" cy="14906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61739E4C-858E-1C4E-92E8-D63A56D66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53" b="91294" l="9894" r="90931">
                          <a14:foregroundMark x1="17903" y1="37364" x2="20730" y2="60701"/>
                          <a14:foregroundMark x1="20730" y1="60701" x2="29918" y2="69407"/>
                          <a14:foregroundMark x1="29918" y1="69407" x2="39812" y2="73398"/>
                          <a14:foregroundMark x1="39812" y1="73398" x2="48292" y2="65417"/>
                          <a14:foregroundMark x1="48292" y1="65417" x2="41343" y2="55260"/>
                          <a14:foregroundMark x1="41343" y1="55260" x2="30506" y2="54776"/>
                          <a14:foregroundMark x1="30506" y1="54776" x2="28269" y2="66747"/>
                          <a14:foregroundMark x1="28269" y1="66747" x2="39458" y2="74486"/>
                          <a14:foregroundMark x1="39458" y1="74486" x2="50059" y2="73277"/>
                          <a14:foregroundMark x1="50059" y1="73277" x2="52768" y2="60580"/>
                          <a14:foregroundMark x1="52768" y1="60580" x2="47939" y2="45103"/>
                          <a14:foregroundMark x1="47939" y1="45103" x2="27326" y2="33978"/>
                          <a14:foregroundMark x1="27326" y1="33978" x2="16019" y2="38089"/>
                          <a14:foregroundMark x1="16019" y1="38089" x2="15312" y2="50302"/>
                          <a14:foregroundMark x1="15312" y1="50302" x2="27091" y2="73761"/>
                          <a14:foregroundMark x1="27091" y1="73761" x2="40400" y2="80895"/>
                          <a14:foregroundMark x1="40400" y1="80895" x2="51355" y2="82830"/>
                          <a14:foregroundMark x1="51355" y1="82830" x2="59717" y2="80653"/>
                          <a14:foregroundMark x1="53239" y1="11366" x2="46408" y2="9674"/>
                          <a14:foregroundMark x1="81390" y1="11004" x2="87397" y2="17533"/>
                          <a14:foregroundMark x1="85395" y1="17170" x2="82686" y2="16687"/>
                          <a14:foregroundMark x1="80212" y1="23337" x2="88339" y2="16324"/>
                          <a14:foregroundMark x1="88339" y1="16324" x2="79505" y2="10520"/>
                          <a14:foregroundMark x1="79505" y1="10520" x2="78563" y2="22128"/>
                          <a14:foregroundMark x1="78563" y1="22128" x2="58186" y2="87424"/>
                          <a14:foregroundMark x1="58186" y1="87424" x2="46761" y2="91294"/>
                          <a14:foregroundMark x1="46761" y1="91294" x2="35807" y2="88755"/>
                          <a14:foregroundMark x1="35807" y1="88755" x2="23439" y2="79202"/>
                          <a14:foregroundMark x1="20966" y1="76663" x2="13899" y2="68319"/>
                          <a14:foregroundMark x1="13899" y1="68319" x2="10012" y2="57678"/>
                          <a14:foregroundMark x1="10012" y1="57678" x2="10247" y2="53688"/>
                          <a14:foregroundMark x1="89282" y1="55018" x2="88693" y2="48609"/>
                          <a14:foregroundMark x1="90931" y1="54534" x2="90931" y2="54534"/>
                          <a14:foregroundMark x1="87633" y1="22854" x2="87633" y2="22854"/>
                          <a14:foregroundMark x1="88928" y1="21161" x2="88928" y2="21161"/>
                          <a14:foregroundMark x1="88928" y1="19468" x2="88928" y2="19468"/>
                          <a14:foregroundMark x1="88810" y1="13785" x2="86101" y2="11729"/>
                          <a14:foregroundMark x1="76443" y1="10278" x2="87515" y2="9794"/>
                          <a14:foregroundMark x1="87515" y1="9794" x2="90459" y2="20919"/>
                          <a14:foregroundMark x1="90459" y1="20919" x2="82332" y2="25151"/>
                          <a14:foregroundMark x1="90695" y1="24426" x2="79388" y2="24426"/>
                          <a14:foregroundMark x1="79388" y1="24426" x2="78445" y2="24063"/>
                          <a14:foregroundMark x1="89517" y1="22854" x2="89517" y2="10157"/>
                          <a14:foregroundMark x1="90106" y1="14752" x2="89870" y2="10399"/>
                          <a14:foregroundMark x1="90106" y1="13785" x2="89753" y2="9553"/>
                          <a14:foregroundMark x1="89635" y1="11608" x2="89635" y2="10399"/>
                          <a14:backgroundMark x1="74558" y1="14994" x2="74558" y2="14994"/>
                          <a14:backgroundMark x1="75147" y1="16929" x2="75147" y2="16929"/>
                          <a14:backgroundMark x1="75618" y1="17775" x2="75618" y2="17775"/>
                          <a14:backgroundMark x1="75736" y1="18259" x2="75736" y2="18259"/>
                          <a14:backgroundMark x1="83746" y1="26723" x2="86690" y2="27328"/>
                          <a14:backgroundMark x1="83510" y1="25756" x2="83510" y2="25756"/>
                          <a14:backgroundMark x1="75736" y1="18259" x2="75736" y2="18259"/>
                          <a14:backgroundMark x1="75736" y1="18138" x2="75736" y2="18138"/>
                          <a14:backgroundMark x1="75736" y1="18259" x2="75736" y2="18259"/>
                          <a14:backgroundMark x1="75736" y1="18259" x2="75736" y2="18259"/>
                          <a14:backgroundMark x1="75972" y1="18259" x2="75972" y2="18259"/>
                          <a14:backgroundMark x1="75972" y1="18017" x2="75972" y2="18017"/>
                          <a14:backgroundMark x1="75972" y1="18259" x2="75972" y2="18259"/>
                          <a14:backgroundMark x1="82921" y1="25514" x2="82921" y2="255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76764" y="1722155"/>
              <a:ext cx="1883429" cy="1834625"/>
            </a:xfrm>
            <a:prstGeom prst="rect">
              <a:avLst/>
            </a:prstGeom>
          </p:spPr>
        </p:pic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64C7EC83-4C5B-074D-8249-944A446CDB38}"/>
              </a:ext>
            </a:extLst>
          </p:cNvPr>
          <p:cNvGrpSpPr/>
          <p:nvPr/>
        </p:nvGrpSpPr>
        <p:grpSpPr>
          <a:xfrm>
            <a:off x="0" y="84224"/>
            <a:ext cx="12192000" cy="548640"/>
            <a:chOff x="0" y="218336"/>
            <a:chExt cx="12192000" cy="548640"/>
          </a:xfrm>
        </p:grpSpPr>
        <p:pic>
          <p:nvPicPr>
            <p:cNvPr id="76" name="Imagen 75" descr="Imagen que contiene agua, azul, hombre, grande&#10;&#10;Descripción generada automáticamente">
              <a:extLst>
                <a:ext uri="{FF2B5EF4-FFF2-40B4-BE49-F238E27FC236}">
                  <a16:creationId xmlns:a16="http://schemas.microsoft.com/office/drawing/2014/main" id="{1BFAAF8A-84D4-B848-876B-52F6BB214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95507"/>
            <a:stretch/>
          </p:blipFill>
          <p:spPr>
            <a:xfrm rot="5400000">
              <a:off x="5821680" y="-5603344"/>
              <a:ext cx="548640" cy="12192000"/>
            </a:xfrm>
            <a:prstGeom prst="rect">
              <a:avLst/>
            </a:prstGeom>
          </p:spPr>
        </p:pic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9F9F0492-472C-D542-94A9-B904862D3AB6}"/>
                </a:ext>
              </a:extLst>
            </p:cNvPr>
            <p:cNvSpPr txBox="1"/>
            <p:nvPr/>
          </p:nvSpPr>
          <p:spPr>
            <a:xfrm>
              <a:off x="3248931" y="265282"/>
              <a:ext cx="5693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>
                  <a:solidFill>
                    <a:schemeClr val="bg1"/>
                  </a:solidFill>
                  <a:latin typeface="Optima" panose="02000503060000020004" pitchFamily="2" charset="0"/>
                </a:rPr>
                <a:t>HyWaves</a:t>
              </a:r>
              <a:r>
                <a:rPr lang="en-AU" sz="2400">
                  <a:solidFill>
                    <a:schemeClr val="bg1"/>
                  </a:solidFill>
                  <a:latin typeface="Optima" panose="02000503060000020004" pitchFamily="2" charset="0"/>
                </a:rPr>
                <a:t>: Methodology</a:t>
              </a:r>
              <a:endParaRPr lang="en-AU" sz="2000">
                <a:solidFill>
                  <a:schemeClr val="bg1"/>
                </a:solidFill>
                <a:latin typeface="Optima" panose="02000503060000020004" pitchFamily="2" charset="0"/>
              </a:endParaRPr>
            </a:p>
          </p:txBody>
        </p:sp>
      </p:grpSp>
      <p:cxnSp>
        <p:nvCxnSpPr>
          <p:cNvPr id="79" name="Conector recto 78">
            <a:extLst>
              <a:ext uri="{FF2B5EF4-FFF2-40B4-BE49-F238E27FC236}">
                <a16:creationId xmlns:a16="http://schemas.microsoft.com/office/drawing/2014/main" id="{2D425707-67B8-9447-938D-35105B12E625}"/>
              </a:ext>
            </a:extLst>
          </p:cNvPr>
          <p:cNvCxnSpPr>
            <a:cxnSpLocks/>
          </p:cNvCxnSpPr>
          <p:nvPr/>
        </p:nvCxnSpPr>
        <p:spPr>
          <a:xfrm>
            <a:off x="0" y="6773776"/>
            <a:ext cx="12192000" cy="0"/>
          </a:xfrm>
          <a:prstGeom prst="line">
            <a:avLst/>
          </a:prstGeom>
          <a:ln w="57150">
            <a:solidFill>
              <a:srgbClr val="E7E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upo 84">
            <a:extLst>
              <a:ext uri="{FF2B5EF4-FFF2-40B4-BE49-F238E27FC236}">
                <a16:creationId xmlns:a16="http://schemas.microsoft.com/office/drawing/2014/main" id="{08446636-C85F-244D-8096-D6D8469D9D85}"/>
              </a:ext>
            </a:extLst>
          </p:cNvPr>
          <p:cNvGrpSpPr/>
          <p:nvPr/>
        </p:nvGrpSpPr>
        <p:grpSpPr>
          <a:xfrm>
            <a:off x="9583742" y="1997345"/>
            <a:ext cx="2608257" cy="3143161"/>
            <a:chOff x="10383765" y="3594048"/>
            <a:chExt cx="2180493" cy="2627671"/>
          </a:xfrm>
        </p:grpSpPr>
        <p:pic>
          <p:nvPicPr>
            <p:cNvPr id="86" name="Imagen 85">
              <a:extLst>
                <a:ext uri="{FF2B5EF4-FFF2-40B4-BE49-F238E27FC236}">
                  <a16:creationId xmlns:a16="http://schemas.microsoft.com/office/drawing/2014/main" id="{9399C0DE-63AB-D24D-B507-3B44D7646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756024" y="3594048"/>
              <a:ext cx="1435976" cy="2396101"/>
            </a:xfrm>
            <a:prstGeom prst="rect">
              <a:avLst/>
            </a:prstGeom>
          </p:spPr>
        </p:pic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2D787321-4C8B-F44E-8B6C-764AFB1004FD}"/>
                </a:ext>
              </a:extLst>
            </p:cNvPr>
            <p:cNvSpPr txBox="1"/>
            <p:nvPr/>
          </p:nvSpPr>
          <p:spPr>
            <a:xfrm>
              <a:off x="10383765" y="5990149"/>
              <a:ext cx="2180493" cy="231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i="1" dirty="0">
                  <a:latin typeface="+mj-lt"/>
                </a:rPr>
                <a:t>(</a:t>
              </a:r>
              <a:r>
                <a:rPr lang="en-AU" sz="1200" i="1" dirty="0" err="1">
                  <a:latin typeface="+mj-lt"/>
                </a:rPr>
                <a:t>Holthuijsen</a:t>
              </a:r>
              <a:r>
                <a:rPr lang="en-AU" sz="1200" i="1" dirty="0">
                  <a:latin typeface="+mj-lt"/>
                </a:rPr>
                <a:t>, 2007)</a:t>
              </a:r>
            </a:p>
          </p:txBody>
        </p:sp>
      </p:grpSp>
      <p:cxnSp>
        <p:nvCxnSpPr>
          <p:cNvPr id="133" name="Conector angular 132">
            <a:extLst>
              <a:ext uri="{FF2B5EF4-FFF2-40B4-BE49-F238E27FC236}">
                <a16:creationId xmlns:a16="http://schemas.microsoft.com/office/drawing/2014/main" id="{D02E85B6-1F3F-F44E-8899-B9F24D558F28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94385" y="494681"/>
            <a:ext cx="482423" cy="2869862"/>
          </a:xfrm>
          <a:prstGeom prst="bentConnector3">
            <a:avLst>
              <a:gd name="adj1" fmla="val 5130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Conector angular 136">
            <a:extLst>
              <a:ext uri="{FF2B5EF4-FFF2-40B4-BE49-F238E27FC236}">
                <a16:creationId xmlns:a16="http://schemas.microsoft.com/office/drawing/2014/main" id="{7A5FECC8-507B-ED4D-A7F8-B59F21A86C2E}"/>
              </a:ext>
            </a:extLst>
          </p:cNvPr>
          <p:cNvCxnSpPr>
            <a:stCxn id="65" idx="2"/>
            <a:endCxn id="67" idx="1"/>
          </p:cNvCxnSpPr>
          <p:nvPr/>
        </p:nvCxnSpPr>
        <p:spPr>
          <a:xfrm rot="16200000" flipH="1">
            <a:off x="3322764" y="3746705"/>
            <a:ext cx="175542" cy="196024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Conector recto 140">
            <a:extLst>
              <a:ext uri="{FF2B5EF4-FFF2-40B4-BE49-F238E27FC236}">
                <a16:creationId xmlns:a16="http://schemas.microsoft.com/office/drawing/2014/main" id="{A0ACA267-6B40-DB42-A477-7CB12E1F9C8D}"/>
              </a:ext>
            </a:extLst>
          </p:cNvPr>
          <p:cNvCxnSpPr>
            <a:cxnSpLocks/>
          </p:cNvCxnSpPr>
          <p:nvPr/>
        </p:nvCxnSpPr>
        <p:spPr>
          <a:xfrm>
            <a:off x="8068366" y="3105068"/>
            <a:ext cx="0" cy="308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B60373D-CCAC-7742-BE2D-3EA8DE6794FA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5/17</a:t>
            </a:r>
          </a:p>
        </p:txBody>
      </p:sp>
    </p:spTree>
    <p:extLst>
      <p:ext uri="{BB962C8B-B14F-4D97-AF65-F5344CB8AC3E}">
        <p14:creationId xmlns:p14="http://schemas.microsoft.com/office/powerpoint/2010/main" val="278545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agua, azul, hombre, grande&#10;&#10;Descripción generada automáticamente">
            <a:extLst>
              <a:ext uri="{FF2B5EF4-FFF2-40B4-BE49-F238E27FC236}">
                <a16:creationId xmlns:a16="http://schemas.microsoft.com/office/drawing/2014/main" id="{0A32A149-D111-6B47-A760-5DA2371521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95507"/>
          <a:stretch/>
        </p:blipFill>
        <p:spPr>
          <a:xfrm rot="5400000">
            <a:off x="5821680" y="-5737456"/>
            <a:ext cx="548640" cy="12192000"/>
          </a:xfrm>
          <a:prstGeom prst="rect">
            <a:avLst/>
          </a:prstGeom>
        </p:spPr>
      </p:pic>
      <p:pic>
        <p:nvPicPr>
          <p:cNvPr id="16" name="Imagen 15" descr="Imagen que contiene monitor, pantalla&#10;&#10;Descripción generada automáticamente">
            <a:extLst>
              <a:ext uri="{FF2B5EF4-FFF2-40B4-BE49-F238E27FC236}">
                <a16:creationId xmlns:a16="http://schemas.microsoft.com/office/drawing/2014/main" id="{4FF4EC71-4A29-E046-965C-DD510F5B3B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17" t="10873" r="16146" b="10203"/>
          <a:stretch/>
        </p:blipFill>
        <p:spPr>
          <a:xfrm>
            <a:off x="706257" y="3454737"/>
            <a:ext cx="4483292" cy="2698223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EDE6E678-6F70-7E40-A9B5-4C3A66360A57}"/>
              </a:ext>
            </a:extLst>
          </p:cNvPr>
          <p:cNvGrpSpPr/>
          <p:nvPr/>
        </p:nvGrpSpPr>
        <p:grpSpPr>
          <a:xfrm>
            <a:off x="841941" y="3148090"/>
            <a:ext cx="878868" cy="865942"/>
            <a:chOff x="4168899" y="905616"/>
            <a:chExt cx="5218169" cy="5139307"/>
          </a:xfrm>
        </p:grpSpPr>
        <p:pic>
          <p:nvPicPr>
            <p:cNvPr id="88" name="Imagen 87" descr="Imagen que contiene monitor, hombre, parado, cd&#10;&#10;Descripción generada automáticamente">
              <a:extLst>
                <a:ext uri="{FF2B5EF4-FFF2-40B4-BE49-F238E27FC236}">
                  <a16:creationId xmlns:a16="http://schemas.microsoft.com/office/drawing/2014/main" id="{8B4C1C4F-F81A-F642-A781-8A96A1078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896" b="87952" l="28490" r="66094">
                          <a14:foregroundMark x1="48646" y1="15115" x2="48646" y2="15115"/>
                          <a14:foregroundMark x1="50469" y1="49945" x2="49271" y2="45674"/>
                          <a14:foregroundMark x1="63177" y1="49507" x2="58542" y2="73932"/>
                          <a14:foregroundMark x1="58542" y1="73932" x2="51563" y2="78861"/>
                          <a14:foregroundMark x1="30729" y1="44578" x2="31146" y2="53231"/>
                          <a14:foregroundMark x1="45885" y1="88061" x2="49635" y2="86966"/>
                          <a14:foregroundMark x1="65104" y1="56188" x2="65000" y2="47645"/>
                          <a14:foregroundMark x1="66094" y1="51041" x2="66094" y2="51041"/>
                          <a14:foregroundMark x1="28490" y1="50712" x2="29010" y2="50931"/>
                        </a14:backgroundRemoval>
                      </a14:imgEffect>
                    </a14:imgLayer>
                  </a14:imgProps>
                </a:ext>
              </a:extLst>
            </a:blip>
            <a:srcRect l="27708" t="7273" r="30938" b="7054"/>
            <a:stretch/>
          </p:blipFill>
          <p:spPr>
            <a:xfrm>
              <a:off x="4168899" y="905616"/>
              <a:ext cx="5218169" cy="5139307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89" name="Circular 88">
              <a:extLst>
                <a:ext uri="{FF2B5EF4-FFF2-40B4-BE49-F238E27FC236}">
                  <a16:creationId xmlns:a16="http://schemas.microsoft.com/office/drawing/2014/main" id="{1F3C030B-4E34-914E-9C72-376436CC8697}"/>
                </a:ext>
              </a:extLst>
            </p:cNvPr>
            <p:cNvSpPr/>
            <p:nvPr/>
          </p:nvSpPr>
          <p:spPr>
            <a:xfrm>
              <a:off x="4468831" y="1217877"/>
              <a:ext cx="4618298" cy="4540377"/>
            </a:xfrm>
            <a:prstGeom prst="pie">
              <a:avLst>
                <a:gd name="adj1" fmla="val 13932332"/>
                <a:gd name="adj2" fmla="val 10748254"/>
              </a:avLst>
            </a:prstGeom>
            <a:solidFill>
              <a:schemeClr val="bg1">
                <a:alpha val="69804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768B42E-3C89-6D40-82AA-1CAB8BB4B62C}"/>
              </a:ext>
            </a:extLst>
          </p:cNvPr>
          <p:cNvGrpSpPr/>
          <p:nvPr/>
        </p:nvGrpSpPr>
        <p:grpSpPr>
          <a:xfrm>
            <a:off x="2488274" y="3093453"/>
            <a:ext cx="878868" cy="852273"/>
            <a:chOff x="4333261" y="4159518"/>
            <a:chExt cx="1442852" cy="1366650"/>
          </a:xfrm>
        </p:grpSpPr>
        <p:pic>
          <p:nvPicPr>
            <p:cNvPr id="86" name="Imagen 85" descr="Imagen que contiene monitor, cd, hombre, parado&#10;&#10;Descripción generada automáticamente">
              <a:extLst>
                <a:ext uri="{FF2B5EF4-FFF2-40B4-BE49-F238E27FC236}">
                  <a16:creationId xmlns:a16="http://schemas.microsoft.com/office/drawing/2014/main" id="{9BC4B9A7-2358-7148-ACDC-E69C79683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363" b="87295" l="30156" r="65938">
                          <a14:foregroundMark x1="51250" y1="19387" x2="55677" y2="37568"/>
                          <a14:foregroundMark x1="55677" y1="37568" x2="56042" y2="54984"/>
                          <a14:foregroundMark x1="56042" y1="54984" x2="53646" y2="63746"/>
                          <a14:foregroundMark x1="53646" y1="63746" x2="44948" y2="76670"/>
                          <a14:foregroundMark x1="57708" y1="31544" x2="58385" y2="52574"/>
                          <a14:foregroundMark x1="58385" y1="52574" x2="53333" y2="75904"/>
                          <a14:foregroundMark x1="53333" y1="75904" x2="50521" y2="83242"/>
                          <a14:foregroundMark x1="50521" y1="83242" x2="50469" y2="83242"/>
                          <a14:foregroundMark x1="61094" y1="42716" x2="60052" y2="69113"/>
                          <a14:foregroundMark x1="60052" y1="69113" x2="57865" y2="76780"/>
                          <a14:foregroundMark x1="57865" y1="76780" x2="56250" y2="79628"/>
                          <a14:foregroundMark x1="62708" y1="36911" x2="63490" y2="53779"/>
                          <a14:foregroundMark x1="63490" y1="53779" x2="61563" y2="67908"/>
                          <a14:foregroundMark x1="64792" y1="45126" x2="64531" y2="54984"/>
                          <a14:foregroundMark x1="64531" y1="54984" x2="61406" y2="72180"/>
                          <a14:foregroundMark x1="61406" y1="72180" x2="60729" y2="74261"/>
                          <a14:foregroundMark x1="31771" y1="42935" x2="31979" y2="54326"/>
                          <a14:foregroundMark x1="50938" y1="15772" x2="44583" y2="15991"/>
                          <a14:foregroundMark x1="49063" y1="13582" x2="48021" y2="13363"/>
                          <a14:foregroundMark x1="45938" y1="86857" x2="49531" y2="87404"/>
                          <a14:foregroundMark x1="65938" y1="52136" x2="65938" y2="48740"/>
                          <a14:foregroundMark x1="30156" y1="51150" x2="30156" y2="51150"/>
                        </a14:backgroundRemoval>
                      </a14:imgEffect>
                    </a14:imgLayer>
                  </a14:imgProps>
                </a:ext>
              </a:extLst>
            </a:blip>
            <a:srcRect l="29077" t="11299" r="32154" b="9502"/>
            <a:stretch/>
          </p:blipFill>
          <p:spPr>
            <a:xfrm>
              <a:off x="4333261" y="4159518"/>
              <a:ext cx="1442852" cy="1366650"/>
            </a:xfrm>
            <a:prstGeom prst="rect">
              <a:avLst/>
            </a:prstGeom>
          </p:spPr>
        </p:pic>
        <p:sp>
          <p:nvSpPr>
            <p:cNvPr id="87" name="Circular 86">
              <a:extLst>
                <a:ext uri="{FF2B5EF4-FFF2-40B4-BE49-F238E27FC236}">
                  <a16:creationId xmlns:a16="http://schemas.microsoft.com/office/drawing/2014/main" id="{1271ADD0-C33E-4749-80F6-7711093D0A1D}"/>
                </a:ext>
              </a:extLst>
            </p:cNvPr>
            <p:cNvSpPr/>
            <p:nvPr/>
          </p:nvSpPr>
          <p:spPr>
            <a:xfrm>
              <a:off x="4373586" y="4181074"/>
              <a:ext cx="1360167" cy="1309303"/>
            </a:xfrm>
            <a:prstGeom prst="pie">
              <a:avLst>
                <a:gd name="adj1" fmla="val 18537678"/>
                <a:gd name="adj2" fmla="val 13888159"/>
              </a:avLst>
            </a:prstGeom>
            <a:solidFill>
              <a:schemeClr val="bg1">
                <a:alpha val="69804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5F3538B8-C620-3840-9D6F-BA949B3C409C}"/>
              </a:ext>
            </a:extLst>
          </p:cNvPr>
          <p:cNvGrpSpPr/>
          <p:nvPr/>
        </p:nvGrpSpPr>
        <p:grpSpPr>
          <a:xfrm>
            <a:off x="4134606" y="3056380"/>
            <a:ext cx="892826" cy="908227"/>
            <a:chOff x="5919095" y="593861"/>
            <a:chExt cx="1425023" cy="1537508"/>
          </a:xfrm>
        </p:grpSpPr>
        <p:pic>
          <p:nvPicPr>
            <p:cNvPr id="84" name="Imagen 83" descr="Imagen que contiene monitor, cd, hombre, parado&#10;&#10;Descripción generada automáticamente">
              <a:extLst>
                <a:ext uri="{FF2B5EF4-FFF2-40B4-BE49-F238E27FC236}">
                  <a16:creationId xmlns:a16="http://schemas.microsoft.com/office/drawing/2014/main" id="{BC6C549D-1777-C245-B813-45469F91B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4458" b="87514" l="30990" r="65885">
                          <a14:foregroundMark x1="44740" y1="19168" x2="40313" y2="19715"/>
                          <a14:foregroundMark x1="40313" y1="19715" x2="36979" y2="24096"/>
                          <a14:foregroundMark x1="36979" y1="24096" x2="34844" y2="30120"/>
                          <a14:foregroundMark x1="52344" y1="21577" x2="56875" y2="25192"/>
                          <a14:foregroundMark x1="56875" y1="25192" x2="58438" y2="32859"/>
                          <a14:foregroundMark x1="58438" y1="32859" x2="58906" y2="55969"/>
                          <a14:foregroundMark x1="58906" y1="55969" x2="57708" y2="66703"/>
                          <a14:foregroundMark x1="57708" y1="66703" x2="53281" y2="75137"/>
                          <a14:foregroundMark x1="53281" y1="75137" x2="48490" y2="80066"/>
                          <a14:foregroundMark x1="48490" y1="80066" x2="45885" y2="80285"/>
                          <a14:foregroundMark x1="53490" y1="18510" x2="56875" y2="23549"/>
                          <a14:foregroundMark x1="56875" y1="23549" x2="59948" y2="39650"/>
                          <a14:foregroundMark x1="59948" y1="39650" x2="60521" y2="59255"/>
                          <a14:foregroundMark x1="60521" y1="59255" x2="56667" y2="76889"/>
                          <a14:foregroundMark x1="56667" y1="76889" x2="52917" y2="79628"/>
                          <a14:foregroundMark x1="52917" y1="79628" x2="49948" y2="73932"/>
                          <a14:foregroundMark x1="49948" y1="73932" x2="49688" y2="64513"/>
                          <a14:foregroundMark x1="49688" y1="64513" x2="52500" y2="58488"/>
                          <a14:foregroundMark x1="52500" y1="58488" x2="50833" y2="67470"/>
                          <a14:foregroundMark x1="50833" y1="67470" x2="48229" y2="74370"/>
                          <a14:foregroundMark x1="48229" y1="74370" x2="44323" y2="78204"/>
                          <a14:foregroundMark x1="44323" y1="78204" x2="39740" y2="77108"/>
                          <a14:foregroundMark x1="39740" y1="77108" x2="36823" y2="71084"/>
                          <a14:foregroundMark x1="47135" y1="46988" x2="50469" y2="57722"/>
                          <a14:foregroundMark x1="33073" y1="34940" x2="33281" y2="52136"/>
                          <a14:foregroundMark x1="33281" y1="52136" x2="34375" y2="60570"/>
                          <a14:foregroundMark x1="34375" y1="60570" x2="34635" y2="61008"/>
                          <a14:foregroundMark x1="62448" y1="37568" x2="62344" y2="58160"/>
                          <a14:foregroundMark x1="55052" y1="19606" x2="58438" y2="25082"/>
                          <a14:foregroundMark x1="58438" y1="25082" x2="61302" y2="35159"/>
                          <a14:foregroundMark x1="61927" y1="31654" x2="64010" y2="52026"/>
                          <a14:foregroundMark x1="64010" y1="52026" x2="63229" y2="61446"/>
                          <a14:foregroundMark x1="63229" y1="61446" x2="59010" y2="78094"/>
                          <a14:foregroundMark x1="59010" y1="78094" x2="55469" y2="83242"/>
                          <a14:foregroundMark x1="55469" y1="83242" x2="51198" y2="85542"/>
                          <a14:foregroundMark x1="51198" y1="85542" x2="47188" y2="84995"/>
                          <a14:foregroundMark x1="47188" y1="84995" x2="46406" y2="84228"/>
                          <a14:foregroundMark x1="44948" y1="87514" x2="48073" y2="87514"/>
                          <a14:foregroundMark x1="30990" y1="43702" x2="31094" y2="51369"/>
                          <a14:foregroundMark x1="45156" y1="14567" x2="49219" y2="14786"/>
                          <a14:foregroundMark x1="64740" y1="44140" x2="64844" y2="52903"/>
                          <a14:foregroundMark x1="64844" y1="52903" x2="64740" y2="53122"/>
                          <a14:foregroundMark x1="65885" y1="48959" x2="65885" y2="52903"/>
                        </a14:backgroundRemoval>
                      </a14:imgEffect>
                    </a14:imgLayer>
                  </a14:imgProps>
                </a:ext>
              </a:extLst>
            </a:blip>
            <a:srcRect l="29608" t="10778" r="32866" b="9928"/>
            <a:stretch/>
          </p:blipFill>
          <p:spPr>
            <a:xfrm>
              <a:off x="5919095" y="694881"/>
              <a:ext cx="1425023" cy="1436488"/>
            </a:xfrm>
            <a:prstGeom prst="rect">
              <a:avLst/>
            </a:prstGeom>
          </p:spPr>
        </p:pic>
        <p:sp>
          <p:nvSpPr>
            <p:cNvPr id="85" name="Circular 84">
              <a:extLst>
                <a:ext uri="{FF2B5EF4-FFF2-40B4-BE49-F238E27FC236}">
                  <a16:creationId xmlns:a16="http://schemas.microsoft.com/office/drawing/2014/main" id="{7703C052-A172-5642-B198-FF7E9E7030FB}"/>
                </a:ext>
              </a:extLst>
            </p:cNvPr>
            <p:cNvSpPr/>
            <p:nvPr/>
          </p:nvSpPr>
          <p:spPr>
            <a:xfrm>
              <a:off x="5937973" y="593861"/>
              <a:ext cx="1382751" cy="1492750"/>
            </a:xfrm>
            <a:prstGeom prst="pie">
              <a:avLst>
                <a:gd name="adj1" fmla="val 31035"/>
                <a:gd name="adj2" fmla="val 18349295"/>
              </a:avLst>
            </a:prstGeom>
            <a:solidFill>
              <a:schemeClr val="bg1">
                <a:alpha val="69804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F5BDD546-0D99-9F4B-A73A-7BAC4D17289B}"/>
              </a:ext>
            </a:extLst>
          </p:cNvPr>
          <p:cNvGrpSpPr/>
          <p:nvPr/>
        </p:nvGrpSpPr>
        <p:grpSpPr>
          <a:xfrm>
            <a:off x="4079362" y="5882256"/>
            <a:ext cx="878169" cy="852272"/>
            <a:chOff x="5832064" y="5012454"/>
            <a:chExt cx="1442853" cy="1400305"/>
          </a:xfrm>
        </p:grpSpPr>
        <p:pic>
          <p:nvPicPr>
            <p:cNvPr id="82" name="Imagen 81" descr="Imagen que contiene monitor, cd, hombre, parado&#10;&#10;Descripción generada automáticamente">
              <a:extLst>
                <a:ext uri="{FF2B5EF4-FFF2-40B4-BE49-F238E27FC236}">
                  <a16:creationId xmlns:a16="http://schemas.microsoft.com/office/drawing/2014/main" id="{8BC645DD-D9F4-C648-A028-E2EF6CF83D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4896" b="87733" l="30156" r="66042">
                          <a14:foregroundMark x1="52396" y1="21249" x2="57240" y2="38773"/>
                          <a14:foregroundMark x1="57240" y1="38773" x2="58229" y2="56627"/>
                          <a14:foregroundMark x1="58229" y1="56627" x2="56979" y2="64732"/>
                          <a14:foregroundMark x1="56979" y1="64732" x2="54896" y2="71522"/>
                          <a14:foregroundMark x1="56563" y1="27382" x2="59167" y2="35706"/>
                          <a14:foregroundMark x1="59167" y1="35706" x2="59219" y2="65608"/>
                          <a14:foregroundMark x1="59219" y1="65608" x2="56198" y2="73056"/>
                          <a14:foregroundMark x1="56198" y1="73056" x2="47344" y2="81380"/>
                          <a14:foregroundMark x1="47344" y1="81380" x2="47083" y2="81380"/>
                          <a14:foregroundMark x1="47917" y1="15553" x2="52448" y2="16867"/>
                          <a14:foregroundMark x1="52448" y1="16867" x2="56198" y2="20811"/>
                          <a14:foregroundMark x1="56198" y1="20811" x2="59375" y2="26944"/>
                          <a14:foregroundMark x1="59375" y1="26944" x2="61979" y2="44031"/>
                          <a14:foregroundMark x1="61979" y1="44031" x2="61979" y2="60350"/>
                          <a14:foregroundMark x1="62083" y1="32640" x2="64583" y2="52026"/>
                          <a14:foregroundMark x1="64583" y1="52026" x2="64427" y2="61774"/>
                          <a14:foregroundMark x1="64427" y1="61774" x2="62708" y2="69770"/>
                          <a14:foregroundMark x1="62708" y1="69770" x2="56250" y2="81818"/>
                          <a14:foregroundMark x1="56250" y1="81818" x2="55729" y2="82256"/>
                          <a14:foregroundMark x1="31667" y1="39211" x2="32396" y2="55093"/>
                          <a14:foregroundMark x1="46458" y1="46440" x2="47917" y2="49836"/>
                          <a14:foregroundMark x1="43646" y1="83571" x2="47969" y2="83680"/>
                          <a14:foregroundMark x1="47969" y1="83680" x2="53750" y2="80504"/>
                          <a14:foregroundMark x1="65000" y1="56846" x2="64063" y2="39102"/>
                          <a14:foregroundMark x1="64063" y1="39102" x2="62865" y2="30887"/>
                          <a14:foregroundMark x1="62865" y1="30887" x2="62292" y2="29135"/>
                          <a14:foregroundMark x1="50104" y1="53560" x2="48229" y2="53779"/>
                          <a14:foregroundMark x1="51250" y1="14896" x2="48021" y2="15115"/>
                          <a14:foregroundMark x1="46250" y1="87295" x2="48542" y2="87733"/>
                          <a14:foregroundMark x1="48125" y1="49179" x2="48229" y2="50931"/>
                          <a14:foregroundMark x1="30677" y1="49726" x2="30208" y2="50821"/>
                          <a14:foregroundMark x1="66042" y1="51807" x2="66042" y2="50164"/>
                        </a14:backgroundRemoval>
                      </a14:imgEffect>
                    </a14:imgLayer>
                  </a14:imgProps>
                </a:ext>
              </a:extLst>
            </a:blip>
            <a:srcRect l="28959" t="10940" r="32420" b="9576"/>
            <a:stretch/>
          </p:blipFill>
          <p:spPr>
            <a:xfrm>
              <a:off x="5832064" y="5012454"/>
              <a:ext cx="1442853" cy="1400305"/>
            </a:xfrm>
            <a:prstGeom prst="rect">
              <a:avLst/>
            </a:prstGeom>
          </p:spPr>
        </p:pic>
        <p:sp>
          <p:nvSpPr>
            <p:cNvPr id="83" name="Circular 82">
              <a:extLst>
                <a:ext uri="{FF2B5EF4-FFF2-40B4-BE49-F238E27FC236}">
                  <a16:creationId xmlns:a16="http://schemas.microsoft.com/office/drawing/2014/main" id="{2D840FC6-03CE-4B49-916F-9BD71D502913}"/>
                </a:ext>
              </a:extLst>
            </p:cNvPr>
            <p:cNvSpPr/>
            <p:nvPr/>
          </p:nvSpPr>
          <p:spPr>
            <a:xfrm>
              <a:off x="5870558" y="5025007"/>
              <a:ext cx="1347622" cy="1363868"/>
            </a:xfrm>
            <a:prstGeom prst="pie">
              <a:avLst>
                <a:gd name="adj1" fmla="val 3193183"/>
                <a:gd name="adj2" fmla="val 21590893"/>
              </a:avLst>
            </a:prstGeom>
            <a:solidFill>
              <a:schemeClr val="bg1">
                <a:alpha val="69804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E11A9AE-77AA-C846-AA52-4E05A5A534E5}"/>
              </a:ext>
            </a:extLst>
          </p:cNvPr>
          <p:cNvGrpSpPr/>
          <p:nvPr/>
        </p:nvGrpSpPr>
        <p:grpSpPr>
          <a:xfrm>
            <a:off x="2425905" y="5893345"/>
            <a:ext cx="878168" cy="852272"/>
            <a:chOff x="3155673" y="5131190"/>
            <a:chExt cx="1442852" cy="1400305"/>
          </a:xfrm>
        </p:grpSpPr>
        <p:pic>
          <p:nvPicPr>
            <p:cNvPr id="80" name="Imagen 79" descr="Imagen que contiene monitor, hombre, parado, cd&#10;&#10;Descripción generada automáticamente">
              <a:extLst>
                <a:ext uri="{FF2B5EF4-FFF2-40B4-BE49-F238E27FC236}">
                  <a16:creationId xmlns:a16="http://schemas.microsoft.com/office/drawing/2014/main" id="{448FD59E-1FD5-2A46-8044-46633416C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239" b="88719" l="30625" r="65938">
                          <a14:foregroundMark x1="54792" y1="28697" x2="57865" y2="35926"/>
                          <a14:foregroundMark x1="57865" y1="35926" x2="59792" y2="53341"/>
                          <a14:foregroundMark x1="59792" y1="53341" x2="59427" y2="63636"/>
                          <a14:foregroundMark x1="59427" y1="63636" x2="57135" y2="71961"/>
                          <a14:foregroundMark x1="57135" y1="71961" x2="51250" y2="80504"/>
                          <a14:foregroundMark x1="53125" y1="22344" x2="57292" y2="28916"/>
                          <a14:foregroundMark x1="57292" y1="28916" x2="59167" y2="36364"/>
                          <a14:foregroundMark x1="59167" y1="36364" x2="60833" y2="62979"/>
                          <a14:foregroundMark x1="49479" y1="15991" x2="53594" y2="16648"/>
                          <a14:foregroundMark x1="53594" y1="16648" x2="60260" y2="27820"/>
                          <a14:foregroundMark x1="60260" y1="27820" x2="63958" y2="56736"/>
                          <a14:foregroundMark x1="63958" y1="56736" x2="63333" y2="61884"/>
                          <a14:foregroundMark x1="48125" y1="85542" x2="52292" y2="85323"/>
                          <a14:foregroundMark x1="52292" y1="85323" x2="61771" y2="67360"/>
                          <a14:foregroundMark x1="63750" y1="39430" x2="64583" y2="52464"/>
                          <a14:foregroundMark x1="51250" y1="21687" x2="47604" y2="58817"/>
                          <a14:foregroundMark x1="45417" y1="82694" x2="40260" y2="80285"/>
                          <a14:foregroundMark x1="40260" y1="80285" x2="38750" y2="77656"/>
                          <a14:foregroundMark x1="36250" y1="75246" x2="33125" y2="62979"/>
                          <a14:foregroundMark x1="30104" y1="52026" x2="30625" y2="43702"/>
                          <a14:foregroundMark x1="30625" y1="43702" x2="30833" y2="42935"/>
                          <a14:foregroundMark x1="44167" y1="14239" x2="50938" y2="14677"/>
                          <a14:foregroundMark x1="47396" y1="88828" x2="49479" y2="88609"/>
                          <a14:foregroundMark x1="65938" y1="53998" x2="65938" y2="48631"/>
                        </a14:backgroundRemoval>
                      </a14:imgEffect>
                    </a14:imgLayer>
                  </a14:imgProps>
                </a:ext>
              </a:extLst>
            </a:blip>
            <a:srcRect l="28646" t="10940" r="32420" b="9576"/>
            <a:stretch/>
          </p:blipFill>
          <p:spPr>
            <a:xfrm>
              <a:off x="3155673" y="5131190"/>
              <a:ext cx="1442852" cy="1400305"/>
            </a:xfrm>
            <a:prstGeom prst="rect">
              <a:avLst/>
            </a:prstGeom>
          </p:spPr>
        </p:pic>
        <p:sp>
          <p:nvSpPr>
            <p:cNvPr id="81" name="Circular 80">
              <a:extLst>
                <a:ext uri="{FF2B5EF4-FFF2-40B4-BE49-F238E27FC236}">
                  <a16:creationId xmlns:a16="http://schemas.microsoft.com/office/drawing/2014/main" id="{C2D5FD77-8817-2245-A51E-EB08CD431EE3}"/>
                </a:ext>
              </a:extLst>
            </p:cNvPr>
            <p:cNvSpPr/>
            <p:nvPr/>
          </p:nvSpPr>
          <p:spPr>
            <a:xfrm>
              <a:off x="3203288" y="5149408"/>
              <a:ext cx="1347622" cy="1363867"/>
            </a:xfrm>
            <a:prstGeom prst="pie">
              <a:avLst>
                <a:gd name="adj1" fmla="val 7657099"/>
                <a:gd name="adj2" fmla="val 3141615"/>
              </a:avLst>
            </a:prstGeom>
            <a:solidFill>
              <a:schemeClr val="bg1">
                <a:alpha val="69804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59AA004E-4464-174C-97C5-7B3CFD409BA1}"/>
              </a:ext>
            </a:extLst>
          </p:cNvPr>
          <p:cNvGrpSpPr/>
          <p:nvPr/>
        </p:nvGrpSpPr>
        <p:grpSpPr>
          <a:xfrm>
            <a:off x="879261" y="5856775"/>
            <a:ext cx="878168" cy="866665"/>
            <a:chOff x="562062" y="5027344"/>
            <a:chExt cx="1442852" cy="1423952"/>
          </a:xfrm>
        </p:grpSpPr>
        <p:pic>
          <p:nvPicPr>
            <p:cNvPr id="78" name="Imagen 77" descr="Imagen que contiene monitor, hombre, parado, cd&#10;&#10;Descripción generada automáticamente">
              <a:extLst>
                <a:ext uri="{FF2B5EF4-FFF2-40B4-BE49-F238E27FC236}">
                  <a16:creationId xmlns:a16="http://schemas.microsoft.com/office/drawing/2014/main" id="{E16360F9-38FB-5546-81C8-74EC8494D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3801" b="88609" l="30000" r="65625">
                          <a14:foregroundMark x1="31771" y1="43373" x2="31771" y2="52903"/>
                          <a14:foregroundMark x1="31771" y1="52903" x2="33750" y2="61227"/>
                          <a14:foregroundMark x1="33750" y1="61227" x2="39792" y2="72837"/>
                          <a14:foregroundMark x1="39792" y1="72837" x2="44531" y2="76123"/>
                          <a14:foregroundMark x1="44531" y1="76123" x2="49010" y2="76342"/>
                          <a14:foregroundMark x1="49010" y1="76342" x2="53542" y2="73165"/>
                          <a14:foregroundMark x1="53542" y1="73165" x2="57031" y2="68237"/>
                          <a14:foregroundMark x1="57031" y1="68237" x2="58646" y2="60679"/>
                          <a14:foregroundMark x1="58646" y1="60679" x2="58177" y2="42497"/>
                          <a14:foregroundMark x1="58177" y1="42497" x2="54583" y2="25192"/>
                          <a14:foregroundMark x1="54583" y1="25192" x2="53750" y2="23001"/>
                          <a14:foregroundMark x1="57708" y1="24535" x2="60885" y2="51917"/>
                          <a14:foregroundMark x1="60885" y1="51917" x2="60625" y2="60460"/>
                          <a14:foregroundMark x1="60625" y1="60460" x2="58438" y2="70427"/>
                          <a14:foregroundMark x1="58438" y1="70427" x2="55781" y2="76889"/>
                          <a14:foregroundMark x1="55781" y1="76889" x2="52188" y2="81380"/>
                          <a14:foregroundMark x1="52188" y1="81380" x2="52083" y2="81380"/>
                          <a14:foregroundMark x1="47813" y1="45345" x2="47813" y2="52903"/>
                          <a14:foregroundMark x1="44479" y1="16210" x2="48542" y2="17087"/>
                          <a14:foregroundMark x1="48542" y1="17087" x2="55729" y2="25958"/>
                          <a14:foregroundMark x1="55729" y1="25958" x2="56458" y2="27820"/>
                          <a14:foregroundMark x1="61146" y1="30668" x2="60729" y2="63198"/>
                          <a14:foregroundMark x1="60729" y1="63198" x2="58646" y2="73932"/>
                          <a14:foregroundMark x1="63438" y1="44031" x2="63125" y2="63089"/>
                          <a14:foregroundMark x1="63125" y1="63089" x2="61667" y2="70646"/>
                          <a14:foregroundMark x1="62813" y1="37459" x2="63750" y2="54436"/>
                          <a14:foregroundMark x1="57813" y1="20153" x2="61406" y2="25630"/>
                          <a14:foregroundMark x1="61406" y1="25630" x2="65729" y2="43593"/>
                          <a14:foregroundMark x1="56667" y1="80066" x2="48698" y2="85104"/>
                          <a14:foregroundMark x1="48698" y1="85104" x2="44896" y2="85323"/>
                          <a14:foregroundMark x1="48229" y1="48193" x2="48229" y2="49398"/>
                          <a14:foregroundMark x1="50833" y1="13801" x2="46667" y2="13801"/>
                          <a14:foregroundMark x1="46563" y1="88609" x2="49271" y2="88390"/>
                          <a14:backgroundMark x1="29583" y1="49507" x2="29688" y2="52574"/>
                        </a14:backgroundRemoval>
                      </a14:imgEffect>
                    </a14:imgLayer>
                  </a14:imgProps>
                </a:ext>
              </a:extLst>
            </a:blip>
            <a:srcRect l="29375" t="10560" r="32420" b="10128"/>
            <a:stretch/>
          </p:blipFill>
          <p:spPr>
            <a:xfrm>
              <a:off x="562062" y="5027344"/>
              <a:ext cx="1442852" cy="1423952"/>
            </a:xfrm>
            <a:prstGeom prst="rect">
              <a:avLst/>
            </a:prstGeom>
          </p:spPr>
        </p:pic>
        <p:sp>
          <p:nvSpPr>
            <p:cNvPr id="79" name="Circular 78">
              <a:extLst>
                <a:ext uri="{FF2B5EF4-FFF2-40B4-BE49-F238E27FC236}">
                  <a16:creationId xmlns:a16="http://schemas.microsoft.com/office/drawing/2014/main" id="{56F8C1C1-1D76-E343-AB95-5FF9AB129846}"/>
                </a:ext>
              </a:extLst>
            </p:cNvPr>
            <p:cNvSpPr/>
            <p:nvPr/>
          </p:nvSpPr>
          <p:spPr>
            <a:xfrm>
              <a:off x="600251" y="5087426"/>
              <a:ext cx="1347622" cy="1363868"/>
            </a:xfrm>
            <a:prstGeom prst="pie">
              <a:avLst>
                <a:gd name="adj1" fmla="val 10855036"/>
                <a:gd name="adj2" fmla="val 7486832"/>
              </a:avLst>
            </a:prstGeom>
            <a:solidFill>
              <a:schemeClr val="bg1">
                <a:alpha val="69804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</p:grpSp>
      <p:pic>
        <p:nvPicPr>
          <p:cNvPr id="23" name="Imagen 22" descr="Imagen que contiene sostener, grande, tabla, aire&#10;&#10;Descripción generada automáticamente">
            <a:extLst>
              <a:ext uri="{FF2B5EF4-FFF2-40B4-BE49-F238E27FC236}">
                <a16:creationId xmlns:a16="http://schemas.microsoft.com/office/drawing/2014/main" id="{2C70E643-984C-5A40-9AD8-01D9DDDADFFE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6927" y="818896"/>
            <a:ext cx="2088906" cy="2052681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BFBE86BE-621B-904D-938F-5F787B071861}"/>
              </a:ext>
            </a:extLst>
          </p:cNvPr>
          <p:cNvSpPr txBox="1"/>
          <p:nvPr/>
        </p:nvSpPr>
        <p:spPr>
          <a:xfrm rot="3988894">
            <a:off x="4941917" y="1237141"/>
            <a:ext cx="7072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dirty="0">
                <a:latin typeface="Bodoni MT" panose="02070603080606020203" pitchFamily="18" charset="77"/>
              </a:rPr>
              <a:t>St. 2915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CEA39A7C-72EB-DB4C-98F4-2606D7E20533}"/>
              </a:ext>
            </a:extLst>
          </p:cNvPr>
          <p:cNvGrpSpPr/>
          <p:nvPr/>
        </p:nvGrpSpPr>
        <p:grpSpPr>
          <a:xfrm>
            <a:off x="941167" y="3986016"/>
            <a:ext cx="3964506" cy="1836565"/>
            <a:chOff x="630967" y="2181037"/>
            <a:chExt cx="6513781" cy="3017524"/>
          </a:xfrm>
        </p:grpSpPr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47B23CD4-BFFE-5E4F-8960-557498536A12}"/>
                </a:ext>
              </a:extLst>
            </p:cNvPr>
            <p:cNvSpPr txBox="1"/>
            <p:nvPr/>
          </p:nvSpPr>
          <p:spPr>
            <a:xfrm>
              <a:off x="2161004" y="3172064"/>
              <a:ext cx="1011898" cy="429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>
                  <a:solidFill>
                    <a:schemeClr val="bg1"/>
                  </a:solidFill>
                  <a:latin typeface="Bodoni MT" panose="02070603080606020203" pitchFamily="18" charset="77"/>
                </a:rPr>
                <a:t>Majuro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5381E505-827A-484F-AB80-4B2EB95BD116}"/>
                </a:ext>
              </a:extLst>
            </p:cNvPr>
            <p:cNvSpPr txBox="1"/>
            <p:nvPr/>
          </p:nvSpPr>
          <p:spPr>
            <a:xfrm>
              <a:off x="4571040" y="3448245"/>
              <a:ext cx="793292" cy="429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>
                  <a:solidFill>
                    <a:schemeClr val="bg1"/>
                  </a:solidFill>
                  <a:latin typeface="Bodoni MT" panose="02070603080606020203" pitchFamily="18" charset="77"/>
                </a:rPr>
                <a:t>Arno</a:t>
              </a:r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FA3F9CAE-E0D0-1F4B-80C0-76C873436831}"/>
                </a:ext>
              </a:extLst>
            </p:cNvPr>
            <p:cNvGrpSpPr/>
            <p:nvPr/>
          </p:nvGrpSpPr>
          <p:grpSpPr>
            <a:xfrm>
              <a:off x="1092640" y="2226197"/>
              <a:ext cx="176160" cy="183538"/>
              <a:chOff x="1622865" y="2314435"/>
              <a:chExt cx="176160" cy="183538"/>
            </a:xfrm>
          </p:grpSpPr>
          <p:grpSp>
            <p:nvGrpSpPr>
              <p:cNvPr id="74" name="Grupo 73">
                <a:extLst>
                  <a:ext uri="{FF2B5EF4-FFF2-40B4-BE49-F238E27FC236}">
                    <a16:creationId xmlns:a16="http://schemas.microsoft.com/office/drawing/2014/main" id="{3FF28476-00EB-D648-9401-557478739DA2}"/>
                  </a:ext>
                </a:extLst>
              </p:cNvPr>
              <p:cNvGrpSpPr/>
              <p:nvPr/>
            </p:nvGrpSpPr>
            <p:grpSpPr>
              <a:xfrm>
                <a:off x="1656121" y="2314435"/>
                <a:ext cx="109647" cy="183538"/>
                <a:chOff x="1437677" y="2284715"/>
                <a:chExt cx="109647" cy="183538"/>
              </a:xfrm>
            </p:grpSpPr>
            <p:sp>
              <p:nvSpPr>
                <p:cNvPr id="76" name="Elipse 75">
                  <a:extLst>
                    <a:ext uri="{FF2B5EF4-FFF2-40B4-BE49-F238E27FC236}">
                      <a16:creationId xmlns:a16="http://schemas.microsoft.com/office/drawing/2014/main" id="{F385E554-466B-AD43-AFB7-A796DCACFB7F}"/>
                    </a:ext>
                  </a:extLst>
                </p:cNvPr>
                <p:cNvSpPr/>
                <p:nvPr/>
              </p:nvSpPr>
              <p:spPr>
                <a:xfrm>
                  <a:off x="1437677" y="2321369"/>
                  <a:ext cx="109647" cy="110229"/>
                </a:xfrm>
                <a:prstGeom prst="ellips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cxnSp>
              <p:nvCxnSpPr>
                <p:cNvPr id="77" name="Conector recto 76">
                  <a:extLst>
                    <a:ext uri="{FF2B5EF4-FFF2-40B4-BE49-F238E27FC236}">
                      <a16:creationId xmlns:a16="http://schemas.microsoft.com/office/drawing/2014/main" id="{8EF93826-071B-4440-883A-8CD8F6AC9E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92501" y="2284715"/>
                  <a:ext cx="0" cy="18353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Conector recto 74">
                <a:extLst>
                  <a:ext uri="{FF2B5EF4-FFF2-40B4-BE49-F238E27FC236}">
                    <a16:creationId xmlns:a16="http://schemas.microsoft.com/office/drawing/2014/main" id="{D059E3BD-F685-0A4F-8B5F-51D6187B55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865" y="2406205"/>
                <a:ext cx="17616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0267EAD9-9D07-4C49-B22F-596BED11C1D8}"/>
                </a:ext>
              </a:extLst>
            </p:cNvPr>
            <p:cNvGrpSpPr/>
            <p:nvPr/>
          </p:nvGrpSpPr>
          <p:grpSpPr>
            <a:xfrm>
              <a:off x="1082950" y="4888535"/>
              <a:ext cx="176160" cy="183538"/>
              <a:chOff x="1498548" y="2314435"/>
              <a:chExt cx="176160" cy="183538"/>
            </a:xfrm>
          </p:grpSpPr>
          <p:grpSp>
            <p:nvGrpSpPr>
              <p:cNvPr id="70" name="Grupo 69">
                <a:extLst>
                  <a:ext uri="{FF2B5EF4-FFF2-40B4-BE49-F238E27FC236}">
                    <a16:creationId xmlns:a16="http://schemas.microsoft.com/office/drawing/2014/main" id="{6E7A85E5-C9B2-B04D-9BC8-05DAB53736F7}"/>
                  </a:ext>
                </a:extLst>
              </p:cNvPr>
              <p:cNvGrpSpPr/>
              <p:nvPr/>
            </p:nvGrpSpPr>
            <p:grpSpPr>
              <a:xfrm>
                <a:off x="1531803" y="2314435"/>
                <a:ext cx="109647" cy="183538"/>
                <a:chOff x="1313359" y="2284715"/>
                <a:chExt cx="109647" cy="183538"/>
              </a:xfrm>
            </p:grpSpPr>
            <p:sp>
              <p:nvSpPr>
                <p:cNvPr id="72" name="Elipse 71">
                  <a:extLst>
                    <a:ext uri="{FF2B5EF4-FFF2-40B4-BE49-F238E27FC236}">
                      <a16:creationId xmlns:a16="http://schemas.microsoft.com/office/drawing/2014/main" id="{95E54443-865F-0144-A09E-8E07F1824033}"/>
                    </a:ext>
                  </a:extLst>
                </p:cNvPr>
                <p:cNvSpPr/>
                <p:nvPr/>
              </p:nvSpPr>
              <p:spPr>
                <a:xfrm>
                  <a:off x="1313359" y="2321369"/>
                  <a:ext cx="109647" cy="110228"/>
                </a:xfrm>
                <a:prstGeom prst="ellips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cxnSp>
              <p:nvCxnSpPr>
                <p:cNvPr id="73" name="Conector recto 72">
                  <a:extLst>
                    <a:ext uri="{FF2B5EF4-FFF2-40B4-BE49-F238E27FC236}">
                      <a16:creationId xmlns:a16="http://schemas.microsoft.com/office/drawing/2014/main" id="{01375F06-43A2-A843-833D-4BAA9BA37D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68183" y="2284715"/>
                  <a:ext cx="0" cy="18353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" name="Conector recto 70">
                <a:extLst>
                  <a:ext uri="{FF2B5EF4-FFF2-40B4-BE49-F238E27FC236}">
                    <a16:creationId xmlns:a16="http://schemas.microsoft.com/office/drawing/2014/main" id="{A0F70F59-3BFB-564C-8277-DDECAEFF6C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8548" y="2406205"/>
                <a:ext cx="17616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E2450568-C75C-5F44-874B-F40040DCF347}"/>
                </a:ext>
              </a:extLst>
            </p:cNvPr>
            <p:cNvGrpSpPr/>
            <p:nvPr/>
          </p:nvGrpSpPr>
          <p:grpSpPr>
            <a:xfrm>
              <a:off x="3785178" y="2189542"/>
              <a:ext cx="176160" cy="183538"/>
              <a:chOff x="1320301" y="2314435"/>
              <a:chExt cx="176160" cy="183538"/>
            </a:xfrm>
          </p:grpSpPr>
          <p:grpSp>
            <p:nvGrpSpPr>
              <p:cNvPr id="66" name="Grupo 65">
                <a:extLst>
                  <a:ext uri="{FF2B5EF4-FFF2-40B4-BE49-F238E27FC236}">
                    <a16:creationId xmlns:a16="http://schemas.microsoft.com/office/drawing/2014/main" id="{3ADDEC7E-4BC0-B843-8389-7C89F64F4F2F}"/>
                  </a:ext>
                </a:extLst>
              </p:cNvPr>
              <p:cNvGrpSpPr/>
              <p:nvPr/>
            </p:nvGrpSpPr>
            <p:grpSpPr>
              <a:xfrm>
                <a:off x="1353559" y="2314435"/>
                <a:ext cx="109647" cy="183538"/>
                <a:chOff x="1135115" y="2284715"/>
                <a:chExt cx="109647" cy="183538"/>
              </a:xfrm>
            </p:grpSpPr>
            <p:sp>
              <p:nvSpPr>
                <p:cNvPr id="68" name="Elipse 67">
                  <a:extLst>
                    <a:ext uri="{FF2B5EF4-FFF2-40B4-BE49-F238E27FC236}">
                      <a16:creationId xmlns:a16="http://schemas.microsoft.com/office/drawing/2014/main" id="{3B97333D-DDD3-4747-B45D-B0BC6CE52F89}"/>
                    </a:ext>
                  </a:extLst>
                </p:cNvPr>
                <p:cNvSpPr/>
                <p:nvPr/>
              </p:nvSpPr>
              <p:spPr>
                <a:xfrm>
                  <a:off x="1135115" y="2321370"/>
                  <a:ext cx="109647" cy="110228"/>
                </a:xfrm>
                <a:prstGeom prst="ellips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cxnSp>
              <p:nvCxnSpPr>
                <p:cNvPr id="69" name="Conector recto 68">
                  <a:extLst>
                    <a:ext uri="{FF2B5EF4-FFF2-40B4-BE49-F238E27FC236}">
                      <a16:creationId xmlns:a16="http://schemas.microsoft.com/office/drawing/2014/main" id="{FECD0546-54D0-9C46-AB87-62DAC4B04B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9937" y="2284715"/>
                  <a:ext cx="0" cy="18353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" name="Conector recto 66">
                <a:extLst>
                  <a:ext uri="{FF2B5EF4-FFF2-40B4-BE49-F238E27FC236}">
                    <a16:creationId xmlns:a16="http://schemas.microsoft.com/office/drawing/2014/main" id="{F1D0817F-C781-F948-95EC-23FBCDBB70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0301" y="2406204"/>
                <a:ext cx="17616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D6C37484-9268-CF47-A791-B96F6F41DE91}"/>
                </a:ext>
              </a:extLst>
            </p:cNvPr>
            <p:cNvGrpSpPr/>
            <p:nvPr/>
          </p:nvGrpSpPr>
          <p:grpSpPr>
            <a:xfrm>
              <a:off x="3820524" y="4918234"/>
              <a:ext cx="176160" cy="183538"/>
              <a:chOff x="1498549" y="2297459"/>
              <a:chExt cx="176160" cy="183538"/>
            </a:xfrm>
          </p:grpSpPr>
          <p:grpSp>
            <p:nvGrpSpPr>
              <p:cNvPr id="62" name="Grupo 61">
                <a:extLst>
                  <a:ext uri="{FF2B5EF4-FFF2-40B4-BE49-F238E27FC236}">
                    <a16:creationId xmlns:a16="http://schemas.microsoft.com/office/drawing/2014/main" id="{B17BCD5A-9924-6044-B225-2F112AB95778}"/>
                  </a:ext>
                </a:extLst>
              </p:cNvPr>
              <p:cNvGrpSpPr/>
              <p:nvPr/>
            </p:nvGrpSpPr>
            <p:grpSpPr>
              <a:xfrm>
                <a:off x="1531804" y="2297459"/>
                <a:ext cx="109647" cy="183538"/>
                <a:chOff x="1313360" y="2267739"/>
                <a:chExt cx="109647" cy="183538"/>
              </a:xfrm>
            </p:grpSpPr>
            <p:sp>
              <p:nvSpPr>
                <p:cNvPr id="64" name="Elipse 63">
                  <a:extLst>
                    <a:ext uri="{FF2B5EF4-FFF2-40B4-BE49-F238E27FC236}">
                      <a16:creationId xmlns:a16="http://schemas.microsoft.com/office/drawing/2014/main" id="{1DF2C949-D372-DD42-BDF7-A670C43DBC17}"/>
                    </a:ext>
                  </a:extLst>
                </p:cNvPr>
                <p:cNvSpPr/>
                <p:nvPr/>
              </p:nvSpPr>
              <p:spPr>
                <a:xfrm>
                  <a:off x="1313360" y="2304393"/>
                  <a:ext cx="109647" cy="110228"/>
                </a:xfrm>
                <a:prstGeom prst="ellips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cxnSp>
              <p:nvCxnSpPr>
                <p:cNvPr id="65" name="Conector recto 64">
                  <a:extLst>
                    <a:ext uri="{FF2B5EF4-FFF2-40B4-BE49-F238E27FC236}">
                      <a16:creationId xmlns:a16="http://schemas.microsoft.com/office/drawing/2014/main" id="{76B20816-434A-834D-AE40-97DC61D54C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68184" y="2267739"/>
                  <a:ext cx="0" cy="18353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3" name="Conector recto 62">
                <a:extLst>
                  <a:ext uri="{FF2B5EF4-FFF2-40B4-BE49-F238E27FC236}">
                    <a16:creationId xmlns:a16="http://schemas.microsoft.com/office/drawing/2014/main" id="{78AAA299-3955-D942-B8D0-8CEF42DFAD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8549" y="2389229"/>
                <a:ext cx="17616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A27B834B-5397-4747-9E0C-8F2DDA24C252}"/>
                </a:ext>
              </a:extLst>
            </p:cNvPr>
            <p:cNvGrpSpPr/>
            <p:nvPr/>
          </p:nvGrpSpPr>
          <p:grpSpPr>
            <a:xfrm>
              <a:off x="6499408" y="2181037"/>
              <a:ext cx="176160" cy="183538"/>
              <a:chOff x="1320301" y="2314435"/>
              <a:chExt cx="176160" cy="183538"/>
            </a:xfrm>
          </p:grpSpPr>
          <p:grpSp>
            <p:nvGrpSpPr>
              <p:cNvPr id="58" name="Grupo 57">
                <a:extLst>
                  <a:ext uri="{FF2B5EF4-FFF2-40B4-BE49-F238E27FC236}">
                    <a16:creationId xmlns:a16="http://schemas.microsoft.com/office/drawing/2014/main" id="{2591279D-CFC9-8C4F-B91E-E03301A8E22A}"/>
                  </a:ext>
                </a:extLst>
              </p:cNvPr>
              <p:cNvGrpSpPr/>
              <p:nvPr/>
            </p:nvGrpSpPr>
            <p:grpSpPr>
              <a:xfrm>
                <a:off x="1353559" y="2314435"/>
                <a:ext cx="109647" cy="183538"/>
                <a:chOff x="1135115" y="2284715"/>
                <a:chExt cx="109647" cy="183538"/>
              </a:xfrm>
            </p:grpSpPr>
            <p:sp>
              <p:nvSpPr>
                <p:cNvPr id="60" name="Elipse 59">
                  <a:extLst>
                    <a:ext uri="{FF2B5EF4-FFF2-40B4-BE49-F238E27FC236}">
                      <a16:creationId xmlns:a16="http://schemas.microsoft.com/office/drawing/2014/main" id="{5DD80CC7-9E7F-564F-8859-A4F527298E0D}"/>
                    </a:ext>
                  </a:extLst>
                </p:cNvPr>
                <p:cNvSpPr/>
                <p:nvPr/>
              </p:nvSpPr>
              <p:spPr>
                <a:xfrm>
                  <a:off x="1135115" y="2321368"/>
                  <a:ext cx="109647" cy="110229"/>
                </a:xfrm>
                <a:prstGeom prst="ellips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cxnSp>
              <p:nvCxnSpPr>
                <p:cNvPr id="61" name="Conector recto 60">
                  <a:extLst>
                    <a:ext uri="{FF2B5EF4-FFF2-40B4-BE49-F238E27FC236}">
                      <a16:creationId xmlns:a16="http://schemas.microsoft.com/office/drawing/2014/main" id="{AFAEE7C1-A0CE-0748-94D9-124BF3B645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9937" y="2284715"/>
                  <a:ext cx="0" cy="18353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Conector recto 58">
                <a:extLst>
                  <a:ext uri="{FF2B5EF4-FFF2-40B4-BE49-F238E27FC236}">
                    <a16:creationId xmlns:a16="http://schemas.microsoft.com/office/drawing/2014/main" id="{D918107E-D15A-C244-BFBE-E27C4AB57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0301" y="2406204"/>
                <a:ext cx="17616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2E93C506-AF18-124F-AA24-911909A03F92}"/>
                </a:ext>
              </a:extLst>
            </p:cNvPr>
            <p:cNvGrpSpPr/>
            <p:nvPr/>
          </p:nvGrpSpPr>
          <p:grpSpPr>
            <a:xfrm>
              <a:off x="6499408" y="5015023"/>
              <a:ext cx="176160" cy="183538"/>
              <a:chOff x="1320301" y="2314435"/>
              <a:chExt cx="176160" cy="183538"/>
            </a:xfrm>
          </p:grpSpPr>
          <p:grpSp>
            <p:nvGrpSpPr>
              <p:cNvPr id="54" name="Grupo 53">
                <a:extLst>
                  <a:ext uri="{FF2B5EF4-FFF2-40B4-BE49-F238E27FC236}">
                    <a16:creationId xmlns:a16="http://schemas.microsoft.com/office/drawing/2014/main" id="{A91E0704-C54B-3145-B3FB-6F15546C48CB}"/>
                  </a:ext>
                </a:extLst>
              </p:cNvPr>
              <p:cNvGrpSpPr/>
              <p:nvPr/>
            </p:nvGrpSpPr>
            <p:grpSpPr>
              <a:xfrm>
                <a:off x="1353559" y="2314435"/>
                <a:ext cx="109647" cy="183538"/>
                <a:chOff x="1135115" y="2284715"/>
                <a:chExt cx="109647" cy="183538"/>
              </a:xfrm>
            </p:grpSpPr>
            <p:sp>
              <p:nvSpPr>
                <p:cNvPr id="56" name="Elipse 55">
                  <a:extLst>
                    <a:ext uri="{FF2B5EF4-FFF2-40B4-BE49-F238E27FC236}">
                      <a16:creationId xmlns:a16="http://schemas.microsoft.com/office/drawing/2014/main" id="{BF0AFF02-79C5-584B-AB64-8FC0EF54C2F8}"/>
                    </a:ext>
                  </a:extLst>
                </p:cNvPr>
                <p:cNvSpPr/>
                <p:nvPr/>
              </p:nvSpPr>
              <p:spPr>
                <a:xfrm>
                  <a:off x="1135115" y="2321370"/>
                  <a:ext cx="109647" cy="110228"/>
                </a:xfrm>
                <a:prstGeom prst="ellips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cxnSp>
              <p:nvCxnSpPr>
                <p:cNvPr id="57" name="Conector recto 56">
                  <a:extLst>
                    <a:ext uri="{FF2B5EF4-FFF2-40B4-BE49-F238E27FC236}">
                      <a16:creationId xmlns:a16="http://schemas.microsoft.com/office/drawing/2014/main" id="{84EBE8FE-8FF3-E949-815B-C481633312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9937" y="2284715"/>
                  <a:ext cx="0" cy="18353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Conector recto 54">
                <a:extLst>
                  <a:ext uri="{FF2B5EF4-FFF2-40B4-BE49-F238E27FC236}">
                    <a16:creationId xmlns:a16="http://schemas.microsoft.com/office/drawing/2014/main" id="{1B088F19-2086-4440-9758-88057399A9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0301" y="2406204"/>
                <a:ext cx="17616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82C8BE76-1C8F-2E4E-8D0A-3AAFD7391D17}"/>
                </a:ext>
              </a:extLst>
            </p:cNvPr>
            <p:cNvSpPr txBox="1"/>
            <p:nvPr/>
          </p:nvSpPr>
          <p:spPr>
            <a:xfrm>
              <a:off x="630967" y="2390835"/>
              <a:ext cx="1090909" cy="429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100" dirty="0">
                  <a:solidFill>
                    <a:schemeClr val="bg1"/>
                  </a:solidFill>
                  <a:latin typeface="Bodoni MT" panose="02070603080606020203" pitchFamily="18" charset="77"/>
                </a:rPr>
                <a:t>St. 2913</a:t>
              </a: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4FCF6CC8-C449-E84A-A27B-5D3B9F16B5F2}"/>
                </a:ext>
              </a:extLst>
            </p:cNvPr>
            <p:cNvSpPr txBox="1"/>
            <p:nvPr/>
          </p:nvSpPr>
          <p:spPr>
            <a:xfrm>
              <a:off x="723346" y="4443947"/>
              <a:ext cx="1090909" cy="429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100" dirty="0">
                  <a:solidFill>
                    <a:schemeClr val="bg1"/>
                  </a:solidFill>
                  <a:latin typeface="Bodoni MT" panose="02070603080606020203" pitchFamily="18" charset="77"/>
                </a:rPr>
                <a:t>St. 2856</a:t>
              </a: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8A14E772-88B1-2A45-AC5D-85F232C5198D}"/>
                </a:ext>
              </a:extLst>
            </p:cNvPr>
            <p:cNvSpPr txBox="1"/>
            <p:nvPr/>
          </p:nvSpPr>
          <p:spPr>
            <a:xfrm>
              <a:off x="3365091" y="2323974"/>
              <a:ext cx="1090909" cy="429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100" dirty="0">
                  <a:solidFill>
                    <a:schemeClr val="bg1"/>
                  </a:solidFill>
                  <a:latin typeface="Bodoni MT" panose="02070603080606020203" pitchFamily="18" charset="77"/>
                </a:rPr>
                <a:t>St. 2914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408DAB6C-F0C6-F54B-A177-5FDC897F3240}"/>
                </a:ext>
              </a:extLst>
            </p:cNvPr>
            <p:cNvSpPr txBox="1"/>
            <p:nvPr/>
          </p:nvSpPr>
          <p:spPr>
            <a:xfrm>
              <a:off x="3393320" y="4446474"/>
              <a:ext cx="1090909" cy="429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100" dirty="0">
                  <a:solidFill>
                    <a:schemeClr val="bg1"/>
                  </a:solidFill>
                  <a:latin typeface="Bodoni MT" panose="02070603080606020203" pitchFamily="18" charset="77"/>
                </a:rPr>
                <a:t>St. 2857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BA41F02F-DB58-CC44-89EC-4F5BA3676250}"/>
                </a:ext>
              </a:extLst>
            </p:cNvPr>
            <p:cNvSpPr txBox="1"/>
            <p:nvPr/>
          </p:nvSpPr>
          <p:spPr>
            <a:xfrm>
              <a:off x="6053839" y="4503643"/>
              <a:ext cx="1090909" cy="429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100" dirty="0">
                  <a:solidFill>
                    <a:schemeClr val="bg1"/>
                  </a:solidFill>
                  <a:latin typeface="Bodoni MT" panose="02070603080606020203" pitchFamily="18" charset="77"/>
                </a:rPr>
                <a:t>St. 2858</a:t>
              </a:r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D1D76950-5BEF-F04F-A7D6-59996089E26B}"/>
                </a:ext>
              </a:extLst>
            </p:cNvPr>
            <p:cNvSpPr/>
            <p:nvPr/>
          </p:nvSpPr>
          <p:spPr>
            <a:xfrm>
              <a:off x="3722434" y="3427049"/>
              <a:ext cx="132108" cy="135718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4FF4CA52-73C3-9743-8013-16C160C1A7F6}"/>
                </a:ext>
              </a:extLst>
            </p:cNvPr>
            <p:cNvCxnSpPr>
              <a:cxnSpLocks/>
            </p:cNvCxnSpPr>
            <p:nvPr/>
          </p:nvCxnSpPr>
          <p:spPr>
            <a:xfrm>
              <a:off x="3671051" y="3498056"/>
              <a:ext cx="22008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491D146C-CC59-1D49-B10C-88C39F5FA43A}"/>
                </a:ext>
              </a:extLst>
            </p:cNvPr>
            <p:cNvCxnSpPr>
              <a:cxnSpLocks/>
            </p:cNvCxnSpPr>
            <p:nvPr/>
          </p:nvCxnSpPr>
          <p:spPr>
            <a:xfrm>
              <a:off x="3788488" y="3370982"/>
              <a:ext cx="0" cy="24785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379F8E16-4F40-FC46-B9BC-E30AC6075FE3}"/>
                </a:ext>
              </a:extLst>
            </p:cNvPr>
            <p:cNvSpPr txBox="1"/>
            <p:nvPr/>
          </p:nvSpPr>
          <p:spPr>
            <a:xfrm>
              <a:off x="6022978" y="2349850"/>
              <a:ext cx="1090909" cy="429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100" dirty="0">
                  <a:solidFill>
                    <a:schemeClr val="bg1"/>
                  </a:solidFill>
                  <a:latin typeface="Bodoni MT" panose="02070603080606020203" pitchFamily="18" charset="77"/>
                </a:rPr>
                <a:t>St. 2915</a:t>
              </a: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C623FB7-9B43-134C-A966-E24EC8500362}"/>
              </a:ext>
            </a:extLst>
          </p:cNvPr>
          <p:cNvSpPr txBox="1"/>
          <p:nvPr/>
        </p:nvSpPr>
        <p:spPr>
          <a:xfrm>
            <a:off x="3957745" y="626212"/>
            <a:ext cx="7072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>
                <a:latin typeface="Bodoni MT" panose="02070603080606020203" pitchFamily="18" charset="77"/>
              </a:rPr>
              <a:t>St. 2914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6FC5D65-0895-CF40-B8F7-9E46F97E4139}"/>
              </a:ext>
            </a:extLst>
          </p:cNvPr>
          <p:cNvSpPr txBox="1"/>
          <p:nvPr/>
        </p:nvSpPr>
        <p:spPr>
          <a:xfrm rot="17557014">
            <a:off x="2981261" y="1211956"/>
            <a:ext cx="7072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dirty="0">
                <a:latin typeface="Bodoni MT" panose="02070603080606020203" pitchFamily="18" charset="77"/>
              </a:rPr>
              <a:t>St. 2913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C550F71-AF1F-4440-8D96-1039BB1623A1}"/>
              </a:ext>
            </a:extLst>
          </p:cNvPr>
          <p:cNvSpPr txBox="1"/>
          <p:nvPr/>
        </p:nvSpPr>
        <p:spPr>
          <a:xfrm rot="14280027">
            <a:off x="3019149" y="2277099"/>
            <a:ext cx="7072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dirty="0">
                <a:latin typeface="Bodoni MT" panose="02070603080606020203" pitchFamily="18" charset="77"/>
              </a:rPr>
              <a:t>St. 2856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2E28123-3163-E24C-BEC0-126D637F2900}"/>
              </a:ext>
            </a:extLst>
          </p:cNvPr>
          <p:cNvSpPr txBox="1"/>
          <p:nvPr/>
        </p:nvSpPr>
        <p:spPr>
          <a:xfrm rot="10800000">
            <a:off x="3957745" y="2799807"/>
            <a:ext cx="7072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dirty="0">
                <a:latin typeface="Bodoni MT" panose="02070603080606020203" pitchFamily="18" charset="77"/>
              </a:rPr>
              <a:t>St. 2857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D72650B-7847-1647-810E-EC844B9C3F32}"/>
              </a:ext>
            </a:extLst>
          </p:cNvPr>
          <p:cNvSpPr txBox="1"/>
          <p:nvPr/>
        </p:nvSpPr>
        <p:spPr>
          <a:xfrm rot="6865539">
            <a:off x="4966994" y="2157430"/>
            <a:ext cx="7072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dirty="0">
                <a:latin typeface="Bodoni MT" panose="02070603080606020203" pitchFamily="18" charset="77"/>
              </a:rPr>
              <a:t>St. 2858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C2E4599-D808-C14A-850B-DBF729C1A35E}"/>
              </a:ext>
            </a:extLst>
          </p:cNvPr>
          <p:cNvSpPr txBox="1"/>
          <p:nvPr/>
        </p:nvSpPr>
        <p:spPr>
          <a:xfrm>
            <a:off x="143442" y="1472966"/>
            <a:ext cx="2825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dirty="0">
                <a:latin typeface="Optima" panose="02000503060000020004" pitchFamily="2" charset="0"/>
              </a:rPr>
              <a:t>Global wave hindcast stations</a:t>
            </a:r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946B79B4-27D8-EE42-8B38-64353064FA14}"/>
              </a:ext>
            </a:extLst>
          </p:cNvPr>
          <p:cNvCxnSpPr>
            <a:cxnSpLocks/>
          </p:cNvCxnSpPr>
          <p:nvPr/>
        </p:nvCxnSpPr>
        <p:spPr>
          <a:xfrm>
            <a:off x="0" y="6773776"/>
            <a:ext cx="12192000" cy="0"/>
          </a:xfrm>
          <a:prstGeom prst="line">
            <a:avLst/>
          </a:prstGeom>
          <a:ln w="57150">
            <a:solidFill>
              <a:srgbClr val="E7E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Imagen 90">
            <a:extLst>
              <a:ext uri="{FF2B5EF4-FFF2-40B4-BE49-F238E27FC236}">
                <a16:creationId xmlns:a16="http://schemas.microsoft.com/office/drawing/2014/main" id="{720177BA-2314-6C4E-9435-39504C9AB2AA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3826" y="785996"/>
            <a:ext cx="2944725" cy="2868419"/>
          </a:xfrm>
          <a:prstGeom prst="rect">
            <a:avLst/>
          </a:prstGeom>
        </p:spPr>
      </p:pic>
      <p:sp>
        <p:nvSpPr>
          <p:cNvPr id="92" name="Rectángulo 91">
            <a:extLst>
              <a:ext uri="{FF2B5EF4-FFF2-40B4-BE49-F238E27FC236}">
                <a16:creationId xmlns:a16="http://schemas.microsoft.com/office/drawing/2014/main" id="{62B4128E-043C-8849-B167-A620885DAE3A}"/>
              </a:ext>
            </a:extLst>
          </p:cNvPr>
          <p:cNvSpPr/>
          <p:nvPr/>
        </p:nvSpPr>
        <p:spPr>
          <a:xfrm>
            <a:off x="7967432" y="3680957"/>
            <a:ext cx="323864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Optima" panose="02000503060000020004" pitchFamily="2" charset="0"/>
              </a:rPr>
              <a:t>Wavespectra</a:t>
            </a:r>
            <a:r>
              <a:rPr lang="en-US" sz="1600" b="1" dirty="0">
                <a:latin typeface="Optima" panose="02000503060000020004" pitchFamily="2" charset="0"/>
              </a:rPr>
              <a:t> Library</a:t>
            </a:r>
          </a:p>
          <a:p>
            <a:pPr algn="ctr"/>
            <a:r>
              <a:rPr lang="en-US" sz="1600" dirty="0">
                <a:latin typeface="Optima" panose="02000503060000020004" pitchFamily="2" charset="0"/>
              </a:rPr>
              <a:t>developed by </a:t>
            </a:r>
            <a:r>
              <a:rPr lang="en-US" sz="1600" dirty="0" err="1">
                <a:latin typeface="Optima" panose="02000503060000020004" pitchFamily="2" charset="0"/>
              </a:rPr>
              <a:t>MetOcean</a:t>
            </a:r>
            <a:r>
              <a:rPr lang="en-US" sz="1600" dirty="0">
                <a:latin typeface="Optima" panose="02000503060000020004" pitchFamily="2" charset="0"/>
              </a:rPr>
              <a:t> Solutions</a:t>
            </a:r>
          </a:p>
          <a:p>
            <a:pPr algn="ctr"/>
            <a:r>
              <a:rPr lang="en-AU" sz="1600" dirty="0">
                <a:latin typeface="Optima" panose="02000503060000020004" pitchFamily="2" charset="0"/>
              </a:rPr>
              <a:t>Watershed Method</a:t>
            </a:r>
          </a:p>
          <a:p>
            <a:pPr algn="ctr"/>
            <a:r>
              <a:rPr lang="en-AU" sz="1600" i="1" dirty="0">
                <a:latin typeface="Optima" panose="02000503060000020004" pitchFamily="2" charset="0"/>
              </a:rPr>
              <a:t>(Hanson and Philips, 2001)</a:t>
            </a:r>
            <a:endParaRPr lang="en-US" sz="1600" dirty="0">
              <a:latin typeface="Optima" panose="02000503060000020004" pitchFamily="2" charset="0"/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508D3856-9C3A-1540-B339-1217C64BD5D0}"/>
              </a:ext>
            </a:extLst>
          </p:cNvPr>
          <p:cNvSpPr txBox="1"/>
          <p:nvPr/>
        </p:nvSpPr>
        <p:spPr>
          <a:xfrm>
            <a:off x="6512188" y="5080051"/>
            <a:ext cx="4860813" cy="442674"/>
          </a:xfrm>
          <a:prstGeom prst="roundRect">
            <a:avLst/>
          </a:prstGeom>
          <a:solidFill>
            <a:srgbClr val="E7E099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latin typeface="Optima" panose="02000503060000020004" pitchFamily="2" charset="0"/>
              </a:defRPr>
            </a:lvl1pPr>
          </a:lstStyle>
          <a:p>
            <a:r>
              <a:rPr lang="en-AU" dirty="0"/>
              <a:t>3. Parameterization of sea-swells systems</a:t>
            </a: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6C3ADD03-D373-0740-A61D-F89A4F65D95B}"/>
              </a:ext>
            </a:extLst>
          </p:cNvPr>
          <p:cNvSpPr/>
          <p:nvPr/>
        </p:nvSpPr>
        <p:spPr>
          <a:xfrm>
            <a:off x="9501797" y="5651965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i="1" dirty="0">
                <a:latin typeface="Optima" panose="02000503060000020004" pitchFamily="2" charset="0"/>
              </a:rPr>
              <a:t> </a:t>
            </a:r>
            <a:endParaRPr lang="en-AU" sz="2000" i="1" dirty="0">
              <a:latin typeface="Optima" panose="02000503060000020004" pitchFamily="2" charset="0"/>
            </a:endParaRP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9BECE45F-B613-F549-9394-D05C0C57A92D}"/>
              </a:ext>
            </a:extLst>
          </p:cNvPr>
          <p:cNvSpPr txBox="1"/>
          <p:nvPr/>
        </p:nvSpPr>
        <p:spPr>
          <a:xfrm>
            <a:off x="314982" y="974097"/>
            <a:ext cx="2072384" cy="442674"/>
          </a:xfrm>
          <a:prstGeom prst="roundRect">
            <a:avLst/>
          </a:prstGeom>
          <a:solidFill>
            <a:srgbClr val="E7E099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>
                <a:latin typeface="Optima" panose="02000503060000020004" pitchFamily="2" charset="0"/>
              </a:rPr>
              <a:t>1. “Super-point”</a:t>
            </a:r>
          </a:p>
        </p:txBody>
      </p: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FFFCF282-5336-CE40-8E1E-ABBF63A97BD0}"/>
              </a:ext>
            </a:extLst>
          </p:cNvPr>
          <p:cNvSpPr txBox="1"/>
          <p:nvPr/>
        </p:nvSpPr>
        <p:spPr>
          <a:xfrm>
            <a:off x="6464293" y="925819"/>
            <a:ext cx="1770189" cy="783193"/>
          </a:xfrm>
          <a:prstGeom prst="roundRect">
            <a:avLst/>
          </a:prstGeom>
          <a:solidFill>
            <a:srgbClr val="E7E099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latin typeface="Optima" panose="02000503060000020004" pitchFamily="2" charset="0"/>
              </a:rPr>
              <a:t>2. Spectral Partitioning</a:t>
            </a: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8D11C123-B7F5-7649-887D-A3AAA3B68389}"/>
              </a:ext>
            </a:extLst>
          </p:cNvPr>
          <p:cNvSpPr txBox="1"/>
          <p:nvPr/>
        </p:nvSpPr>
        <p:spPr>
          <a:xfrm>
            <a:off x="3248931" y="131170"/>
            <a:ext cx="569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solidFill>
                  <a:schemeClr val="bg1"/>
                </a:solidFill>
                <a:latin typeface="Optima" panose="02000503060000020004" pitchFamily="2" charset="0"/>
              </a:rPr>
              <a:t>HyWaves</a:t>
            </a:r>
            <a:endParaRPr lang="en-AU" sz="200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id="{623C26FE-2614-EC45-98A4-1E5C06D24F85}"/>
                  </a:ext>
                </a:extLst>
              </p:cNvPr>
              <p:cNvSpPr txBox="1"/>
              <p:nvPr/>
            </p:nvSpPr>
            <p:spPr>
              <a:xfrm>
                <a:off x="6728890" y="5638816"/>
                <a:ext cx="2513525" cy="9661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AU" dirty="0">
                    <a:solidFill>
                      <a:srgbClr val="7030A0"/>
                    </a:solidFill>
                    <a:latin typeface="Optima" panose="02000503060000020004" pitchFamily="2" charset="0"/>
                  </a:rPr>
                  <a:t>Sea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AU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AU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A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AU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AU" b="0" i="1" dirty="0">
                  <a:solidFill>
                    <a:srgbClr val="7030A0"/>
                  </a:solidFill>
                  <a:latin typeface="Optima" panose="02000503060000020004" pitchFamily="2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AU" b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AU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AU" dirty="0">
                    <a:solidFill>
                      <a:srgbClr val="7030A0"/>
                    </a:solidFill>
                    <a:latin typeface="Optima" panose="02000503060000020004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AU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𝑠𝑝𝑑</m:t>
                        </m:r>
                      </m:sub>
                    </m:sSub>
                  </m:oMath>
                </a14:m>
                <a:r>
                  <a:rPr lang="en-AU" dirty="0">
                    <a:solidFill>
                      <a:srgbClr val="7030A0"/>
                    </a:solidFill>
                    <a:latin typeface="Optima" panose="02000503060000020004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AU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𝑑𝑖𝑟</m:t>
                        </m:r>
                      </m:sub>
                    </m:sSub>
                  </m:oMath>
                </a14:m>
                <a:r>
                  <a:rPr lang="en-AU" dirty="0">
                    <a:solidFill>
                      <a:srgbClr val="7030A0"/>
                    </a:solidFill>
                    <a:latin typeface="Optima" panose="02000503060000020004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id="{623C26FE-2614-EC45-98A4-1E5C06D24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890" y="5638816"/>
                <a:ext cx="2513525" cy="966162"/>
              </a:xfrm>
              <a:prstGeom prst="rect">
                <a:avLst/>
              </a:prstGeom>
              <a:blipFill>
                <a:blip r:embed="rId21"/>
                <a:stretch>
                  <a:fillRect t="-2632" b="-92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CuadroTexto 96">
                <a:extLst>
                  <a:ext uri="{FF2B5EF4-FFF2-40B4-BE49-F238E27FC236}">
                    <a16:creationId xmlns:a16="http://schemas.microsoft.com/office/drawing/2014/main" id="{14F4732C-8B8C-5942-B2C0-4441E7EF0003}"/>
                  </a:ext>
                </a:extLst>
              </p:cNvPr>
              <p:cNvSpPr txBox="1"/>
              <p:nvPr/>
            </p:nvSpPr>
            <p:spPr>
              <a:xfrm>
                <a:off x="9242415" y="5678164"/>
                <a:ext cx="2120578" cy="9447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dirty="0">
                    <a:solidFill>
                      <a:srgbClr val="7030A0"/>
                    </a:solidFill>
                    <a:latin typeface="Optima" panose="02000503060000020004" pitchFamily="2" charset="0"/>
                  </a:rPr>
                  <a:t>Swells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AU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AU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A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AU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AU" b="0" i="1" dirty="0">
                  <a:solidFill>
                    <a:srgbClr val="7030A0"/>
                  </a:solidFill>
                  <a:latin typeface="Optima" panose="02000503060000020004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AU" b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AU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AU" sz="2400" dirty="0">
                  <a:solidFill>
                    <a:srgbClr val="7030A0"/>
                  </a:solidFill>
                  <a:latin typeface="Optima" panose="02000503060000020004" pitchFamily="2" charset="0"/>
                </a:endParaRPr>
              </a:p>
            </p:txBody>
          </p:sp>
        </mc:Choice>
        <mc:Fallback xmlns="">
          <p:sp>
            <p:nvSpPr>
              <p:cNvPr id="97" name="CuadroTexto 96">
                <a:extLst>
                  <a:ext uri="{FF2B5EF4-FFF2-40B4-BE49-F238E27FC236}">
                    <a16:creationId xmlns:a16="http://schemas.microsoft.com/office/drawing/2014/main" id="{14F4732C-8B8C-5942-B2C0-4441E7EF0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2415" y="5678164"/>
                <a:ext cx="2120578" cy="944746"/>
              </a:xfrm>
              <a:prstGeom prst="rect">
                <a:avLst/>
              </a:prstGeom>
              <a:blipFill>
                <a:blip r:embed="rId22"/>
                <a:stretch>
                  <a:fillRect t="-2632" b="-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CuadroTexto 97">
            <a:extLst>
              <a:ext uri="{FF2B5EF4-FFF2-40B4-BE49-F238E27FC236}">
                <a16:creationId xmlns:a16="http://schemas.microsoft.com/office/drawing/2014/main" id="{7DA35E43-6A8D-5845-9264-BB8097CCA808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6/17</a:t>
            </a:r>
          </a:p>
        </p:txBody>
      </p:sp>
    </p:spTree>
    <p:extLst>
      <p:ext uri="{BB962C8B-B14F-4D97-AF65-F5344CB8AC3E}">
        <p14:creationId xmlns:p14="http://schemas.microsoft.com/office/powerpoint/2010/main" val="202061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6407B8AF-A4BA-4F46-BFD7-8FF0CB340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927" y="2195392"/>
            <a:ext cx="5090160" cy="4415918"/>
          </a:xfrm>
          <a:prstGeom prst="rect">
            <a:avLst/>
          </a:prstGeom>
        </p:spPr>
      </p:pic>
      <p:pic>
        <p:nvPicPr>
          <p:cNvPr id="11" name="Imagen 10" descr="Imagen que contiene agua, azul, hombre, grande&#10;&#10;Descripción generada automáticamente">
            <a:extLst>
              <a:ext uri="{FF2B5EF4-FFF2-40B4-BE49-F238E27FC236}">
                <a16:creationId xmlns:a16="http://schemas.microsoft.com/office/drawing/2014/main" id="{0A32A149-D111-6B47-A760-5DA2371521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95507"/>
          <a:stretch/>
        </p:blipFill>
        <p:spPr>
          <a:xfrm rot="5400000">
            <a:off x="5821680" y="-5737456"/>
            <a:ext cx="548640" cy="12192000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A408AE7-52D7-6E42-BD01-F30C437CEFA9}"/>
              </a:ext>
            </a:extLst>
          </p:cNvPr>
          <p:cNvCxnSpPr>
            <a:cxnSpLocks/>
          </p:cNvCxnSpPr>
          <p:nvPr/>
        </p:nvCxnSpPr>
        <p:spPr>
          <a:xfrm>
            <a:off x="0" y="6773776"/>
            <a:ext cx="12192000" cy="0"/>
          </a:xfrm>
          <a:prstGeom prst="line">
            <a:avLst/>
          </a:prstGeom>
          <a:ln w="57150">
            <a:solidFill>
              <a:srgbClr val="E7E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900C1BC0-E4F7-0846-9533-5A8D6B0E2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28" y="2438811"/>
            <a:ext cx="4439086" cy="421216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5C391A4-B559-6448-B7C3-43682DC74519}"/>
              </a:ext>
            </a:extLst>
          </p:cNvPr>
          <p:cNvSpPr txBox="1"/>
          <p:nvPr/>
        </p:nvSpPr>
        <p:spPr>
          <a:xfrm>
            <a:off x="1274064" y="874370"/>
            <a:ext cx="2889504" cy="1055608"/>
          </a:xfrm>
          <a:prstGeom prst="roundRect">
            <a:avLst/>
          </a:prstGeom>
          <a:solidFill>
            <a:srgbClr val="E7E099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Optima" panose="02000503060000020004" pitchFamily="2" charset="0"/>
              </a:rPr>
              <a:t>4. </a:t>
            </a:r>
            <a:r>
              <a:rPr lang="en-AU" sz="2000" b="1" dirty="0">
                <a:latin typeface="Optima" panose="02000503060000020004" pitchFamily="2" charset="0"/>
              </a:rPr>
              <a:t>MDA</a:t>
            </a:r>
            <a:endParaRPr lang="en-AU" b="1" dirty="0">
              <a:latin typeface="Optima" panose="02000503060000020004" pitchFamily="2" charset="0"/>
            </a:endParaRPr>
          </a:p>
          <a:p>
            <a:pPr algn="ctr"/>
            <a:r>
              <a:rPr lang="en-AU" dirty="0">
                <a:latin typeface="Optima" panose="02000503060000020004" pitchFamily="2" charset="0"/>
              </a:rPr>
              <a:t>Maximum Dissimilarity Algorithm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ADB6A83-AA0B-444E-8F47-F91469EA86D6}"/>
              </a:ext>
            </a:extLst>
          </p:cNvPr>
          <p:cNvSpPr txBox="1"/>
          <p:nvPr/>
        </p:nvSpPr>
        <p:spPr>
          <a:xfrm>
            <a:off x="7682255" y="841029"/>
            <a:ext cx="2889504" cy="749141"/>
          </a:xfrm>
          <a:prstGeom prst="roundRect">
            <a:avLst/>
          </a:prstGeom>
          <a:solidFill>
            <a:srgbClr val="E7E099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Optima" panose="02000503060000020004" pitchFamily="2" charset="0"/>
              </a:rPr>
              <a:t>5. </a:t>
            </a:r>
            <a:r>
              <a:rPr lang="en-AU" sz="2000" b="1" dirty="0">
                <a:latin typeface="Optima" panose="02000503060000020004" pitchFamily="2" charset="0"/>
              </a:rPr>
              <a:t>SWAN</a:t>
            </a:r>
            <a:endParaRPr lang="en-AU" b="1" dirty="0">
              <a:latin typeface="Optima" panose="02000503060000020004" pitchFamily="2" charset="0"/>
            </a:endParaRPr>
          </a:p>
          <a:p>
            <a:pPr algn="ctr"/>
            <a:r>
              <a:rPr lang="en-AU" dirty="0">
                <a:latin typeface="Optima" panose="02000503060000020004" pitchFamily="2" charset="0"/>
              </a:rPr>
              <a:t>Dynamical Downscaling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D2FB1A7-2439-2B42-BAFD-AECD3C14B9AB}"/>
              </a:ext>
            </a:extLst>
          </p:cNvPr>
          <p:cNvSpPr txBox="1"/>
          <p:nvPr/>
        </p:nvSpPr>
        <p:spPr>
          <a:xfrm>
            <a:off x="3248931" y="131170"/>
            <a:ext cx="569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solidFill>
                  <a:schemeClr val="bg1"/>
                </a:solidFill>
                <a:latin typeface="Optima" panose="02000503060000020004" pitchFamily="2" charset="0"/>
              </a:rPr>
              <a:t>HyWaves</a:t>
            </a:r>
            <a:endParaRPr lang="en-AU" sz="200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831610F-3157-C14B-A124-B1AE7F235BF8}"/>
              </a:ext>
            </a:extLst>
          </p:cNvPr>
          <p:cNvSpPr/>
          <p:nvPr/>
        </p:nvSpPr>
        <p:spPr>
          <a:xfrm>
            <a:off x="7204628" y="1676804"/>
            <a:ext cx="4069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dirty="0">
                <a:latin typeface="Optima" panose="02000503060000020004" pitchFamily="2" charset="0"/>
              </a:rPr>
              <a:t>Simulating </a:t>
            </a:r>
            <a:r>
              <a:rPr lang="en-AU" dirty="0" err="1">
                <a:latin typeface="Optima" panose="02000503060000020004" pitchFamily="2" charset="0"/>
              </a:rPr>
              <a:t>WAves</a:t>
            </a:r>
            <a:r>
              <a:rPr lang="en-AU" dirty="0">
                <a:latin typeface="Optima" panose="02000503060000020004" pitchFamily="2" charset="0"/>
              </a:rPr>
              <a:t> Nearshore (</a:t>
            </a:r>
            <a:r>
              <a:rPr lang="en-AU" dirty="0" err="1">
                <a:latin typeface="Optima" panose="02000503060000020004" pitchFamily="2" charset="0"/>
              </a:rPr>
              <a:t>TUDelft</a:t>
            </a:r>
            <a:r>
              <a:rPr lang="en-AU" dirty="0">
                <a:latin typeface="Optima" panose="02000503060000020004" pitchFamily="2" charset="0"/>
              </a:rPr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45C5002-7AB4-E24F-9D80-8A6F5AD7FA98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7/17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791082C-0CE4-6842-AD91-10E675F71B98}"/>
              </a:ext>
            </a:extLst>
          </p:cNvPr>
          <p:cNvSpPr/>
          <p:nvPr/>
        </p:nvSpPr>
        <p:spPr>
          <a:xfrm>
            <a:off x="758140" y="2023865"/>
            <a:ext cx="4537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dirty="0">
                <a:latin typeface="Optima" panose="02000503060000020004" pitchFamily="2" charset="0"/>
              </a:rPr>
              <a:t>500 seas + 500 swells </a:t>
            </a:r>
            <a:r>
              <a:rPr lang="en-AU" altLang="es-ES" i="1" dirty="0">
                <a:latin typeface="Optima" panose="02000503060000020004" pitchFamily="2" charset="0"/>
              </a:rPr>
              <a:t>(Camus et al., 2011) </a:t>
            </a:r>
            <a:endParaRPr lang="en-AU" altLang="es-ES" sz="800" i="1" dirty="0">
              <a:latin typeface="Optima" panose="02000503060000020004" pitchFamily="2" charset="0"/>
            </a:endParaRPr>
          </a:p>
          <a:p>
            <a:pPr algn="ctr"/>
            <a:endParaRPr lang="en-AU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1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Imagen que contiene agua, azul, hombre, grande&#10;&#10;Descripción generada automáticamente">
            <a:extLst>
              <a:ext uri="{FF2B5EF4-FFF2-40B4-BE49-F238E27FC236}">
                <a16:creationId xmlns:a16="http://schemas.microsoft.com/office/drawing/2014/main" id="{9EB9B6A4-6753-B04B-9C52-4293F1A84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95507"/>
          <a:stretch/>
        </p:blipFill>
        <p:spPr>
          <a:xfrm rot="5400000">
            <a:off x="5821680" y="-5737456"/>
            <a:ext cx="548640" cy="12192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AF125B3-E127-D840-AC17-53DEDD63E183}"/>
              </a:ext>
            </a:extLst>
          </p:cNvPr>
          <p:cNvSpPr txBox="1"/>
          <p:nvPr/>
        </p:nvSpPr>
        <p:spPr>
          <a:xfrm>
            <a:off x="1043147" y="1825716"/>
            <a:ext cx="2246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dirty="0">
                <a:latin typeface="Optima" panose="02000503060000020004" pitchFamily="2" charset="0"/>
              </a:rPr>
              <a:t>Interpolation Algorithm</a:t>
            </a:r>
          </a:p>
          <a:p>
            <a:pPr algn="ctr"/>
            <a:r>
              <a:rPr lang="en-AU" altLang="es-ES" sz="1600" i="1" dirty="0">
                <a:latin typeface="Optima" panose="02000503060000020004" pitchFamily="2" charset="0"/>
              </a:rPr>
              <a:t>(</a:t>
            </a:r>
            <a:r>
              <a:rPr lang="en-AU" altLang="es-ES" sz="1600" i="1" dirty="0" err="1">
                <a:latin typeface="Optima" panose="02000503060000020004" pitchFamily="2" charset="0"/>
              </a:rPr>
              <a:t>Rippa</a:t>
            </a:r>
            <a:r>
              <a:rPr lang="en-AU" altLang="es-ES" sz="1600" i="1" dirty="0">
                <a:latin typeface="Optima" panose="02000503060000020004" pitchFamily="2" charset="0"/>
              </a:rPr>
              <a:t> 1999) </a:t>
            </a:r>
            <a:endParaRPr lang="en-AU" altLang="es-ES" sz="900" i="1" dirty="0">
              <a:latin typeface="Optima" panose="02000503060000020004" pitchFamily="2" charset="0"/>
            </a:endParaRPr>
          </a:p>
          <a:p>
            <a:pPr algn="ctr"/>
            <a:endParaRPr lang="en-AU" sz="1600" dirty="0">
              <a:latin typeface="Optima" panose="02000503060000020004" pitchFamily="2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ACB618E-49B0-0143-8189-30ACC8DED69A}"/>
              </a:ext>
            </a:extLst>
          </p:cNvPr>
          <p:cNvSpPr txBox="1"/>
          <p:nvPr/>
        </p:nvSpPr>
        <p:spPr>
          <a:xfrm>
            <a:off x="773994" y="874370"/>
            <a:ext cx="2889504" cy="749141"/>
          </a:xfrm>
          <a:prstGeom prst="roundRect">
            <a:avLst/>
          </a:prstGeom>
          <a:solidFill>
            <a:srgbClr val="E7E099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Optima" panose="02000503060000020004" pitchFamily="2" charset="0"/>
              </a:rPr>
              <a:t>6. </a:t>
            </a:r>
            <a:r>
              <a:rPr lang="en-AU" sz="2000" b="1" dirty="0">
                <a:latin typeface="Optima" panose="02000503060000020004" pitchFamily="2" charset="0"/>
              </a:rPr>
              <a:t>RBF</a:t>
            </a:r>
            <a:endParaRPr lang="en-AU" b="1" dirty="0">
              <a:latin typeface="Optima" panose="02000503060000020004" pitchFamily="2" charset="0"/>
            </a:endParaRPr>
          </a:p>
          <a:p>
            <a:pPr algn="ctr"/>
            <a:r>
              <a:rPr lang="en-AU" dirty="0">
                <a:latin typeface="Optima" panose="02000503060000020004" pitchFamily="2" charset="0"/>
              </a:rPr>
              <a:t>Radial Basis Functions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38EB213-095E-0443-8FB1-FF5DCC9395B4}"/>
              </a:ext>
            </a:extLst>
          </p:cNvPr>
          <p:cNvSpPr txBox="1"/>
          <p:nvPr/>
        </p:nvSpPr>
        <p:spPr>
          <a:xfrm>
            <a:off x="449748" y="2472046"/>
            <a:ext cx="3433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i="1" dirty="0">
                <a:latin typeface="Optima" panose="02000503060000020004" pitchFamily="2" charset="0"/>
              </a:rPr>
              <a:t>“a weighted sum of radial basis functions”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2847B0BE-533F-AB4B-99B7-1483A713D494}"/>
              </a:ext>
            </a:extLst>
          </p:cNvPr>
          <p:cNvSpPr/>
          <p:nvPr/>
        </p:nvSpPr>
        <p:spPr>
          <a:xfrm>
            <a:off x="6229224" y="2167705"/>
            <a:ext cx="4598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latin typeface="Optima" panose="02000503060000020004" pitchFamily="2" charset="0"/>
              </a:rPr>
              <a:t>The historical wave climate can be reconstructed at any location in the domain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2F4D9C9-492E-EB46-B4C9-7ABF0C03C60E}"/>
              </a:ext>
            </a:extLst>
          </p:cNvPr>
          <p:cNvSpPr txBox="1"/>
          <p:nvPr/>
        </p:nvSpPr>
        <p:spPr>
          <a:xfrm>
            <a:off x="3248931" y="131170"/>
            <a:ext cx="569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solidFill>
                  <a:schemeClr val="bg1"/>
                </a:solidFill>
                <a:latin typeface="Optima" panose="02000503060000020004" pitchFamily="2" charset="0"/>
              </a:rPr>
              <a:t>HyWaves</a:t>
            </a:r>
            <a:endParaRPr lang="en-AU" sz="200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659D5D85-6F6C-3948-A842-7D05B9278BDD}"/>
              </a:ext>
            </a:extLst>
          </p:cNvPr>
          <p:cNvCxnSpPr>
            <a:cxnSpLocks/>
          </p:cNvCxnSpPr>
          <p:nvPr/>
        </p:nvCxnSpPr>
        <p:spPr>
          <a:xfrm>
            <a:off x="0" y="6773776"/>
            <a:ext cx="12192000" cy="0"/>
          </a:xfrm>
          <a:prstGeom prst="line">
            <a:avLst/>
          </a:prstGeom>
          <a:ln w="57150">
            <a:solidFill>
              <a:srgbClr val="E7E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n 37">
            <a:extLst>
              <a:ext uri="{FF2B5EF4-FFF2-40B4-BE49-F238E27FC236}">
                <a16:creationId xmlns:a16="http://schemas.microsoft.com/office/drawing/2014/main" id="{F081D124-50EE-DC46-9BC3-6BE40DF104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5" t="7679" r="8282" b="6206"/>
          <a:stretch/>
        </p:blipFill>
        <p:spPr>
          <a:xfrm>
            <a:off x="4957908" y="2824509"/>
            <a:ext cx="7033779" cy="3759519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2BF3BA8F-EA3E-244A-956F-73F0750991FD}"/>
              </a:ext>
            </a:extLst>
          </p:cNvPr>
          <p:cNvSpPr/>
          <p:nvPr/>
        </p:nvSpPr>
        <p:spPr>
          <a:xfrm>
            <a:off x="6395077" y="997538"/>
            <a:ext cx="4159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latin typeface="Optima" panose="02000503060000020004" pitchFamily="2" charset="0"/>
              </a:rPr>
              <a:t>Based on the 500 + 500 MDA </a:t>
            </a:r>
          </a:p>
          <a:p>
            <a:pPr algn="ctr"/>
            <a:r>
              <a:rPr lang="en-AU" dirty="0">
                <a:latin typeface="Optima" panose="02000503060000020004" pitchFamily="2" charset="0"/>
              </a:rPr>
              <a:t>simulated cases</a:t>
            </a:r>
          </a:p>
        </p:txBody>
      </p:sp>
      <p:pic>
        <p:nvPicPr>
          <p:cNvPr id="8" name="Gráfico 7" descr="Flecha abajo contorno">
            <a:extLst>
              <a:ext uri="{FF2B5EF4-FFF2-40B4-BE49-F238E27FC236}">
                <a16:creationId xmlns:a16="http://schemas.microsoft.com/office/drawing/2014/main" id="{0F025339-D1D9-0448-B9D7-69501864D2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46197" y="1677187"/>
            <a:ext cx="457200" cy="4572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4BD01B6-F939-284F-B43A-C0B40C5B81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219" b="10188"/>
          <a:stretch/>
        </p:blipFill>
        <p:spPr>
          <a:xfrm>
            <a:off x="101459" y="3426153"/>
            <a:ext cx="4533410" cy="209731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EE1C94F-0B33-E74D-A94B-8112650521AC}"/>
              </a:ext>
            </a:extLst>
          </p:cNvPr>
          <p:cNvSpPr/>
          <p:nvPr/>
        </p:nvSpPr>
        <p:spPr>
          <a:xfrm>
            <a:off x="2619829" y="5384965"/>
            <a:ext cx="15904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altLang="es-ES" sz="1200" i="1" dirty="0">
                <a:latin typeface="Optima" panose="02000503060000020004" pitchFamily="2" charset="0"/>
              </a:rPr>
              <a:t>(Camus et al., 2011) </a:t>
            </a:r>
            <a:endParaRPr lang="en-AU" altLang="es-ES" sz="700" i="1" dirty="0">
              <a:latin typeface="Optima" panose="02000503060000020004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99B6040-8148-8F4D-BFF9-2319C480437B}"/>
              </a:ext>
            </a:extLst>
          </p:cNvPr>
          <p:cNvSpPr txBox="1"/>
          <p:nvPr/>
        </p:nvSpPr>
        <p:spPr>
          <a:xfrm>
            <a:off x="5131214" y="6515888"/>
            <a:ext cx="150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8/17</a:t>
            </a:r>
          </a:p>
        </p:txBody>
      </p:sp>
    </p:spTree>
    <p:extLst>
      <p:ext uri="{BB962C8B-B14F-4D97-AF65-F5344CB8AC3E}">
        <p14:creationId xmlns:p14="http://schemas.microsoft.com/office/powerpoint/2010/main" val="12367225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{33ED1668-F639-6D41-A70D-B189790E0503}tf10001119</Template>
  <TotalTime>26044</TotalTime>
  <Words>965</Words>
  <Application>Microsoft Macintosh PowerPoint</Application>
  <PresentationFormat>Panorámica</PresentationFormat>
  <Paragraphs>281</Paragraphs>
  <Slides>19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Arial</vt:lpstr>
      <vt:lpstr>Bodoni MT</vt:lpstr>
      <vt:lpstr>Calibri</vt:lpstr>
      <vt:lpstr>Calibri Light</vt:lpstr>
      <vt:lpstr>Cambria Math</vt:lpstr>
      <vt:lpstr>Century Gothic</vt:lpstr>
      <vt:lpstr>Georgia</vt:lpstr>
      <vt:lpstr>Optima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Alba Ricondo</dc:creator>
  <cp:lastModifiedBy>Microsoft Office User</cp:lastModifiedBy>
  <cp:revision>312</cp:revision>
  <dcterms:created xsi:type="dcterms:W3CDTF">2020-10-06T11:06:02Z</dcterms:created>
  <dcterms:modified xsi:type="dcterms:W3CDTF">2023-02-27T18:31:41Z</dcterms:modified>
</cp:coreProperties>
</file>