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305" r:id="rId3"/>
    <p:sldId id="260" r:id="rId4"/>
    <p:sldId id="302" r:id="rId5"/>
    <p:sldId id="273" r:id="rId6"/>
    <p:sldId id="274" r:id="rId7"/>
    <p:sldId id="299" r:id="rId8"/>
    <p:sldId id="300" r:id="rId9"/>
    <p:sldId id="293" r:id="rId10"/>
    <p:sldId id="307" r:id="rId11"/>
    <p:sldId id="308" r:id="rId12"/>
    <p:sldId id="310" r:id="rId13"/>
    <p:sldId id="301" r:id="rId14"/>
    <p:sldId id="306" r:id="rId15"/>
    <p:sldId id="309" r:id="rId16"/>
    <p:sldId id="276" r:id="rId17"/>
    <p:sldId id="282" r:id="rId18"/>
    <p:sldId id="278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B9DE"/>
    <a:srgbClr val="EAEBF6"/>
    <a:srgbClr val="F9F9F9"/>
    <a:srgbClr val="E5F9F5"/>
    <a:srgbClr val="96BADA"/>
    <a:srgbClr val="E2EFD9"/>
    <a:srgbClr val="CDACE6"/>
    <a:srgbClr val="D2E3F0"/>
    <a:srgbClr val="D6BBEB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93A0DD-37BF-DF6F-683F-5967703990D4}" v="3" dt="2022-09-12T08:24:54.008"/>
    <p1510:client id="{8C1C2BF4-3824-6743-8234-4104C98716E1}" v="6" dt="2022-04-28T07:56:42.5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02" autoAdjust="0"/>
    <p:restoredTop sz="95775"/>
  </p:normalViewPr>
  <p:slideViewPr>
    <p:cSldViewPr snapToGrid="0" snapToObjects="1">
      <p:cViewPr varScale="1">
        <p:scale>
          <a:sx n="131" d="100"/>
          <a:sy n="131" d="100"/>
        </p:scale>
        <p:origin x="18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gigal Gil, Laura" userId="d7e6ec14-f168-470f-b36f-a10cb5fba402" providerId="ADAL" clId="{8C1C2BF4-3824-6743-8234-4104C98716E1}"/>
    <pc:docChg chg="undo custSel modSld">
      <pc:chgData name="Cagigal Gil, Laura" userId="d7e6ec14-f168-470f-b36f-a10cb5fba402" providerId="ADAL" clId="{8C1C2BF4-3824-6743-8234-4104C98716E1}" dt="2022-04-28T08:02:07.432" v="99" actId="14100"/>
      <pc:docMkLst>
        <pc:docMk/>
      </pc:docMkLst>
      <pc:sldChg chg="modSp mod">
        <pc:chgData name="Cagigal Gil, Laura" userId="d7e6ec14-f168-470f-b36f-a10cb5fba402" providerId="ADAL" clId="{8C1C2BF4-3824-6743-8234-4104C98716E1}" dt="2022-04-28T07:53:59.841" v="3" actId="1036"/>
        <pc:sldMkLst>
          <pc:docMk/>
          <pc:sldMk cId="3536429288" sldId="256"/>
        </pc:sldMkLst>
        <pc:spChg chg="mod">
          <ac:chgData name="Cagigal Gil, Laura" userId="d7e6ec14-f168-470f-b36f-a10cb5fba402" providerId="ADAL" clId="{8C1C2BF4-3824-6743-8234-4104C98716E1}" dt="2022-04-28T07:53:59.841" v="3" actId="1036"/>
          <ac:spMkLst>
            <pc:docMk/>
            <pc:sldMk cId="3536429288" sldId="256"/>
            <ac:spMk id="10" creationId="{C52DA0F0-3381-DB3A-62C4-CC667505B8F6}"/>
          </ac:spMkLst>
        </pc:spChg>
      </pc:sldChg>
      <pc:sldChg chg="addSp modSp mod">
        <pc:chgData name="Cagigal Gil, Laura" userId="d7e6ec14-f168-470f-b36f-a10cb5fba402" providerId="ADAL" clId="{8C1C2BF4-3824-6743-8234-4104C98716E1}" dt="2022-04-28T08:02:07.432" v="99" actId="14100"/>
        <pc:sldMkLst>
          <pc:docMk/>
          <pc:sldMk cId="302597000" sldId="258"/>
        </pc:sldMkLst>
        <pc:spChg chg="add mod">
          <ac:chgData name="Cagigal Gil, Laura" userId="d7e6ec14-f168-470f-b36f-a10cb5fba402" providerId="ADAL" clId="{8C1C2BF4-3824-6743-8234-4104C98716E1}" dt="2022-04-28T08:01:43.594" v="96" actId="1076"/>
          <ac:spMkLst>
            <pc:docMk/>
            <pc:sldMk cId="302597000" sldId="258"/>
            <ac:spMk id="7" creationId="{0A6AD6AD-878E-7B0F-2156-491DDA8FB5A0}"/>
          </ac:spMkLst>
        </pc:spChg>
        <pc:picChg chg="mod">
          <ac:chgData name="Cagigal Gil, Laura" userId="d7e6ec14-f168-470f-b36f-a10cb5fba402" providerId="ADAL" clId="{8C1C2BF4-3824-6743-8234-4104C98716E1}" dt="2022-04-28T08:02:07.432" v="99" actId="14100"/>
          <ac:picMkLst>
            <pc:docMk/>
            <pc:sldMk cId="302597000" sldId="258"/>
            <ac:picMk id="9" creationId="{8A7CAA13-0D92-0BD6-2E17-2F0E796F0DA9}"/>
          </ac:picMkLst>
        </pc:picChg>
        <pc:picChg chg="mod modCrop">
          <ac:chgData name="Cagigal Gil, Laura" userId="d7e6ec14-f168-470f-b36f-a10cb5fba402" providerId="ADAL" clId="{8C1C2BF4-3824-6743-8234-4104C98716E1}" dt="2022-04-28T08:01:59.025" v="98" actId="732"/>
          <ac:picMkLst>
            <pc:docMk/>
            <pc:sldMk cId="302597000" sldId="258"/>
            <ac:picMk id="11" creationId="{48BDFF37-CF2D-5812-8C61-C6ECE562A7C0}"/>
          </ac:picMkLst>
        </pc:picChg>
      </pc:sldChg>
    </pc:docChg>
  </pc:docChgLst>
  <pc:docChgLst>
    <pc:chgData name="Zornoza Aguado, Manuel" userId="S::zornozam@unican.es::4acd62b9-5e6c-47f7-9dfb-6f6ecad84b8e" providerId="AD" clId="Web-{4A93A0DD-37BF-DF6F-683F-5967703990D4}"/>
    <pc:docChg chg="modSld">
      <pc:chgData name="Zornoza Aguado, Manuel" userId="S::zornozam@unican.es::4acd62b9-5e6c-47f7-9dfb-6f6ecad84b8e" providerId="AD" clId="Web-{4A93A0DD-37BF-DF6F-683F-5967703990D4}" dt="2022-09-12T08:24:51.399" v="1" actId="1076"/>
      <pc:docMkLst>
        <pc:docMk/>
      </pc:docMkLst>
      <pc:sldChg chg="modSp">
        <pc:chgData name="Zornoza Aguado, Manuel" userId="S::zornozam@unican.es::4acd62b9-5e6c-47f7-9dfb-6f6ecad84b8e" providerId="AD" clId="Web-{4A93A0DD-37BF-DF6F-683F-5967703990D4}" dt="2022-09-12T08:24:51.399" v="1" actId="1076"/>
        <pc:sldMkLst>
          <pc:docMk/>
          <pc:sldMk cId="2425361362" sldId="307"/>
        </pc:sldMkLst>
        <pc:grpChg chg="mod">
          <ac:chgData name="Zornoza Aguado, Manuel" userId="S::zornozam@unican.es::4acd62b9-5e6c-47f7-9dfb-6f6ecad84b8e" providerId="AD" clId="Web-{4A93A0DD-37BF-DF6F-683F-5967703990D4}" dt="2022-09-12T08:24:51.399" v="1" actId="1076"/>
          <ac:grpSpMkLst>
            <pc:docMk/>
            <pc:sldMk cId="2425361362" sldId="307"/>
            <ac:grpSpMk id="2" creationId="{63F01553-931E-E43E-4D47-80890EB950B6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945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617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193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316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874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339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63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223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602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000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874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3E732-0A9B-0149-ADCC-BF24DDCA7612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941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5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5.jp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50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11" Type="http://schemas.openxmlformats.org/officeDocument/2006/relationships/image" Target="../media/image54.png"/><Relationship Id="rId5" Type="http://schemas.openxmlformats.org/officeDocument/2006/relationships/image" Target="../media/image3.png"/><Relationship Id="rId10" Type="http://schemas.openxmlformats.org/officeDocument/2006/relationships/image" Target="../media/image53.JPG"/><Relationship Id="rId4" Type="http://schemas.openxmlformats.org/officeDocument/2006/relationships/image" Target="../media/image2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1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geoocean.unican.es/" TargetMode="External"/><Relationship Id="rId7" Type="http://schemas.openxmlformats.org/officeDocument/2006/relationships/image" Target="../media/image5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10" Type="http://schemas.openxmlformats.org/officeDocument/2006/relationships/image" Target="../media/image4.png"/><Relationship Id="rId4" Type="http://schemas.openxmlformats.org/officeDocument/2006/relationships/image" Target="../media/image55.png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13" Type="http://schemas.openxmlformats.org/officeDocument/2006/relationships/image" Target="../media/image61.png"/><Relationship Id="rId3" Type="http://schemas.openxmlformats.org/officeDocument/2006/relationships/image" Target="../media/image1.png"/><Relationship Id="rId7" Type="http://schemas.openxmlformats.org/officeDocument/2006/relationships/image" Target="../media/image510.png"/><Relationship Id="rId12" Type="http://schemas.openxmlformats.org/officeDocument/2006/relationships/image" Target="../media/image56.png"/><Relationship Id="rId2" Type="http://schemas.openxmlformats.org/officeDocument/2006/relationships/image" Target="../media/image59.png"/><Relationship Id="rId16" Type="http://schemas.openxmlformats.org/officeDocument/2006/relationships/image" Target="../media/image6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0.png"/><Relationship Id="rId11" Type="http://schemas.openxmlformats.org/officeDocument/2006/relationships/image" Target="../media/image550.png"/><Relationship Id="rId5" Type="http://schemas.openxmlformats.org/officeDocument/2006/relationships/image" Target="../media/image3.png"/><Relationship Id="rId15" Type="http://schemas.openxmlformats.org/officeDocument/2006/relationships/image" Target="../media/image590.png"/><Relationship Id="rId10" Type="http://schemas.openxmlformats.org/officeDocument/2006/relationships/image" Target="../media/image540.png"/><Relationship Id="rId4" Type="http://schemas.openxmlformats.org/officeDocument/2006/relationships/image" Target="../media/image2.png"/><Relationship Id="rId9" Type="http://schemas.openxmlformats.org/officeDocument/2006/relationships/image" Target="../media/image60.png"/><Relationship Id="rId1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1.png"/><Relationship Id="rId7" Type="http://schemas.openxmlformats.org/officeDocument/2006/relationships/image" Target="../media/image10.sv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13.JPG"/><Relationship Id="rId4" Type="http://schemas.openxmlformats.org/officeDocument/2006/relationships/image" Target="../media/image2.png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png"/><Relationship Id="rId7" Type="http://schemas.openxmlformats.org/officeDocument/2006/relationships/image" Target="../media/image11.jpg"/><Relationship Id="rId12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11" Type="http://schemas.openxmlformats.org/officeDocument/2006/relationships/image" Target="../media/image14.jpg"/><Relationship Id="rId5" Type="http://schemas.openxmlformats.org/officeDocument/2006/relationships/image" Target="../media/image9.png"/><Relationship Id="rId10" Type="http://schemas.openxmlformats.org/officeDocument/2006/relationships/image" Target="../media/image13.JPG"/><Relationship Id="rId4" Type="http://schemas.openxmlformats.org/officeDocument/2006/relationships/image" Target="../media/image3.png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2.png"/><Relationship Id="rId7" Type="http://schemas.openxmlformats.org/officeDocument/2006/relationships/image" Target="../media/image11.jp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11" Type="http://schemas.openxmlformats.org/officeDocument/2006/relationships/image" Target="../media/image23.JPG"/><Relationship Id="rId5" Type="http://schemas.openxmlformats.org/officeDocument/2006/relationships/image" Target="../media/image19.jpg"/><Relationship Id="rId10" Type="http://schemas.openxmlformats.org/officeDocument/2006/relationships/image" Target="../media/image22.JPG"/><Relationship Id="rId4" Type="http://schemas.openxmlformats.org/officeDocument/2006/relationships/image" Target="../media/image3.png"/><Relationship Id="rId9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9F524BA2-8F89-4D8F-DC71-E10B8C3C12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6841" t="-1" r="8152" b="3652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3" t="5522" r="2614" b="1952"/>
          <a:stretch/>
        </p:blipFill>
        <p:spPr>
          <a:xfrm>
            <a:off x="6925499" y="5597577"/>
            <a:ext cx="2203537" cy="68331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591" y="5584321"/>
            <a:ext cx="809288" cy="74534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A93DFC-64FA-7F5F-F9A2-0A825F791B43}"/>
              </a:ext>
            </a:extLst>
          </p:cNvPr>
          <p:cNvSpPr txBox="1"/>
          <p:nvPr/>
        </p:nvSpPr>
        <p:spPr>
          <a:xfrm>
            <a:off x="696536" y="1426583"/>
            <a:ext cx="77509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 err="1">
                <a:latin typeface="Candara" panose="020E0502030303020204" pitchFamily="34" charset="0"/>
              </a:rPr>
              <a:t>Hybrid</a:t>
            </a:r>
            <a:r>
              <a:rPr lang="es-ES" sz="3200" b="1" dirty="0">
                <a:latin typeface="Candara" panose="020E0502030303020204" pitchFamily="34" charset="0"/>
              </a:rPr>
              <a:t> </a:t>
            </a:r>
            <a:r>
              <a:rPr lang="es-ES" sz="3200" b="1" dirty="0" err="1">
                <a:latin typeface="Candara" panose="020E0502030303020204" pitchFamily="34" charset="0"/>
              </a:rPr>
              <a:t>flooding</a:t>
            </a:r>
            <a:r>
              <a:rPr lang="es-ES" sz="3200" b="1" dirty="0">
                <a:latin typeface="Candara" panose="020E0502030303020204" pitchFamily="34" charset="0"/>
              </a:rPr>
              <a:t> </a:t>
            </a:r>
            <a:r>
              <a:rPr lang="es-ES" sz="3200" b="1" dirty="0" err="1">
                <a:latin typeface="Candara" panose="020E0502030303020204" pitchFamily="34" charset="0"/>
              </a:rPr>
              <a:t>system</a:t>
            </a:r>
            <a:r>
              <a:rPr lang="es-ES" sz="3200" b="1" dirty="0">
                <a:latin typeface="Candara" panose="020E0502030303020204" pitchFamily="34" charset="0"/>
              </a:rPr>
              <a:t> </a:t>
            </a:r>
            <a:r>
              <a:rPr lang="es-ES" sz="3200" b="1" dirty="0" err="1">
                <a:latin typeface="Candara" panose="020E0502030303020204" pitchFamily="34" charset="0"/>
              </a:rPr>
              <a:t>under</a:t>
            </a:r>
            <a:r>
              <a:rPr lang="es-ES" sz="3200" b="1" dirty="0">
                <a:latin typeface="Candara" panose="020E0502030303020204" pitchFamily="34" charset="0"/>
              </a:rPr>
              <a:t> </a:t>
            </a:r>
            <a:r>
              <a:rPr lang="es-ES" sz="3200" b="1" dirty="0" err="1">
                <a:latin typeface="Candara" panose="020E0502030303020204" pitchFamily="34" charset="0"/>
              </a:rPr>
              <a:t>varying</a:t>
            </a:r>
            <a:r>
              <a:rPr lang="es-ES" sz="3200" b="1" dirty="0">
                <a:latin typeface="Candara" panose="020E0502030303020204" pitchFamily="34" charset="0"/>
              </a:rPr>
              <a:t> morphodynamic </a:t>
            </a:r>
            <a:r>
              <a:rPr lang="es-ES" sz="3200" b="1" dirty="0" err="1">
                <a:latin typeface="Candara" panose="020E0502030303020204" pitchFamily="34" charset="0"/>
              </a:rPr>
              <a:t>beach</a:t>
            </a:r>
            <a:r>
              <a:rPr lang="es-ES" sz="3200" b="1" dirty="0">
                <a:latin typeface="Candara" panose="020E0502030303020204" pitchFamily="34" charset="0"/>
              </a:rPr>
              <a:t> </a:t>
            </a:r>
            <a:r>
              <a:rPr lang="es-ES" sz="3200" b="1" dirty="0" err="1">
                <a:latin typeface="Candara" panose="020E0502030303020204" pitchFamily="34" charset="0"/>
              </a:rPr>
              <a:t>states</a:t>
            </a:r>
            <a:endParaRPr lang="es-ES" sz="3200" b="1" dirty="0">
              <a:latin typeface="Candara" panose="020E0502030303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52DA0F0-3381-DB3A-62C4-CC667505B8F6}"/>
              </a:ext>
            </a:extLst>
          </p:cNvPr>
          <p:cNvSpPr txBox="1"/>
          <p:nvPr/>
        </p:nvSpPr>
        <p:spPr>
          <a:xfrm>
            <a:off x="845416" y="2329217"/>
            <a:ext cx="7453165" cy="1700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s-ES" dirty="0">
                <a:latin typeface="Candara" panose="020E0502030303020204" pitchFamily="34" charset="0"/>
              </a:rPr>
            </a:br>
            <a:endParaRPr lang="es-ES" dirty="0">
              <a:latin typeface="Candara" panose="020E0502030303020204" pitchFamily="34" charset="0"/>
            </a:endParaRPr>
          </a:p>
          <a:p>
            <a:pPr algn="ctr"/>
            <a:r>
              <a:rPr lang="es-ES" sz="1750" b="1" dirty="0">
                <a:latin typeface="Candara" panose="020E0502030303020204" pitchFamily="34" charset="0"/>
              </a:rPr>
              <a:t>Manuel Zornoza-</a:t>
            </a:r>
            <a:r>
              <a:rPr lang="es-ES" sz="1750" b="1" dirty="0" err="1">
                <a:latin typeface="Candara" panose="020E0502030303020204" pitchFamily="34" charset="0"/>
              </a:rPr>
              <a:t>Aguado</a:t>
            </a:r>
            <a:r>
              <a:rPr lang="es-ES" sz="1750" dirty="0" err="1">
                <a:latin typeface="Candara" panose="020E0502030303020204" pitchFamily="34" charset="0"/>
              </a:rPr>
              <a:t>,</a:t>
            </a:r>
            <a:r>
              <a:rPr lang="es-ES" sz="1750" dirty="0">
                <a:latin typeface="Candara" panose="020E0502030303020204" pitchFamily="34" charset="0"/>
              </a:rPr>
              <a:t> Beatriz Pérez-Díaz, Sonia Castanedo, Laura Cagigal, Fernando J. Méndez, Javier Sánchez-Espeso, Ignacio García-Utrilla</a:t>
            </a:r>
          </a:p>
          <a:p>
            <a:pPr algn="ctr"/>
            <a:endParaRPr lang="es-ES" sz="1750" dirty="0">
              <a:latin typeface="Candara" panose="020E0502030303020204" pitchFamily="34" charset="0"/>
            </a:endParaRPr>
          </a:p>
          <a:p>
            <a:pPr algn="ctr"/>
            <a:r>
              <a:rPr lang="es-ES" sz="1600" b="1" dirty="0" err="1">
                <a:latin typeface="Candara" panose="020E0502030303020204" pitchFamily="34" charset="0"/>
              </a:rPr>
              <a:t>Geomatics</a:t>
            </a:r>
            <a:r>
              <a:rPr lang="es-ES" sz="1600" b="1" dirty="0">
                <a:latin typeface="Candara" panose="020E0502030303020204" pitchFamily="34" charset="0"/>
              </a:rPr>
              <a:t> and </a:t>
            </a:r>
            <a:r>
              <a:rPr lang="es-ES" sz="1600" b="1" dirty="0" err="1">
                <a:latin typeface="Candara" panose="020E0502030303020204" pitchFamily="34" charset="0"/>
              </a:rPr>
              <a:t>Ocean</a:t>
            </a:r>
            <a:r>
              <a:rPr lang="es-ES" sz="1600" b="1" dirty="0">
                <a:latin typeface="Candara" panose="020E0502030303020204" pitchFamily="34" charset="0"/>
              </a:rPr>
              <a:t> </a:t>
            </a:r>
            <a:r>
              <a:rPr lang="es-ES" sz="1600" b="1" dirty="0" err="1">
                <a:latin typeface="Candara" panose="020E0502030303020204" pitchFamily="34" charset="0"/>
              </a:rPr>
              <a:t>Engineering</a:t>
            </a:r>
            <a:r>
              <a:rPr lang="es-ES" sz="1600" b="1" dirty="0">
                <a:latin typeface="Candara" panose="020E0502030303020204" pitchFamily="34" charset="0"/>
              </a:rPr>
              <a:t> </a:t>
            </a:r>
            <a:r>
              <a:rPr lang="es-ES" sz="1600" b="1" dirty="0" err="1">
                <a:latin typeface="Candara" panose="020E0502030303020204" pitchFamily="34" charset="0"/>
              </a:rPr>
              <a:t>Group</a:t>
            </a:r>
            <a:r>
              <a:rPr lang="es-ES" sz="1600" b="1" dirty="0">
                <a:latin typeface="Candara" panose="020E0502030303020204" pitchFamily="34" charset="0"/>
              </a:rPr>
              <a:t>, </a:t>
            </a:r>
            <a:r>
              <a:rPr lang="es-ES" sz="1600" b="1" dirty="0" err="1">
                <a:latin typeface="Candara" panose="020E0502030303020204" pitchFamily="34" charset="0"/>
              </a:rPr>
              <a:t>University</a:t>
            </a:r>
            <a:r>
              <a:rPr lang="es-ES" sz="1600" b="1" dirty="0">
                <a:latin typeface="Candara" panose="020E0502030303020204" pitchFamily="34" charset="0"/>
              </a:rPr>
              <a:t> </a:t>
            </a:r>
            <a:r>
              <a:rPr lang="es-ES" sz="1600" b="1" dirty="0" err="1">
                <a:latin typeface="Candara" panose="020E0502030303020204" pitchFamily="34" charset="0"/>
              </a:rPr>
              <a:t>of</a:t>
            </a:r>
            <a:r>
              <a:rPr lang="es-ES" sz="1600" b="1" dirty="0">
                <a:latin typeface="Candara" panose="020E0502030303020204" pitchFamily="34" charset="0"/>
              </a:rPr>
              <a:t> Cantabria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0C0AF47-A40C-3F90-636A-7B25FC470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687" y="6407262"/>
            <a:ext cx="3533313" cy="45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29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ángulo: esquinas redondeadas 85">
            <a:extLst>
              <a:ext uri="{FF2B5EF4-FFF2-40B4-BE49-F238E27FC236}">
                <a16:creationId xmlns:a16="http://schemas.microsoft.com/office/drawing/2014/main" id="{AFF6B3D4-A2A2-0DE0-35B9-4473CDA11046}"/>
              </a:ext>
            </a:extLst>
          </p:cNvPr>
          <p:cNvSpPr/>
          <p:nvPr/>
        </p:nvSpPr>
        <p:spPr>
          <a:xfrm>
            <a:off x="375106" y="5043361"/>
            <a:ext cx="3058049" cy="1572908"/>
          </a:xfrm>
          <a:prstGeom prst="roundRect">
            <a:avLst/>
          </a:prstGeom>
          <a:solidFill>
            <a:srgbClr val="E5F9F5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-4060"/>
            <a:ext cx="6287190" cy="10814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08" y="72509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303" y="72510"/>
            <a:ext cx="706505" cy="65067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6A9DF49-6D57-4E4F-1599-6A95534063A3}"/>
              </a:ext>
            </a:extLst>
          </p:cNvPr>
          <p:cNvSpPr txBox="1"/>
          <p:nvPr/>
        </p:nvSpPr>
        <p:spPr>
          <a:xfrm>
            <a:off x="63220" y="175483"/>
            <a:ext cx="297294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 err="1">
                <a:latin typeface="Candara" panose="020E0502030303020204" pitchFamily="34" charset="0"/>
              </a:rPr>
              <a:t>Methodology</a:t>
            </a:r>
            <a:endParaRPr lang="es-ES" sz="3500" dirty="0">
              <a:latin typeface="Candara" panose="020E050203030302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63F01553-931E-E43E-4D47-80890EB950B6}"/>
              </a:ext>
            </a:extLst>
          </p:cNvPr>
          <p:cNvGrpSpPr/>
          <p:nvPr/>
        </p:nvGrpSpPr>
        <p:grpSpPr>
          <a:xfrm>
            <a:off x="3574756" y="1100255"/>
            <a:ext cx="876446" cy="885876"/>
            <a:chOff x="888411" y="3807125"/>
            <a:chExt cx="2174848" cy="2121342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80B81EB1-A751-D321-9179-474F2BE8455C}"/>
                </a:ext>
              </a:extLst>
            </p:cNvPr>
            <p:cNvGrpSpPr/>
            <p:nvPr/>
          </p:nvGrpSpPr>
          <p:grpSpPr>
            <a:xfrm>
              <a:off x="888411" y="3807125"/>
              <a:ext cx="2174848" cy="2121342"/>
              <a:chOff x="6025895" y="4182295"/>
              <a:chExt cx="2174848" cy="2121342"/>
            </a:xfrm>
          </p:grpSpPr>
          <p:grpSp>
            <p:nvGrpSpPr>
              <p:cNvPr id="10" name="Grupo 9">
                <a:extLst>
                  <a:ext uri="{FF2B5EF4-FFF2-40B4-BE49-F238E27FC236}">
                    <a16:creationId xmlns:a16="http://schemas.microsoft.com/office/drawing/2014/main" id="{D754D3E7-9D1E-91C8-01AC-A080896AC35A}"/>
                  </a:ext>
                </a:extLst>
              </p:cNvPr>
              <p:cNvGrpSpPr/>
              <p:nvPr/>
            </p:nvGrpSpPr>
            <p:grpSpPr>
              <a:xfrm>
                <a:off x="6025895" y="4182295"/>
                <a:ext cx="2174848" cy="2121342"/>
                <a:chOff x="5880477" y="4285149"/>
                <a:chExt cx="2174848" cy="2121342"/>
              </a:xfrm>
              <a:solidFill>
                <a:schemeClr val="bg1"/>
              </a:solidFill>
            </p:grpSpPr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2E241D62-D2EC-A8C6-498F-8D2D23693EFF}"/>
                    </a:ext>
                  </a:extLst>
                </p:cNvPr>
                <p:cNvSpPr/>
                <p:nvPr/>
              </p:nvSpPr>
              <p:spPr>
                <a:xfrm>
                  <a:off x="5880477" y="4291636"/>
                  <a:ext cx="2174848" cy="2105712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350"/>
                </a:p>
              </p:txBody>
            </p:sp>
            <p:cxnSp>
              <p:nvCxnSpPr>
                <p:cNvPr id="23" name="Conector recto 22">
                  <a:extLst>
                    <a:ext uri="{FF2B5EF4-FFF2-40B4-BE49-F238E27FC236}">
                      <a16:creationId xmlns:a16="http://schemas.microsoft.com/office/drawing/2014/main" id="{9312DD25-8B29-6614-7DD6-D7EA738BC2A9}"/>
                    </a:ext>
                  </a:extLst>
                </p:cNvPr>
                <p:cNvCxnSpPr/>
                <p:nvPr/>
              </p:nvCxnSpPr>
              <p:spPr>
                <a:xfrm>
                  <a:off x="5886824" y="5343143"/>
                  <a:ext cx="2168501" cy="0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ector recto 23">
                  <a:extLst>
                    <a:ext uri="{FF2B5EF4-FFF2-40B4-BE49-F238E27FC236}">
                      <a16:creationId xmlns:a16="http://schemas.microsoft.com/office/drawing/2014/main" id="{D8F11C20-A93E-4CE5-53E8-FA522E0BE79F}"/>
                    </a:ext>
                  </a:extLst>
                </p:cNvPr>
                <p:cNvCxnSpPr/>
                <p:nvPr/>
              </p:nvCxnSpPr>
              <p:spPr>
                <a:xfrm>
                  <a:off x="5886824" y="5132703"/>
                  <a:ext cx="2168501" cy="0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ector recto 24">
                  <a:extLst>
                    <a:ext uri="{FF2B5EF4-FFF2-40B4-BE49-F238E27FC236}">
                      <a16:creationId xmlns:a16="http://schemas.microsoft.com/office/drawing/2014/main" id="{44438F85-72E2-243D-8519-88C81C300DC7}"/>
                    </a:ext>
                  </a:extLst>
                </p:cNvPr>
                <p:cNvCxnSpPr/>
                <p:nvPr/>
              </p:nvCxnSpPr>
              <p:spPr>
                <a:xfrm>
                  <a:off x="5886824" y="5132703"/>
                  <a:ext cx="2168501" cy="0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ector recto 25">
                  <a:extLst>
                    <a:ext uri="{FF2B5EF4-FFF2-40B4-BE49-F238E27FC236}">
                      <a16:creationId xmlns:a16="http://schemas.microsoft.com/office/drawing/2014/main" id="{FC290141-7387-7715-D2A2-40B7CA07AFDA}"/>
                    </a:ext>
                  </a:extLst>
                </p:cNvPr>
                <p:cNvCxnSpPr/>
                <p:nvPr/>
              </p:nvCxnSpPr>
              <p:spPr>
                <a:xfrm>
                  <a:off x="5886824" y="4922263"/>
                  <a:ext cx="2168501" cy="0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ector recto 26">
                  <a:extLst>
                    <a:ext uri="{FF2B5EF4-FFF2-40B4-BE49-F238E27FC236}">
                      <a16:creationId xmlns:a16="http://schemas.microsoft.com/office/drawing/2014/main" id="{E78AEB7C-4064-730E-6081-1E7158EDE9BA}"/>
                    </a:ext>
                  </a:extLst>
                </p:cNvPr>
                <p:cNvCxnSpPr/>
                <p:nvPr/>
              </p:nvCxnSpPr>
              <p:spPr>
                <a:xfrm>
                  <a:off x="5886824" y="4922263"/>
                  <a:ext cx="2168501" cy="0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ector recto 27">
                  <a:extLst>
                    <a:ext uri="{FF2B5EF4-FFF2-40B4-BE49-F238E27FC236}">
                      <a16:creationId xmlns:a16="http://schemas.microsoft.com/office/drawing/2014/main" id="{78F1DDA9-E2D6-D755-7F57-923F02215506}"/>
                    </a:ext>
                  </a:extLst>
                </p:cNvPr>
                <p:cNvCxnSpPr/>
                <p:nvPr/>
              </p:nvCxnSpPr>
              <p:spPr>
                <a:xfrm>
                  <a:off x="5886824" y="4711823"/>
                  <a:ext cx="2168501" cy="0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ector recto 28">
                  <a:extLst>
                    <a:ext uri="{FF2B5EF4-FFF2-40B4-BE49-F238E27FC236}">
                      <a16:creationId xmlns:a16="http://schemas.microsoft.com/office/drawing/2014/main" id="{436EDBFD-4EDC-FAF1-DC71-53D71826B217}"/>
                    </a:ext>
                  </a:extLst>
                </p:cNvPr>
                <p:cNvCxnSpPr/>
                <p:nvPr/>
              </p:nvCxnSpPr>
              <p:spPr>
                <a:xfrm>
                  <a:off x="5886824" y="4501383"/>
                  <a:ext cx="2168501" cy="0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ector recto 29">
                  <a:extLst>
                    <a:ext uri="{FF2B5EF4-FFF2-40B4-BE49-F238E27FC236}">
                      <a16:creationId xmlns:a16="http://schemas.microsoft.com/office/drawing/2014/main" id="{E3B9AE8C-183C-8765-BF09-1881F58FCD56}"/>
                    </a:ext>
                  </a:extLst>
                </p:cNvPr>
                <p:cNvCxnSpPr/>
                <p:nvPr/>
              </p:nvCxnSpPr>
              <p:spPr>
                <a:xfrm>
                  <a:off x="5886824" y="6188507"/>
                  <a:ext cx="2168501" cy="0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ector recto 30">
                  <a:extLst>
                    <a:ext uri="{FF2B5EF4-FFF2-40B4-BE49-F238E27FC236}">
                      <a16:creationId xmlns:a16="http://schemas.microsoft.com/office/drawing/2014/main" id="{8D21ABFD-D58C-E399-31F2-95351B37CBAC}"/>
                    </a:ext>
                  </a:extLst>
                </p:cNvPr>
                <p:cNvCxnSpPr/>
                <p:nvPr/>
              </p:nvCxnSpPr>
              <p:spPr>
                <a:xfrm>
                  <a:off x="5886824" y="5978067"/>
                  <a:ext cx="2168501" cy="0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ector recto 31">
                  <a:extLst>
                    <a:ext uri="{FF2B5EF4-FFF2-40B4-BE49-F238E27FC236}">
                      <a16:creationId xmlns:a16="http://schemas.microsoft.com/office/drawing/2014/main" id="{D43CF785-8BDF-8FA3-3D0D-565EDDE881EE}"/>
                    </a:ext>
                  </a:extLst>
                </p:cNvPr>
                <p:cNvCxnSpPr/>
                <p:nvPr/>
              </p:nvCxnSpPr>
              <p:spPr>
                <a:xfrm>
                  <a:off x="5886824" y="5767627"/>
                  <a:ext cx="2168501" cy="0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ector recto 32">
                  <a:extLst>
                    <a:ext uri="{FF2B5EF4-FFF2-40B4-BE49-F238E27FC236}">
                      <a16:creationId xmlns:a16="http://schemas.microsoft.com/office/drawing/2014/main" id="{E56508A5-F9E2-C8C5-0E8A-B0E2BF74A1A0}"/>
                    </a:ext>
                  </a:extLst>
                </p:cNvPr>
                <p:cNvCxnSpPr/>
                <p:nvPr/>
              </p:nvCxnSpPr>
              <p:spPr>
                <a:xfrm>
                  <a:off x="5886824" y="5557187"/>
                  <a:ext cx="2168501" cy="0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ector recto 33">
                  <a:extLst>
                    <a:ext uri="{FF2B5EF4-FFF2-40B4-BE49-F238E27FC236}">
                      <a16:creationId xmlns:a16="http://schemas.microsoft.com/office/drawing/2014/main" id="{BCA528C8-1BE1-0429-4725-69F686EB9B2D}"/>
                    </a:ext>
                  </a:extLst>
                </p:cNvPr>
                <p:cNvCxnSpPr/>
                <p:nvPr/>
              </p:nvCxnSpPr>
              <p:spPr>
                <a:xfrm>
                  <a:off x="5886824" y="6397351"/>
                  <a:ext cx="2168501" cy="0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ector recto 34">
                  <a:extLst>
                    <a:ext uri="{FF2B5EF4-FFF2-40B4-BE49-F238E27FC236}">
                      <a16:creationId xmlns:a16="http://schemas.microsoft.com/office/drawing/2014/main" id="{74C54142-10BC-E259-EE91-68623254D025}"/>
                    </a:ext>
                  </a:extLst>
                </p:cNvPr>
                <p:cNvCxnSpPr/>
                <p:nvPr/>
              </p:nvCxnSpPr>
              <p:spPr>
                <a:xfrm>
                  <a:off x="5886824" y="6186911"/>
                  <a:ext cx="2168501" cy="0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ector recto 35">
                  <a:extLst>
                    <a:ext uri="{FF2B5EF4-FFF2-40B4-BE49-F238E27FC236}">
                      <a16:creationId xmlns:a16="http://schemas.microsoft.com/office/drawing/2014/main" id="{D9803FCC-B0AF-AB8F-0022-BEAB205A7F39}"/>
                    </a:ext>
                  </a:extLst>
                </p:cNvPr>
                <p:cNvCxnSpPr/>
                <p:nvPr/>
              </p:nvCxnSpPr>
              <p:spPr>
                <a:xfrm>
                  <a:off x="5880477" y="4288197"/>
                  <a:ext cx="0" cy="2109151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ector recto 36">
                  <a:extLst>
                    <a:ext uri="{FF2B5EF4-FFF2-40B4-BE49-F238E27FC236}">
                      <a16:creationId xmlns:a16="http://schemas.microsoft.com/office/drawing/2014/main" id="{7378B479-1CFC-BC18-5FF6-3324A70A3276}"/>
                    </a:ext>
                  </a:extLst>
                </p:cNvPr>
                <p:cNvCxnSpPr/>
                <p:nvPr/>
              </p:nvCxnSpPr>
              <p:spPr>
                <a:xfrm>
                  <a:off x="6096000" y="4288197"/>
                  <a:ext cx="0" cy="2109151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ctor recto 37">
                  <a:extLst>
                    <a:ext uri="{FF2B5EF4-FFF2-40B4-BE49-F238E27FC236}">
                      <a16:creationId xmlns:a16="http://schemas.microsoft.com/office/drawing/2014/main" id="{D2D00FCF-BE5C-F7D9-8C9A-DB8B4CED26AA}"/>
                    </a:ext>
                  </a:extLst>
                </p:cNvPr>
                <p:cNvCxnSpPr/>
                <p:nvPr/>
              </p:nvCxnSpPr>
              <p:spPr>
                <a:xfrm>
                  <a:off x="6316134" y="4297340"/>
                  <a:ext cx="0" cy="2109151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ctor recto 38">
                  <a:extLst>
                    <a:ext uri="{FF2B5EF4-FFF2-40B4-BE49-F238E27FC236}">
                      <a16:creationId xmlns:a16="http://schemas.microsoft.com/office/drawing/2014/main" id="{2CB7F3C2-9F59-05ED-C213-232DF39EFD27}"/>
                    </a:ext>
                  </a:extLst>
                </p:cNvPr>
                <p:cNvCxnSpPr/>
                <p:nvPr/>
              </p:nvCxnSpPr>
              <p:spPr>
                <a:xfrm>
                  <a:off x="6535234" y="4288567"/>
                  <a:ext cx="0" cy="2109151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ctor recto 39">
                  <a:extLst>
                    <a:ext uri="{FF2B5EF4-FFF2-40B4-BE49-F238E27FC236}">
                      <a16:creationId xmlns:a16="http://schemas.microsoft.com/office/drawing/2014/main" id="{E2E5B553-7B0D-583B-B603-90C8DE5B83D1}"/>
                    </a:ext>
                  </a:extLst>
                </p:cNvPr>
                <p:cNvCxnSpPr/>
                <p:nvPr/>
              </p:nvCxnSpPr>
              <p:spPr>
                <a:xfrm>
                  <a:off x="6750757" y="4288567"/>
                  <a:ext cx="0" cy="2109151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ctor recto 40">
                  <a:extLst>
                    <a:ext uri="{FF2B5EF4-FFF2-40B4-BE49-F238E27FC236}">
                      <a16:creationId xmlns:a16="http://schemas.microsoft.com/office/drawing/2014/main" id="{2A781C6C-E3B1-A018-8E49-EA60EF26B76A}"/>
                    </a:ext>
                  </a:extLst>
                </p:cNvPr>
                <p:cNvCxnSpPr/>
                <p:nvPr/>
              </p:nvCxnSpPr>
              <p:spPr>
                <a:xfrm>
                  <a:off x="6964211" y="4288197"/>
                  <a:ext cx="0" cy="2109151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ector recto 41">
                  <a:extLst>
                    <a:ext uri="{FF2B5EF4-FFF2-40B4-BE49-F238E27FC236}">
                      <a16:creationId xmlns:a16="http://schemas.microsoft.com/office/drawing/2014/main" id="{4C6B1AF8-BCDF-2ECF-1818-6CB1A627DB53}"/>
                    </a:ext>
                  </a:extLst>
                </p:cNvPr>
                <p:cNvCxnSpPr/>
                <p:nvPr/>
              </p:nvCxnSpPr>
              <p:spPr>
                <a:xfrm>
                  <a:off x="7178700" y="4285149"/>
                  <a:ext cx="0" cy="2109151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ector recto 42">
                  <a:extLst>
                    <a:ext uri="{FF2B5EF4-FFF2-40B4-BE49-F238E27FC236}">
                      <a16:creationId xmlns:a16="http://schemas.microsoft.com/office/drawing/2014/main" id="{364F7B08-8833-CD4B-C766-73D1FABDA338}"/>
                    </a:ext>
                  </a:extLst>
                </p:cNvPr>
                <p:cNvCxnSpPr/>
                <p:nvPr/>
              </p:nvCxnSpPr>
              <p:spPr>
                <a:xfrm>
                  <a:off x="7398834" y="4286858"/>
                  <a:ext cx="0" cy="2109151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ector recto 43">
                  <a:extLst>
                    <a:ext uri="{FF2B5EF4-FFF2-40B4-BE49-F238E27FC236}">
                      <a16:creationId xmlns:a16="http://schemas.microsoft.com/office/drawing/2014/main" id="{57300E31-129A-D874-0941-6C324754164A}"/>
                    </a:ext>
                  </a:extLst>
                </p:cNvPr>
                <p:cNvCxnSpPr/>
                <p:nvPr/>
              </p:nvCxnSpPr>
              <p:spPr>
                <a:xfrm>
                  <a:off x="7614357" y="4286858"/>
                  <a:ext cx="0" cy="2109151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ector recto 44">
                  <a:extLst>
                    <a:ext uri="{FF2B5EF4-FFF2-40B4-BE49-F238E27FC236}">
                      <a16:creationId xmlns:a16="http://schemas.microsoft.com/office/drawing/2014/main" id="{CA8482DF-0FD1-FDA9-99DD-05404B1CAB7B}"/>
                    </a:ext>
                  </a:extLst>
                </p:cNvPr>
                <p:cNvCxnSpPr/>
                <p:nvPr/>
              </p:nvCxnSpPr>
              <p:spPr>
                <a:xfrm>
                  <a:off x="7839802" y="4297340"/>
                  <a:ext cx="0" cy="2109151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ector recto 45">
                  <a:extLst>
                    <a:ext uri="{FF2B5EF4-FFF2-40B4-BE49-F238E27FC236}">
                      <a16:creationId xmlns:a16="http://schemas.microsoft.com/office/drawing/2014/main" id="{1992BA52-FF3E-23E3-6089-E5571ACDE988}"/>
                    </a:ext>
                  </a:extLst>
                </p:cNvPr>
                <p:cNvCxnSpPr/>
                <p:nvPr/>
              </p:nvCxnSpPr>
              <p:spPr>
                <a:xfrm>
                  <a:off x="8055325" y="4297340"/>
                  <a:ext cx="0" cy="2109151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Rectángulo redondeado 104">
                <a:extLst>
                  <a:ext uri="{FF2B5EF4-FFF2-40B4-BE49-F238E27FC236}">
                    <a16:creationId xmlns:a16="http://schemas.microsoft.com/office/drawing/2014/main" id="{7ED8E0A0-9406-9C4A-439C-859026767822}"/>
                  </a:ext>
                </a:extLst>
              </p:cNvPr>
              <p:cNvSpPr/>
              <p:nvPr/>
            </p:nvSpPr>
            <p:spPr>
              <a:xfrm>
                <a:off x="6073072" y="4223656"/>
                <a:ext cx="114960" cy="2026427"/>
              </a:xfrm>
              <a:prstGeom prst="roundRect">
                <a:avLst/>
              </a:prstGeom>
              <a:solidFill>
                <a:srgbClr val="FF0000">
                  <a:alpha val="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14" name="Rectángulo redondeado 123">
                <a:extLst>
                  <a:ext uri="{FF2B5EF4-FFF2-40B4-BE49-F238E27FC236}">
                    <a16:creationId xmlns:a16="http://schemas.microsoft.com/office/drawing/2014/main" id="{2B0878D3-B61A-E0C5-DB6C-4EED15035844}"/>
                  </a:ext>
                </a:extLst>
              </p:cNvPr>
              <p:cNvSpPr/>
              <p:nvPr/>
            </p:nvSpPr>
            <p:spPr>
              <a:xfrm rot="16200000">
                <a:off x="7037479" y="3273784"/>
                <a:ext cx="114960" cy="2026427"/>
              </a:xfrm>
              <a:prstGeom prst="roundRect">
                <a:avLst/>
              </a:prstGeom>
              <a:solidFill>
                <a:srgbClr val="FF0000">
                  <a:alpha val="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63ED46E9-C30A-AA15-5F7C-294876C65427}"/>
                  </a:ext>
                </a:extLst>
              </p:cNvPr>
              <p:cNvSpPr/>
              <p:nvPr/>
            </p:nvSpPr>
            <p:spPr>
              <a:xfrm>
                <a:off x="6091969" y="4257920"/>
                <a:ext cx="67937" cy="67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16" name="Rectángulo redondeado 124">
                <a:extLst>
                  <a:ext uri="{FF2B5EF4-FFF2-40B4-BE49-F238E27FC236}">
                    <a16:creationId xmlns:a16="http://schemas.microsoft.com/office/drawing/2014/main" id="{4308E365-0893-0D38-AEC5-EE31A5AD91C0}"/>
                  </a:ext>
                </a:extLst>
              </p:cNvPr>
              <p:cNvSpPr/>
              <p:nvPr/>
            </p:nvSpPr>
            <p:spPr>
              <a:xfrm rot="16200000">
                <a:off x="7022289" y="4543573"/>
                <a:ext cx="114960" cy="2026427"/>
              </a:xfrm>
              <a:prstGeom prst="roundRect">
                <a:avLst/>
              </a:prstGeom>
              <a:solidFill>
                <a:srgbClr val="6059D5">
                  <a:alpha val="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17" name="Rectángulo redondeado 125">
                <a:extLst>
                  <a:ext uri="{FF2B5EF4-FFF2-40B4-BE49-F238E27FC236}">
                    <a16:creationId xmlns:a16="http://schemas.microsoft.com/office/drawing/2014/main" id="{C6FD9C44-272B-B5D9-85F6-45AA2496119F}"/>
                  </a:ext>
                </a:extLst>
              </p:cNvPr>
              <p:cNvSpPr/>
              <p:nvPr/>
            </p:nvSpPr>
            <p:spPr>
              <a:xfrm>
                <a:off x="6281120" y="4229517"/>
                <a:ext cx="114960" cy="2026427"/>
              </a:xfrm>
              <a:prstGeom prst="roundRect">
                <a:avLst/>
              </a:prstGeom>
              <a:solidFill>
                <a:srgbClr val="6059D5">
                  <a:alpha val="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id="{3234C5E6-DDAB-3B26-0EA4-D7556A863392}"/>
                  </a:ext>
                </a:extLst>
              </p:cNvPr>
              <p:cNvSpPr/>
              <p:nvPr/>
            </p:nvSpPr>
            <p:spPr>
              <a:xfrm>
                <a:off x="6303666" y="5522819"/>
                <a:ext cx="67937" cy="67937"/>
              </a:xfrm>
              <a:prstGeom prst="ellipse">
                <a:avLst/>
              </a:prstGeom>
              <a:solidFill>
                <a:srgbClr val="6059D5"/>
              </a:solidFill>
              <a:ln>
                <a:solidFill>
                  <a:srgbClr val="6059D5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19" name="Rectángulo redondeado 127">
                <a:extLst>
                  <a:ext uri="{FF2B5EF4-FFF2-40B4-BE49-F238E27FC236}">
                    <a16:creationId xmlns:a16="http://schemas.microsoft.com/office/drawing/2014/main" id="{118E8664-6213-2010-CFA7-21336EE681B2}"/>
                  </a:ext>
                </a:extLst>
              </p:cNvPr>
              <p:cNvSpPr/>
              <p:nvPr/>
            </p:nvSpPr>
            <p:spPr>
              <a:xfrm rot="16200000">
                <a:off x="7022290" y="4114851"/>
                <a:ext cx="114960" cy="2026427"/>
              </a:xfrm>
              <a:prstGeom prst="roundRect">
                <a:avLst/>
              </a:prstGeom>
              <a:solidFill>
                <a:srgbClr val="00B050">
                  <a:alpha val="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20" name="Rectángulo redondeado 128">
                <a:extLst>
                  <a:ext uri="{FF2B5EF4-FFF2-40B4-BE49-F238E27FC236}">
                    <a16:creationId xmlns:a16="http://schemas.microsoft.com/office/drawing/2014/main" id="{4CA3BD9A-5C9E-7EDF-4A42-68223666B354}"/>
                  </a:ext>
                </a:extLst>
              </p:cNvPr>
              <p:cNvSpPr/>
              <p:nvPr/>
            </p:nvSpPr>
            <p:spPr>
              <a:xfrm>
                <a:off x="6519407" y="4229517"/>
                <a:ext cx="114960" cy="2026427"/>
              </a:xfrm>
              <a:prstGeom prst="roundRect">
                <a:avLst/>
              </a:prstGeom>
              <a:solidFill>
                <a:srgbClr val="00B050">
                  <a:alpha val="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21" name="Elipse 20">
                <a:extLst>
                  <a:ext uri="{FF2B5EF4-FFF2-40B4-BE49-F238E27FC236}">
                    <a16:creationId xmlns:a16="http://schemas.microsoft.com/office/drawing/2014/main" id="{F9C88682-1403-745E-30E6-7B2A7595CB6E}"/>
                  </a:ext>
                </a:extLst>
              </p:cNvPr>
              <p:cNvSpPr/>
              <p:nvPr/>
            </p:nvSpPr>
            <p:spPr>
              <a:xfrm>
                <a:off x="6542113" y="5094036"/>
                <a:ext cx="67937" cy="6793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</p:grpSp>
        <p:sp>
          <p:nvSpPr>
            <p:cNvPr id="6" name="Rectángulo redondeado 137">
              <a:extLst>
                <a:ext uri="{FF2B5EF4-FFF2-40B4-BE49-F238E27FC236}">
                  <a16:creationId xmlns:a16="http://schemas.microsoft.com/office/drawing/2014/main" id="{63FBE2E4-ED73-389E-3684-6E6450388639}"/>
                </a:ext>
              </a:extLst>
            </p:cNvPr>
            <p:cNvSpPr/>
            <p:nvPr/>
          </p:nvSpPr>
          <p:spPr>
            <a:xfrm rot="16200000">
              <a:off x="1891321" y="4799113"/>
              <a:ext cx="114960" cy="2026427"/>
            </a:xfrm>
            <a:prstGeom prst="roundRect">
              <a:avLst/>
            </a:prstGeom>
            <a:solidFill>
              <a:srgbClr val="0096FF">
                <a:alpha val="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7" name="Rectángulo redondeado 138">
              <a:extLst>
                <a:ext uri="{FF2B5EF4-FFF2-40B4-BE49-F238E27FC236}">
                  <a16:creationId xmlns:a16="http://schemas.microsoft.com/office/drawing/2014/main" id="{9044EEEB-44C4-0E40-7D20-975A78EC6F37}"/>
                </a:ext>
              </a:extLst>
            </p:cNvPr>
            <p:cNvSpPr/>
            <p:nvPr/>
          </p:nvSpPr>
          <p:spPr>
            <a:xfrm>
              <a:off x="1605132" y="3870335"/>
              <a:ext cx="114960" cy="2026427"/>
            </a:xfrm>
            <a:prstGeom prst="roundRect">
              <a:avLst/>
            </a:prstGeom>
            <a:solidFill>
              <a:srgbClr val="0096FF">
                <a:alpha val="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CCCB5979-E5DF-D076-8BE6-941D9331B88A}"/>
                </a:ext>
              </a:extLst>
            </p:cNvPr>
            <p:cNvSpPr/>
            <p:nvPr/>
          </p:nvSpPr>
          <p:spPr>
            <a:xfrm>
              <a:off x="1626076" y="5780935"/>
              <a:ext cx="67937" cy="67937"/>
            </a:xfrm>
            <a:prstGeom prst="ellipse">
              <a:avLst/>
            </a:prstGeom>
            <a:solidFill>
              <a:srgbClr val="0096FF"/>
            </a:solidFill>
            <a:ln>
              <a:solidFill>
                <a:srgbClr val="0096FF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</p:grpSp>
      <p:pic>
        <p:nvPicPr>
          <p:cNvPr id="48" name="Imagen 47" descr="Calendario&#10;&#10;Descripción generada automáticamente">
            <a:extLst>
              <a:ext uri="{FF2B5EF4-FFF2-40B4-BE49-F238E27FC236}">
                <a16:creationId xmlns:a16="http://schemas.microsoft.com/office/drawing/2014/main" id="{684A459A-406E-9DBA-FA5B-2B9BC532F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3315" y="1077394"/>
            <a:ext cx="2451948" cy="2063589"/>
          </a:xfrm>
          <a:prstGeom prst="rect">
            <a:avLst/>
          </a:prstGeom>
        </p:spPr>
      </p:pic>
      <p:pic>
        <p:nvPicPr>
          <p:cNvPr id="50" name="Imagen 49" descr="Gráfico, Gráfico radial&#10;&#10;Descripción generada automáticamente">
            <a:extLst>
              <a:ext uri="{FF2B5EF4-FFF2-40B4-BE49-F238E27FC236}">
                <a16:creationId xmlns:a16="http://schemas.microsoft.com/office/drawing/2014/main" id="{D61FB77B-9A4B-68FC-8D0E-54E3D5F150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0127" y="2773932"/>
            <a:ext cx="1478732" cy="1310136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B8803B1F-A705-8884-C54A-E1F77649DB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244" r="4992"/>
          <a:stretch/>
        </p:blipFill>
        <p:spPr>
          <a:xfrm>
            <a:off x="4093429" y="2973830"/>
            <a:ext cx="1463340" cy="1224552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2F9C7874-19C4-5016-8B63-52A6257F145B}"/>
              </a:ext>
            </a:extLst>
          </p:cNvPr>
          <p:cNvSpPr txBox="1"/>
          <p:nvPr/>
        </p:nvSpPr>
        <p:spPr>
          <a:xfrm>
            <a:off x="503387" y="1275765"/>
            <a:ext cx="2908471" cy="612934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Generation</a:t>
            </a:r>
            <a:r>
              <a:rPr lang="es-E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of</a:t>
            </a:r>
            <a:r>
              <a:rPr lang="es-E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synthetic</a:t>
            </a:r>
            <a:r>
              <a:rPr lang="es-E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cases</a:t>
            </a:r>
          </a:p>
          <a:p>
            <a:pPr algn="ctr"/>
            <a:r>
              <a:rPr lang="es-E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Latin</a:t>
            </a:r>
            <a:r>
              <a:rPr lang="es-E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Hypercube</a:t>
            </a:r>
            <a:r>
              <a:rPr lang="es-E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Sampling</a:t>
            </a:r>
            <a:r>
              <a:rPr lang="es-E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(LHS)</a:t>
            </a:r>
          </a:p>
        </p:txBody>
      </p:sp>
      <p:cxnSp>
        <p:nvCxnSpPr>
          <p:cNvPr id="49" name="Conector recto de flecha 48">
            <a:extLst>
              <a:ext uri="{FF2B5EF4-FFF2-40B4-BE49-F238E27FC236}">
                <a16:creationId xmlns:a16="http://schemas.microsoft.com/office/drawing/2014/main" id="{E8646991-690C-5CA5-9D6A-CC1764ADACFE}"/>
              </a:ext>
            </a:extLst>
          </p:cNvPr>
          <p:cNvCxnSpPr>
            <a:cxnSpLocks/>
            <a:stCxn id="47" idx="2"/>
            <a:endCxn id="55" idx="0"/>
          </p:cNvCxnSpPr>
          <p:nvPr/>
        </p:nvCxnSpPr>
        <p:spPr>
          <a:xfrm>
            <a:off x="1957623" y="1888699"/>
            <a:ext cx="5257" cy="51024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uadroTexto 54">
            <a:extLst>
              <a:ext uri="{FF2B5EF4-FFF2-40B4-BE49-F238E27FC236}">
                <a16:creationId xmlns:a16="http://schemas.microsoft.com/office/drawing/2014/main" id="{644BABB8-95DE-065E-D7AB-B73A93435B7B}"/>
              </a:ext>
            </a:extLst>
          </p:cNvPr>
          <p:cNvSpPr txBox="1"/>
          <p:nvPr/>
        </p:nvSpPr>
        <p:spPr>
          <a:xfrm>
            <a:off x="210651" y="2398939"/>
            <a:ext cx="3504458" cy="612934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Selection</a:t>
            </a:r>
            <a:r>
              <a:rPr lang="es-E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of</a:t>
            </a:r>
            <a:r>
              <a:rPr lang="es-E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cases</a:t>
            </a:r>
          </a:p>
          <a:p>
            <a:pPr algn="ctr"/>
            <a:r>
              <a:rPr lang="es-E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Maximum</a:t>
            </a:r>
            <a:r>
              <a:rPr lang="es-E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Dissimilarty</a:t>
            </a:r>
            <a:r>
              <a:rPr lang="es-E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Algorithm</a:t>
            </a:r>
            <a:r>
              <a:rPr lang="es-E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(MDA)</a:t>
            </a:r>
          </a:p>
        </p:txBody>
      </p:sp>
      <p:cxnSp>
        <p:nvCxnSpPr>
          <p:cNvPr id="57" name="Conector recto de flecha 56">
            <a:extLst>
              <a:ext uri="{FF2B5EF4-FFF2-40B4-BE49-F238E27FC236}">
                <a16:creationId xmlns:a16="http://schemas.microsoft.com/office/drawing/2014/main" id="{7E979865-B295-EAA5-0E28-20B0060F9D9E}"/>
              </a:ext>
            </a:extLst>
          </p:cNvPr>
          <p:cNvCxnSpPr>
            <a:cxnSpLocks/>
            <a:stCxn id="55" idx="2"/>
            <a:endCxn id="60" idx="0"/>
          </p:cNvCxnSpPr>
          <p:nvPr/>
        </p:nvCxnSpPr>
        <p:spPr>
          <a:xfrm flipH="1">
            <a:off x="1957622" y="3011873"/>
            <a:ext cx="5258" cy="1104768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uadroTexto 59">
            <a:extLst>
              <a:ext uri="{FF2B5EF4-FFF2-40B4-BE49-F238E27FC236}">
                <a16:creationId xmlns:a16="http://schemas.microsoft.com/office/drawing/2014/main" id="{0710AADC-EB75-B268-0283-D573ADF8E81F}"/>
              </a:ext>
            </a:extLst>
          </p:cNvPr>
          <p:cNvSpPr txBox="1"/>
          <p:nvPr/>
        </p:nvSpPr>
        <p:spPr>
          <a:xfrm>
            <a:off x="879409" y="4116641"/>
            <a:ext cx="2156425" cy="612934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Numerical</a:t>
            </a:r>
            <a:r>
              <a:rPr lang="es-E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simulation</a:t>
            </a:r>
            <a:endParaRPr lang="es-ES" sz="15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s-E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XBeach</a:t>
            </a: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7BC69B08-0664-92A0-A513-DB013535968C}"/>
              </a:ext>
            </a:extLst>
          </p:cNvPr>
          <p:cNvSpPr txBox="1"/>
          <p:nvPr/>
        </p:nvSpPr>
        <p:spPr>
          <a:xfrm>
            <a:off x="612609" y="5077222"/>
            <a:ext cx="3058048" cy="1514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350" b="1" dirty="0" err="1">
                <a:latin typeface="Candara" panose="020E0502030303020204" pitchFamily="34" charset="0"/>
              </a:rPr>
              <a:t>XBeach</a:t>
            </a:r>
            <a:r>
              <a:rPr lang="es-ES" sz="1350" b="1" dirty="0">
                <a:latin typeface="Candara" panose="020E0502030303020204" pitchFamily="34" charset="0"/>
              </a:rPr>
              <a:t> </a:t>
            </a:r>
            <a:r>
              <a:rPr lang="es-ES" sz="1350" b="1" dirty="0" err="1">
                <a:latin typeface="Candara" panose="020E0502030303020204" pitchFamily="34" charset="0"/>
              </a:rPr>
              <a:t>simulations</a:t>
            </a:r>
            <a:r>
              <a:rPr lang="es-ES" sz="1350" b="1" dirty="0">
                <a:latin typeface="Candara" panose="020E0502030303020204" pitchFamily="34" charset="0"/>
              </a:rPr>
              <a:t> set-up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350" dirty="0">
                <a:latin typeface="Candara" panose="020E0502030303020204" pitchFamily="34" charset="0"/>
              </a:rPr>
              <a:t>Surf-beat </a:t>
            </a:r>
            <a:r>
              <a:rPr lang="es-ES" sz="1350" dirty="0" err="1">
                <a:latin typeface="Candara" panose="020E0502030303020204" pitchFamily="34" charset="0"/>
              </a:rPr>
              <a:t>mode</a:t>
            </a:r>
            <a:endParaRPr lang="es-ES" sz="1350" dirty="0">
              <a:latin typeface="Candara" panose="020E0502030303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350" dirty="0">
                <a:latin typeface="Candara" panose="020E0502030303020204" pitchFamily="34" charset="0"/>
              </a:rPr>
              <a:t>Non-regular rectangular </a:t>
            </a:r>
            <a:r>
              <a:rPr lang="es-ES" sz="1350" dirty="0" err="1">
                <a:latin typeface="Candara" panose="020E0502030303020204" pitchFamily="34" charset="0"/>
              </a:rPr>
              <a:t>mesh</a:t>
            </a:r>
            <a:endParaRPr lang="es-ES" sz="1350" dirty="0">
              <a:latin typeface="Candara" panose="020E0502030303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350" dirty="0">
                <a:latin typeface="Candara" panose="020E0502030303020204" pitchFamily="34" charset="0"/>
              </a:rPr>
              <a:t>Δ</a:t>
            </a:r>
            <a:r>
              <a:rPr lang="es-ES" sz="1350" dirty="0">
                <a:latin typeface="Candara" panose="020E0502030303020204" pitchFamily="34" charset="0"/>
              </a:rPr>
              <a:t>x = 5 m in Laredo Bay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350" dirty="0" err="1">
                <a:latin typeface="Candara" panose="020E0502030303020204" pitchFamily="34" charset="0"/>
              </a:rPr>
              <a:t>Warm</a:t>
            </a:r>
            <a:r>
              <a:rPr lang="es-ES" sz="1350" dirty="0">
                <a:latin typeface="Candara" panose="020E0502030303020204" pitchFamily="34" charset="0"/>
              </a:rPr>
              <a:t>-up: 1h</a:t>
            </a:r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01DE6C14-B7E3-6783-33FC-7D55B602F9C2}"/>
              </a:ext>
            </a:extLst>
          </p:cNvPr>
          <p:cNvSpPr txBox="1"/>
          <p:nvPr/>
        </p:nvSpPr>
        <p:spPr>
          <a:xfrm>
            <a:off x="3873221" y="2192001"/>
            <a:ext cx="122503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50" b="1" dirty="0">
                <a:latin typeface="Candara" panose="020E0502030303020204" pitchFamily="34" charset="0"/>
              </a:rPr>
              <a:t>{Hs, </a:t>
            </a:r>
            <a:r>
              <a:rPr lang="es-ES" sz="1250" b="1" dirty="0" err="1">
                <a:latin typeface="Candara" panose="020E0502030303020204" pitchFamily="34" charset="0"/>
              </a:rPr>
              <a:t>Tp</a:t>
            </a:r>
            <a:r>
              <a:rPr lang="es-ES" sz="1250" b="1" dirty="0">
                <a:latin typeface="Candara" panose="020E0502030303020204" pitchFamily="34" charset="0"/>
              </a:rPr>
              <a:t>, </a:t>
            </a:r>
            <a:r>
              <a:rPr lang="el-GR" sz="1250" b="1" dirty="0">
                <a:latin typeface="Candara" panose="020E0502030303020204" pitchFamily="34" charset="0"/>
                <a:cs typeface="Calibri" panose="020F0502020204030204" pitchFamily="34" charset="0"/>
              </a:rPr>
              <a:t>θ</a:t>
            </a:r>
            <a:r>
              <a:rPr lang="es-ES" sz="1250" b="1" dirty="0">
                <a:latin typeface="Candara" panose="020E0502030303020204" pitchFamily="34" charset="0"/>
                <a:cs typeface="Calibri" panose="020F0502020204030204" pitchFamily="34" charset="0"/>
              </a:rPr>
              <a:t>, </a:t>
            </a:r>
            <a:r>
              <a:rPr lang="el-GR" sz="1250" b="1" dirty="0">
                <a:latin typeface="Candara" panose="020E0502030303020204" pitchFamily="34" charset="0"/>
                <a:cs typeface="Calibri" panose="020F0502020204030204" pitchFamily="34" charset="0"/>
              </a:rPr>
              <a:t>σ</a:t>
            </a:r>
            <a:r>
              <a:rPr lang="es-ES" sz="1250" b="1" dirty="0">
                <a:latin typeface="Candara" panose="020E0502030303020204" pitchFamily="34" charset="0"/>
                <a:cs typeface="Calibri" panose="020F0502020204030204" pitchFamily="34" charset="0"/>
              </a:rPr>
              <a:t>, </a:t>
            </a:r>
            <a:r>
              <a:rPr lang="el-GR" sz="1250" b="1" dirty="0">
                <a:latin typeface="Candara" panose="020E0502030303020204" pitchFamily="34" charset="0"/>
                <a:cs typeface="Calibri" panose="020F0502020204030204" pitchFamily="34" charset="0"/>
              </a:rPr>
              <a:t>η</a:t>
            </a:r>
            <a:r>
              <a:rPr lang="es-ES" sz="1250" b="1" dirty="0">
                <a:latin typeface="Candara" panose="020E0502030303020204" pitchFamily="34" charset="0"/>
                <a:cs typeface="Calibri" panose="020F0502020204030204" pitchFamily="34" charset="0"/>
              </a:rPr>
              <a:t>}</a:t>
            </a:r>
            <a:endParaRPr lang="es-ES" sz="1250" b="1" dirty="0">
              <a:latin typeface="Candara" panose="020E0502030303020204" pitchFamily="34" charset="0"/>
            </a:endParaRPr>
          </a:p>
        </p:txBody>
      </p:sp>
      <p:cxnSp>
        <p:nvCxnSpPr>
          <p:cNvPr id="90" name="Conector recto de flecha 89">
            <a:extLst>
              <a:ext uri="{FF2B5EF4-FFF2-40B4-BE49-F238E27FC236}">
                <a16:creationId xmlns:a16="http://schemas.microsoft.com/office/drawing/2014/main" id="{92D9A943-E6E9-9AF2-678F-760CFE2D6C80}"/>
              </a:ext>
            </a:extLst>
          </p:cNvPr>
          <p:cNvCxnSpPr>
            <a:cxnSpLocks/>
            <a:stCxn id="60" idx="3"/>
            <a:endCxn id="93" idx="1"/>
          </p:cNvCxnSpPr>
          <p:nvPr/>
        </p:nvCxnSpPr>
        <p:spPr>
          <a:xfrm flipV="1">
            <a:off x="3035834" y="4420844"/>
            <a:ext cx="470367" cy="2264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CuadroTexto 92">
            <a:extLst>
              <a:ext uri="{FF2B5EF4-FFF2-40B4-BE49-F238E27FC236}">
                <a16:creationId xmlns:a16="http://schemas.microsoft.com/office/drawing/2014/main" id="{E9E34C7A-AE1F-7466-9940-86E453DE3A98}"/>
              </a:ext>
            </a:extLst>
          </p:cNvPr>
          <p:cNvSpPr txBox="1"/>
          <p:nvPr/>
        </p:nvSpPr>
        <p:spPr>
          <a:xfrm>
            <a:off x="3506201" y="4114377"/>
            <a:ext cx="2780956" cy="612934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Principal </a:t>
            </a:r>
            <a:r>
              <a:rPr lang="es-E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Components</a:t>
            </a:r>
            <a:r>
              <a:rPr lang="es-E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Analysis</a:t>
            </a:r>
            <a:r>
              <a:rPr lang="es-E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(PCA)</a:t>
            </a:r>
          </a:p>
        </p:txBody>
      </p:sp>
      <p:cxnSp>
        <p:nvCxnSpPr>
          <p:cNvPr id="119" name="Conector recto de flecha 118">
            <a:extLst>
              <a:ext uri="{FF2B5EF4-FFF2-40B4-BE49-F238E27FC236}">
                <a16:creationId xmlns:a16="http://schemas.microsoft.com/office/drawing/2014/main" id="{22A9DF58-1B08-8B72-944B-7E761C0E7B46}"/>
              </a:ext>
            </a:extLst>
          </p:cNvPr>
          <p:cNvCxnSpPr>
            <a:cxnSpLocks/>
            <a:stCxn id="93" idx="3"/>
            <a:endCxn id="122" idx="1"/>
          </p:cNvCxnSpPr>
          <p:nvPr/>
        </p:nvCxnSpPr>
        <p:spPr>
          <a:xfrm>
            <a:off x="6287157" y="4420844"/>
            <a:ext cx="386954" cy="2264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CuadroTexto 121">
            <a:extLst>
              <a:ext uri="{FF2B5EF4-FFF2-40B4-BE49-F238E27FC236}">
                <a16:creationId xmlns:a16="http://schemas.microsoft.com/office/drawing/2014/main" id="{C7D0273C-EB7F-BCA4-6F4C-DDA8F8F8CF4D}"/>
              </a:ext>
            </a:extLst>
          </p:cNvPr>
          <p:cNvSpPr txBox="1"/>
          <p:nvPr/>
        </p:nvSpPr>
        <p:spPr>
          <a:xfrm>
            <a:off x="6674111" y="3988946"/>
            <a:ext cx="2239591" cy="868323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Series </a:t>
            </a:r>
            <a:r>
              <a:rPr lang="es-E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reconstruction</a:t>
            </a:r>
            <a:endParaRPr lang="es-ES" sz="15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s-E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Radial Basis </a:t>
            </a:r>
            <a:r>
              <a:rPr lang="es-E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Functions</a:t>
            </a:r>
            <a:r>
              <a:rPr lang="es-E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(RBF)</a:t>
            </a:r>
          </a:p>
        </p:txBody>
      </p:sp>
      <p:cxnSp>
        <p:nvCxnSpPr>
          <p:cNvPr id="124" name="Conector recto de flecha 123">
            <a:extLst>
              <a:ext uri="{FF2B5EF4-FFF2-40B4-BE49-F238E27FC236}">
                <a16:creationId xmlns:a16="http://schemas.microsoft.com/office/drawing/2014/main" id="{65CC36E0-5A54-D638-7816-500D3AFD373E}"/>
              </a:ext>
            </a:extLst>
          </p:cNvPr>
          <p:cNvCxnSpPr>
            <a:cxnSpLocks/>
            <a:stCxn id="122" idx="2"/>
            <a:endCxn id="128" idx="0"/>
          </p:cNvCxnSpPr>
          <p:nvPr/>
        </p:nvCxnSpPr>
        <p:spPr>
          <a:xfrm>
            <a:off x="7793907" y="4857269"/>
            <a:ext cx="0" cy="814525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CuadroTexto 127">
            <a:extLst>
              <a:ext uri="{FF2B5EF4-FFF2-40B4-BE49-F238E27FC236}">
                <a16:creationId xmlns:a16="http://schemas.microsoft.com/office/drawing/2014/main" id="{98F05C7A-ED55-3CAC-3E20-E5B5EF5B9BF9}"/>
              </a:ext>
            </a:extLst>
          </p:cNvPr>
          <p:cNvSpPr txBox="1"/>
          <p:nvPr/>
        </p:nvSpPr>
        <p:spPr>
          <a:xfrm>
            <a:off x="6918937" y="5671794"/>
            <a:ext cx="1749939" cy="612934"/>
          </a:xfrm>
          <a:prstGeom prst="round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Time series </a:t>
            </a:r>
            <a:r>
              <a:rPr lang="es-E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of</a:t>
            </a:r>
            <a:r>
              <a:rPr lang="es-E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2D </a:t>
            </a:r>
            <a:r>
              <a:rPr lang="es-E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water</a:t>
            </a:r>
            <a:r>
              <a:rPr lang="es-E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level</a:t>
            </a:r>
            <a:r>
              <a:rPr lang="es-E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maps</a:t>
            </a:r>
            <a:endParaRPr lang="es-ES" sz="15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361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-4060"/>
            <a:ext cx="6287190" cy="10814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08" y="72509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303" y="72510"/>
            <a:ext cx="706505" cy="65067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6AD6AD-878E-7B0F-2156-491DDA8FB5A0}"/>
              </a:ext>
            </a:extLst>
          </p:cNvPr>
          <p:cNvSpPr txBox="1"/>
          <p:nvPr/>
        </p:nvSpPr>
        <p:spPr>
          <a:xfrm>
            <a:off x="63220" y="175483"/>
            <a:ext cx="202497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 err="1">
                <a:latin typeface="Candara" panose="020E0502030303020204" pitchFamily="34" charset="0"/>
              </a:rPr>
              <a:t>Results</a:t>
            </a:r>
            <a:endParaRPr lang="es-ES" sz="3500" dirty="0">
              <a:latin typeface="Candara" panose="020E0502030303020204" pitchFamily="34" charset="0"/>
            </a:endParaRPr>
          </a:p>
        </p:txBody>
      </p:sp>
      <p:pic>
        <p:nvPicPr>
          <p:cNvPr id="8" name="Imagen 7" descr="Diagrama, Mapa&#10;&#10;Descripción generada automáticamente">
            <a:extLst>
              <a:ext uri="{FF2B5EF4-FFF2-40B4-BE49-F238E27FC236}">
                <a16:creationId xmlns:a16="http://schemas.microsoft.com/office/drawing/2014/main" id="{85EDFA17-2979-4FC4-EDCC-CB086C23C4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81" t="12213" r="19114" b="5270"/>
          <a:stretch/>
        </p:blipFill>
        <p:spPr>
          <a:xfrm>
            <a:off x="4814105" y="1057097"/>
            <a:ext cx="1982936" cy="1657333"/>
          </a:xfrm>
          <a:prstGeom prst="rect">
            <a:avLst/>
          </a:prstGeom>
        </p:spPr>
      </p:pic>
      <p:pic>
        <p:nvPicPr>
          <p:cNvPr id="10" name="Imagen 9" descr="Mapa&#10;&#10;Descripción generada automáticamente">
            <a:extLst>
              <a:ext uri="{FF2B5EF4-FFF2-40B4-BE49-F238E27FC236}">
                <a16:creationId xmlns:a16="http://schemas.microsoft.com/office/drawing/2014/main" id="{FE85E008-568A-C1F5-BA21-E8834AF80D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971" t="12212" r="19223" b="5269"/>
          <a:stretch/>
        </p:blipFill>
        <p:spPr>
          <a:xfrm>
            <a:off x="364025" y="1057098"/>
            <a:ext cx="1982936" cy="1657333"/>
          </a:xfrm>
          <a:prstGeom prst="rect">
            <a:avLst/>
          </a:prstGeom>
        </p:spPr>
      </p:pic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32197839-4277-3B0F-77D5-3886E71B77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926" b="8893"/>
          <a:stretch/>
        </p:blipFill>
        <p:spPr>
          <a:xfrm>
            <a:off x="4218472" y="2880916"/>
            <a:ext cx="4637801" cy="3723736"/>
          </a:xfrm>
          <a:prstGeom prst="rect">
            <a:avLst/>
          </a:prstGeom>
        </p:spPr>
      </p:pic>
      <p:pic>
        <p:nvPicPr>
          <p:cNvPr id="12" name="Imagen 11" descr="Diagrama&#10;&#10;Descripción generada automáticamente">
            <a:extLst>
              <a:ext uri="{FF2B5EF4-FFF2-40B4-BE49-F238E27FC236}">
                <a16:creationId xmlns:a16="http://schemas.microsoft.com/office/drawing/2014/main" id="{6BBE6BFF-F159-C563-BABC-9E2008241F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926" r="12781" b="8893"/>
          <a:stretch/>
        </p:blipFill>
        <p:spPr>
          <a:xfrm>
            <a:off x="53268" y="2880916"/>
            <a:ext cx="4165204" cy="372373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1222D48-E2A3-DB90-776E-8B4C4E8FF375}"/>
              </a:ext>
            </a:extLst>
          </p:cNvPr>
          <p:cNvSpPr txBox="1"/>
          <p:nvPr/>
        </p:nvSpPr>
        <p:spPr>
          <a:xfrm>
            <a:off x="2710986" y="1208266"/>
            <a:ext cx="12250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err="1">
                <a:latin typeface="Candara" panose="020E0502030303020204" pitchFamily="34" charset="0"/>
              </a:rPr>
              <a:t>Forcing</a:t>
            </a:r>
            <a:r>
              <a:rPr lang="es-ES" sz="1400" b="1" dirty="0">
                <a:latin typeface="Candara" panose="020E0502030303020204" pitchFamily="34" charset="0"/>
              </a:rPr>
              <a:t>:</a:t>
            </a:r>
          </a:p>
          <a:p>
            <a:pPr algn="ctr"/>
            <a:r>
              <a:rPr lang="es-ES" sz="1400" dirty="0">
                <a:latin typeface="Candara" panose="020E0502030303020204" pitchFamily="34" charset="0"/>
              </a:rPr>
              <a:t>Hs   = 4 m</a:t>
            </a:r>
          </a:p>
          <a:p>
            <a:pPr algn="ctr"/>
            <a:r>
              <a:rPr lang="es-ES" sz="1400" dirty="0" err="1">
                <a:latin typeface="Candara" panose="020E0502030303020204" pitchFamily="34" charset="0"/>
              </a:rPr>
              <a:t>Tp</a:t>
            </a:r>
            <a:r>
              <a:rPr lang="es-ES" sz="1400" dirty="0">
                <a:latin typeface="Candara" panose="020E0502030303020204" pitchFamily="34" charset="0"/>
              </a:rPr>
              <a:t>   = 15 s</a:t>
            </a:r>
          </a:p>
          <a:p>
            <a:pPr algn="ctr"/>
            <a:r>
              <a:rPr lang="el-GR" sz="1400" dirty="0">
                <a:latin typeface="Candara" panose="020E0502030303020204" pitchFamily="34" charset="0"/>
                <a:cs typeface="Calibri" panose="020F0502020204030204" pitchFamily="34" charset="0"/>
              </a:rPr>
              <a:t>θ</a:t>
            </a:r>
            <a:r>
              <a:rPr lang="es-ES" sz="1400" dirty="0">
                <a:latin typeface="Candara" panose="020E0502030303020204" pitchFamily="34" charset="0"/>
                <a:cs typeface="Calibri" panose="020F0502020204030204" pitchFamily="34" charset="0"/>
              </a:rPr>
              <a:t>  = 300º</a:t>
            </a:r>
          </a:p>
          <a:p>
            <a:pPr algn="ctr"/>
            <a:r>
              <a:rPr lang="es-ES" sz="1400" dirty="0">
                <a:latin typeface="Candara" panose="020E0502030303020204" pitchFamily="34" charset="0"/>
                <a:cs typeface="Calibri" panose="020F0502020204030204" pitchFamily="34" charset="0"/>
              </a:rPr>
              <a:t>WL  = 0 m</a:t>
            </a:r>
            <a:endParaRPr lang="es-ES" sz="1250" dirty="0">
              <a:latin typeface="Candara" panose="020E0502030303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301D07A-CF7F-19BD-DCCB-F10AC7037CA4}"/>
              </a:ext>
            </a:extLst>
          </p:cNvPr>
          <p:cNvSpPr txBox="1"/>
          <p:nvPr/>
        </p:nvSpPr>
        <p:spPr>
          <a:xfrm>
            <a:off x="7177235" y="1208265"/>
            <a:ext cx="12250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err="1">
                <a:latin typeface="Candara" panose="020E0502030303020204" pitchFamily="34" charset="0"/>
              </a:rPr>
              <a:t>Forcing</a:t>
            </a:r>
            <a:r>
              <a:rPr lang="es-ES" sz="1400" b="1" dirty="0">
                <a:latin typeface="Candara" panose="020E0502030303020204" pitchFamily="34" charset="0"/>
              </a:rPr>
              <a:t>:</a:t>
            </a:r>
          </a:p>
          <a:p>
            <a:pPr algn="ctr"/>
            <a:r>
              <a:rPr lang="es-ES" sz="1400" dirty="0">
                <a:latin typeface="Candara" panose="020E0502030303020204" pitchFamily="34" charset="0"/>
              </a:rPr>
              <a:t>Hs   = 4 m</a:t>
            </a:r>
          </a:p>
          <a:p>
            <a:pPr algn="ctr"/>
            <a:r>
              <a:rPr lang="es-ES" sz="1400" dirty="0" err="1">
                <a:latin typeface="Candara" panose="020E0502030303020204" pitchFamily="34" charset="0"/>
              </a:rPr>
              <a:t>Tp</a:t>
            </a:r>
            <a:r>
              <a:rPr lang="es-ES" sz="1400" dirty="0">
                <a:latin typeface="Candara" panose="020E0502030303020204" pitchFamily="34" charset="0"/>
              </a:rPr>
              <a:t>   = 15 s</a:t>
            </a:r>
          </a:p>
          <a:p>
            <a:pPr algn="ctr"/>
            <a:r>
              <a:rPr lang="el-GR" sz="1400" dirty="0">
                <a:latin typeface="Candara" panose="020E0502030303020204" pitchFamily="34" charset="0"/>
                <a:cs typeface="Calibri" panose="020F0502020204030204" pitchFamily="34" charset="0"/>
              </a:rPr>
              <a:t>θ</a:t>
            </a:r>
            <a:r>
              <a:rPr lang="es-ES" sz="1400" dirty="0">
                <a:latin typeface="Candara" panose="020E0502030303020204" pitchFamily="34" charset="0"/>
                <a:cs typeface="Calibri" panose="020F0502020204030204" pitchFamily="34" charset="0"/>
              </a:rPr>
              <a:t>  = 300º</a:t>
            </a:r>
          </a:p>
          <a:p>
            <a:pPr algn="ctr"/>
            <a:r>
              <a:rPr lang="es-ES" sz="1400" dirty="0">
                <a:latin typeface="Candara" panose="020E0502030303020204" pitchFamily="34" charset="0"/>
                <a:cs typeface="Calibri" panose="020F0502020204030204" pitchFamily="34" charset="0"/>
              </a:rPr>
              <a:t>WL  = 0 m</a:t>
            </a:r>
            <a:endParaRPr lang="es-ES" sz="125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9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-4060"/>
            <a:ext cx="6287190" cy="10814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08" y="72509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303" y="72510"/>
            <a:ext cx="706505" cy="65067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6AD6AD-878E-7B0F-2156-491DDA8FB5A0}"/>
              </a:ext>
            </a:extLst>
          </p:cNvPr>
          <p:cNvSpPr txBox="1"/>
          <p:nvPr/>
        </p:nvSpPr>
        <p:spPr>
          <a:xfrm>
            <a:off x="63220" y="175483"/>
            <a:ext cx="202497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 err="1">
                <a:latin typeface="Candara" panose="020E0502030303020204" pitchFamily="34" charset="0"/>
              </a:rPr>
              <a:t>Results</a:t>
            </a:r>
            <a:endParaRPr lang="es-ES" sz="3500" dirty="0">
              <a:latin typeface="Candara" panose="020E0502030303020204" pitchFamily="34" charset="0"/>
            </a:endParaRPr>
          </a:p>
        </p:txBody>
      </p:sp>
      <p:pic>
        <p:nvPicPr>
          <p:cNvPr id="8" name="Imagen 7" descr="Diagrama, Mapa&#10;&#10;Descripción generada automáticamente">
            <a:extLst>
              <a:ext uri="{FF2B5EF4-FFF2-40B4-BE49-F238E27FC236}">
                <a16:creationId xmlns:a16="http://schemas.microsoft.com/office/drawing/2014/main" id="{85EDFA17-2979-4FC4-EDCC-CB086C23C4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81" t="12213" r="19114" b="5270"/>
          <a:stretch/>
        </p:blipFill>
        <p:spPr>
          <a:xfrm>
            <a:off x="4814105" y="1057097"/>
            <a:ext cx="1982936" cy="1657333"/>
          </a:xfrm>
          <a:prstGeom prst="rect">
            <a:avLst/>
          </a:prstGeom>
        </p:spPr>
      </p:pic>
      <p:pic>
        <p:nvPicPr>
          <p:cNvPr id="10" name="Imagen 9" descr="Mapa&#10;&#10;Descripción generada automáticamente">
            <a:extLst>
              <a:ext uri="{FF2B5EF4-FFF2-40B4-BE49-F238E27FC236}">
                <a16:creationId xmlns:a16="http://schemas.microsoft.com/office/drawing/2014/main" id="{FE85E008-568A-C1F5-BA21-E8834AF80D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971" t="12212" r="19223" b="5269"/>
          <a:stretch/>
        </p:blipFill>
        <p:spPr>
          <a:xfrm>
            <a:off x="364025" y="1057098"/>
            <a:ext cx="1982936" cy="165733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CC0A7E5-CB68-EEFA-8F62-68F131BDB83B}"/>
              </a:ext>
            </a:extLst>
          </p:cNvPr>
          <p:cNvSpPr txBox="1"/>
          <p:nvPr/>
        </p:nvSpPr>
        <p:spPr>
          <a:xfrm>
            <a:off x="2710986" y="1208266"/>
            <a:ext cx="12250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err="1">
                <a:latin typeface="Candara" panose="020E0502030303020204" pitchFamily="34" charset="0"/>
              </a:rPr>
              <a:t>Forcing</a:t>
            </a:r>
            <a:r>
              <a:rPr lang="es-ES" sz="1400" b="1" dirty="0">
                <a:latin typeface="Candara" panose="020E0502030303020204" pitchFamily="34" charset="0"/>
              </a:rPr>
              <a:t>:</a:t>
            </a:r>
          </a:p>
          <a:p>
            <a:pPr algn="ctr"/>
            <a:r>
              <a:rPr lang="es-ES" sz="1400" dirty="0">
                <a:latin typeface="Candara" panose="020E0502030303020204" pitchFamily="34" charset="0"/>
              </a:rPr>
              <a:t>Hs   = 4 m</a:t>
            </a:r>
          </a:p>
          <a:p>
            <a:pPr algn="ctr"/>
            <a:r>
              <a:rPr lang="es-ES" sz="1400" dirty="0" err="1">
                <a:latin typeface="Candara" panose="020E0502030303020204" pitchFamily="34" charset="0"/>
              </a:rPr>
              <a:t>Tp</a:t>
            </a:r>
            <a:r>
              <a:rPr lang="es-ES" sz="1400" dirty="0">
                <a:latin typeface="Candara" panose="020E0502030303020204" pitchFamily="34" charset="0"/>
              </a:rPr>
              <a:t>   = 15 s</a:t>
            </a:r>
          </a:p>
          <a:p>
            <a:pPr algn="ctr"/>
            <a:r>
              <a:rPr lang="el-GR" sz="1400" dirty="0">
                <a:latin typeface="Candara" panose="020E0502030303020204" pitchFamily="34" charset="0"/>
                <a:cs typeface="Calibri" panose="020F0502020204030204" pitchFamily="34" charset="0"/>
              </a:rPr>
              <a:t>θ</a:t>
            </a:r>
            <a:r>
              <a:rPr lang="es-ES" sz="1400" dirty="0">
                <a:latin typeface="Candara" panose="020E0502030303020204" pitchFamily="34" charset="0"/>
                <a:cs typeface="Calibri" panose="020F0502020204030204" pitchFamily="34" charset="0"/>
              </a:rPr>
              <a:t>  = 300º</a:t>
            </a:r>
          </a:p>
          <a:p>
            <a:pPr algn="ctr"/>
            <a:r>
              <a:rPr lang="es-ES" sz="1400" dirty="0">
                <a:latin typeface="Candara" panose="020E0502030303020204" pitchFamily="34" charset="0"/>
                <a:cs typeface="Calibri" panose="020F0502020204030204" pitchFamily="34" charset="0"/>
              </a:rPr>
              <a:t>WL  = 0 m</a:t>
            </a:r>
            <a:endParaRPr lang="es-ES" sz="1250" dirty="0">
              <a:latin typeface="Candara" panose="020E0502030303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212F358-DCC5-A5BB-DD80-34B6A7BFAEF5}"/>
              </a:ext>
            </a:extLst>
          </p:cNvPr>
          <p:cNvSpPr txBox="1"/>
          <p:nvPr/>
        </p:nvSpPr>
        <p:spPr>
          <a:xfrm>
            <a:off x="7177235" y="1208265"/>
            <a:ext cx="12250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err="1">
                <a:latin typeface="Candara" panose="020E0502030303020204" pitchFamily="34" charset="0"/>
              </a:rPr>
              <a:t>Forcing</a:t>
            </a:r>
            <a:r>
              <a:rPr lang="es-ES" sz="1400" b="1" dirty="0">
                <a:latin typeface="Candara" panose="020E0502030303020204" pitchFamily="34" charset="0"/>
              </a:rPr>
              <a:t>:</a:t>
            </a:r>
          </a:p>
          <a:p>
            <a:pPr algn="ctr"/>
            <a:r>
              <a:rPr lang="es-ES" sz="1400" dirty="0">
                <a:latin typeface="Candara" panose="020E0502030303020204" pitchFamily="34" charset="0"/>
              </a:rPr>
              <a:t>Hs   = 4 m</a:t>
            </a:r>
          </a:p>
          <a:p>
            <a:pPr algn="ctr"/>
            <a:r>
              <a:rPr lang="es-ES" sz="1400" dirty="0" err="1">
                <a:latin typeface="Candara" panose="020E0502030303020204" pitchFamily="34" charset="0"/>
              </a:rPr>
              <a:t>Tp</a:t>
            </a:r>
            <a:r>
              <a:rPr lang="es-ES" sz="1400" dirty="0">
                <a:latin typeface="Candara" panose="020E0502030303020204" pitchFamily="34" charset="0"/>
              </a:rPr>
              <a:t>   = 15 s</a:t>
            </a:r>
          </a:p>
          <a:p>
            <a:pPr algn="ctr"/>
            <a:r>
              <a:rPr lang="el-GR" sz="1400" dirty="0">
                <a:latin typeface="Candara" panose="020E0502030303020204" pitchFamily="34" charset="0"/>
                <a:cs typeface="Calibri" panose="020F0502020204030204" pitchFamily="34" charset="0"/>
              </a:rPr>
              <a:t>θ</a:t>
            </a:r>
            <a:r>
              <a:rPr lang="es-ES" sz="1400" dirty="0">
                <a:latin typeface="Candara" panose="020E0502030303020204" pitchFamily="34" charset="0"/>
                <a:cs typeface="Calibri" panose="020F0502020204030204" pitchFamily="34" charset="0"/>
              </a:rPr>
              <a:t>  = 300º</a:t>
            </a:r>
          </a:p>
          <a:p>
            <a:pPr algn="ctr"/>
            <a:r>
              <a:rPr lang="es-ES" sz="1400" dirty="0">
                <a:latin typeface="Candara" panose="020E0502030303020204" pitchFamily="34" charset="0"/>
                <a:cs typeface="Calibri" panose="020F0502020204030204" pitchFamily="34" charset="0"/>
              </a:rPr>
              <a:t>WL  = 0 m</a:t>
            </a:r>
            <a:endParaRPr lang="es-ES" sz="1250" dirty="0">
              <a:latin typeface="Candara" panose="020E0502030303020204" pitchFamily="34" charset="0"/>
            </a:endParaRPr>
          </a:p>
        </p:txBody>
      </p:sp>
      <p:pic>
        <p:nvPicPr>
          <p:cNvPr id="14" name="Imagen 13" descr="Gráfico&#10;&#10;Descripción generada automáticamente">
            <a:extLst>
              <a:ext uri="{FF2B5EF4-FFF2-40B4-BE49-F238E27FC236}">
                <a16:creationId xmlns:a16="http://schemas.microsoft.com/office/drawing/2014/main" id="{45A7317A-5C90-014B-ACDE-81B263B61E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62" t="10558" r="13807" b="11545"/>
          <a:stretch/>
        </p:blipFill>
        <p:spPr>
          <a:xfrm>
            <a:off x="256269" y="2845304"/>
            <a:ext cx="4181383" cy="3769056"/>
          </a:xfrm>
          <a:prstGeom prst="rect">
            <a:avLst/>
          </a:prstGeom>
        </p:spPr>
      </p:pic>
      <p:pic>
        <p:nvPicPr>
          <p:cNvPr id="12" name="Imagen 11" descr="Gráfico, Diagrama&#10;&#10;Descripción generada automáticamente">
            <a:extLst>
              <a:ext uri="{FF2B5EF4-FFF2-40B4-BE49-F238E27FC236}">
                <a16:creationId xmlns:a16="http://schemas.microsoft.com/office/drawing/2014/main" id="{5ADB2653-FB78-C378-4736-8D4392E8F6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29" t="10558" r="1338" b="11545"/>
          <a:stretch/>
        </p:blipFill>
        <p:spPr>
          <a:xfrm>
            <a:off x="4306076" y="2845304"/>
            <a:ext cx="4775811" cy="376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11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-4060"/>
            <a:ext cx="6287190" cy="10814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08" y="72509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303" y="72510"/>
            <a:ext cx="706505" cy="65067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6AD6AD-878E-7B0F-2156-491DDA8FB5A0}"/>
              </a:ext>
            </a:extLst>
          </p:cNvPr>
          <p:cNvSpPr txBox="1"/>
          <p:nvPr/>
        </p:nvSpPr>
        <p:spPr>
          <a:xfrm>
            <a:off x="63220" y="175483"/>
            <a:ext cx="202497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 err="1">
                <a:latin typeface="Candara" panose="020E0502030303020204" pitchFamily="34" charset="0"/>
              </a:rPr>
              <a:t>Results</a:t>
            </a:r>
            <a:endParaRPr lang="es-ES" sz="3500" dirty="0">
              <a:latin typeface="Candara" panose="020E0502030303020204" pitchFamily="34" charset="0"/>
            </a:endParaRPr>
          </a:p>
        </p:txBody>
      </p:sp>
      <p:pic>
        <p:nvPicPr>
          <p:cNvPr id="6" name="Imagen 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B0E5E252-5D57-D037-3123-DC14700206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368" y="4899105"/>
            <a:ext cx="7093261" cy="1958895"/>
          </a:xfrm>
          <a:prstGeom prst="rect">
            <a:avLst/>
          </a:prstGeom>
        </p:spPr>
      </p:pic>
      <p:pic>
        <p:nvPicPr>
          <p:cNvPr id="9" name="Imagen 8" descr="Pantalla de computadora con letras&#10;&#10;Descripción generada automáticamente con confianza media">
            <a:extLst>
              <a:ext uri="{FF2B5EF4-FFF2-40B4-BE49-F238E27FC236}">
                <a16:creationId xmlns:a16="http://schemas.microsoft.com/office/drawing/2014/main" id="{713DC9AF-9BD4-B4DF-7107-9454B7301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369" y="901032"/>
            <a:ext cx="7093261" cy="2015599"/>
          </a:xfrm>
          <a:prstGeom prst="rect">
            <a:avLst/>
          </a:prstGeom>
        </p:spPr>
      </p:pic>
      <p:pic>
        <p:nvPicPr>
          <p:cNvPr id="12" name="Imagen 11" descr="Interfaz de usuario gráfica, Gráfico, Gráfico de dispersión&#10;&#10;Descripción generada automáticamente">
            <a:extLst>
              <a:ext uri="{FF2B5EF4-FFF2-40B4-BE49-F238E27FC236}">
                <a16:creationId xmlns:a16="http://schemas.microsoft.com/office/drawing/2014/main" id="{51EB94E3-34B3-D445-DEBA-20A03F56BD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369" y="2944166"/>
            <a:ext cx="7093261" cy="195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10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-4060"/>
            <a:ext cx="6287190" cy="10814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08" y="72509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303" y="72510"/>
            <a:ext cx="706505" cy="65067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6AD6AD-878E-7B0F-2156-491DDA8FB5A0}"/>
              </a:ext>
            </a:extLst>
          </p:cNvPr>
          <p:cNvSpPr txBox="1"/>
          <p:nvPr/>
        </p:nvSpPr>
        <p:spPr>
          <a:xfrm>
            <a:off x="63220" y="175483"/>
            <a:ext cx="202497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 err="1">
                <a:latin typeface="Candara" panose="020E0502030303020204" pitchFamily="34" charset="0"/>
              </a:rPr>
              <a:t>Results</a:t>
            </a:r>
            <a:endParaRPr lang="es-ES" sz="3500" dirty="0">
              <a:latin typeface="Candara" panose="020E0502030303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F6FE389-70EF-89C3-4990-1B2A89C13A49}"/>
              </a:ext>
            </a:extLst>
          </p:cNvPr>
          <p:cNvSpPr txBox="1"/>
          <p:nvPr/>
        </p:nvSpPr>
        <p:spPr>
          <a:xfrm>
            <a:off x="0" y="1301696"/>
            <a:ext cx="34257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 err="1">
                <a:latin typeface="Candara" panose="020E0502030303020204" pitchFamily="34" charset="0"/>
              </a:rPr>
              <a:t>Validation</a:t>
            </a:r>
            <a:r>
              <a:rPr lang="es-ES" sz="2000" b="1" dirty="0">
                <a:latin typeface="Candara" panose="020E0502030303020204" pitchFamily="34" charset="0"/>
              </a:rPr>
              <a:t>: March 2014 </a:t>
            </a:r>
            <a:r>
              <a:rPr lang="es-ES" sz="2000" b="1" dirty="0" err="1">
                <a:latin typeface="Candara" panose="020E0502030303020204" pitchFamily="34" charset="0"/>
              </a:rPr>
              <a:t>Event</a:t>
            </a:r>
            <a:endParaRPr lang="es-ES" sz="2000" b="1" dirty="0">
              <a:latin typeface="Candara" panose="020E0502030303020204" pitchFamily="34" charset="0"/>
            </a:endParaRPr>
          </a:p>
          <a:p>
            <a:pPr algn="ctr"/>
            <a:r>
              <a:rPr lang="es-ES" sz="1600" dirty="0">
                <a:latin typeface="Candara" panose="020E0502030303020204" pitchFamily="34" charset="0"/>
              </a:rPr>
              <a:t>Hs   = 11.7 m</a:t>
            </a:r>
          </a:p>
          <a:p>
            <a:pPr algn="ctr"/>
            <a:r>
              <a:rPr lang="es-ES" sz="1600" dirty="0" err="1">
                <a:latin typeface="Candara" panose="020E0502030303020204" pitchFamily="34" charset="0"/>
              </a:rPr>
              <a:t>Tp</a:t>
            </a:r>
            <a:r>
              <a:rPr lang="es-ES" sz="1600" dirty="0">
                <a:latin typeface="Candara" panose="020E0502030303020204" pitchFamily="34" charset="0"/>
              </a:rPr>
              <a:t>   = 18.9 s</a:t>
            </a:r>
          </a:p>
          <a:p>
            <a:pPr algn="ctr"/>
            <a:r>
              <a:rPr lang="el-GR" sz="1600" dirty="0">
                <a:latin typeface="Candara" panose="020E0502030303020204" pitchFamily="34" charset="0"/>
                <a:cs typeface="Calibri" panose="020F0502020204030204" pitchFamily="34" charset="0"/>
              </a:rPr>
              <a:t>θ</a:t>
            </a:r>
            <a:r>
              <a:rPr lang="es-ES" sz="1600" dirty="0">
                <a:latin typeface="Candara" panose="020E0502030303020204" pitchFamily="34" charset="0"/>
                <a:cs typeface="Calibri" panose="020F0502020204030204" pitchFamily="34" charset="0"/>
              </a:rPr>
              <a:t>  = 298.4º</a:t>
            </a:r>
          </a:p>
          <a:p>
            <a:pPr algn="ctr"/>
            <a:r>
              <a:rPr lang="es-ES" sz="1600" dirty="0">
                <a:latin typeface="Candara" panose="020E0502030303020204" pitchFamily="34" charset="0"/>
                <a:cs typeface="Calibri" panose="020F0502020204030204" pitchFamily="34" charset="0"/>
              </a:rPr>
              <a:t>WL  = 2.4 m</a:t>
            </a:r>
          </a:p>
          <a:p>
            <a:pPr algn="ctr"/>
            <a:r>
              <a:rPr lang="es-ES" sz="1600" dirty="0">
                <a:latin typeface="Candara" panose="020E0502030303020204" pitchFamily="34" charset="0"/>
                <a:cs typeface="Calibri" panose="020F0502020204030204" pitchFamily="34" charset="0"/>
              </a:rPr>
              <a:t>(</a:t>
            </a:r>
            <a:r>
              <a:rPr lang="es-ES" sz="1600" dirty="0" err="1">
                <a:latin typeface="Candara" panose="020E0502030303020204" pitchFamily="34" charset="0"/>
                <a:cs typeface="Calibri" panose="020F0502020204030204" pitchFamily="34" charset="0"/>
              </a:rPr>
              <a:t>spring</a:t>
            </a:r>
            <a:r>
              <a:rPr lang="es-ES" sz="1600" dirty="0">
                <a:latin typeface="Candara" panose="020E0502030303020204" pitchFamily="34" charset="0"/>
                <a:cs typeface="Calibri" panose="020F0502020204030204" pitchFamily="34" charset="0"/>
              </a:rPr>
              <a:t> </a:t>
            </a:r>
            <a:r>
              <a:rPr lang="es-ES" sz="1600" dirty="0" err="1">
                <a:latin typeface="Candara" panose="020E0502030303020204" pitchFamily="34" charset="0"/>
                <a:cs typeface="Calibri" panose="020F0502020204030204" pitchFamily="34" charset="0"/>
              </a:rPr>
              <a:t>tides</a:t>
            </a:r>
            <a:r>
              <a:rPr lang="es-ES" sz="1600" dirty="0">
                <a:latin typeface="Candara" panose="020E0502030303020204" pitchFamily="34" charset="0"/>
                <a:cs typeface="Calibri" panose="020F0502020204030204" pitchFamily="34" charset="0"/>
              </a:rPr>
              <a:t>)</a:t>
            </a:r>
            <a:endParaRPr lang="es-ES" sz="1600" dirty="0">
              <a:latin typeface="Candara" panose="020E0502030303020204" pitchFamily="34" charset="0"/>
            </a:endParaRPr>
          </a:p>
        </p:txBody>
      </p:sp>
      <p:pic>
        <p:nvPicPr>
          <p:cNvPr id="3" name="Imagen 2" descr="Un campo abierto&#10;&#10;Descripción generada automáticamente">
            <a:extLst>
              <a:ext uri="{FF2B5EF4-FFF2-40B4-BE49-F238E27FC236}">
                <a16:creationId xmlns:a16="http://schemas.microsoft.com/office/drawing/2014/main" id="{CDB953B2-F7B0-52B3-47C0-F33FF4CD8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86" y="3639584"/>
            <a:ext cx="4655590" cy="310061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FC26B06-F370-4B3F-00C4-914C60086DBE}"/>
              </a:ext>
            </a:extLst>
          </p:cNvPr>
          <p:cNvSpPr txBox="1"/>
          <p:nvPr/>
        </p:nvSpPr>
        <p:spPr>
          <a:xfrm>
            <a:off x="4124760" y="6539094"/>
            <a:ext cx="8302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>
                    <a:lumMod val="95000"/>
                  </a:schemeClr>
                </a:solidFill>
              </a:rPr>
              <a:t>Javier G. Fraile</a:t>
            </a:r>
          </a:p>
        </p:txBody>
      </p:sp>
      <p:pic>
        <p:nvPicPr>
          <p:cNvPr id="13" name="Imagen 12" descr="Casa a la orilla del mar&#10;&#10;Descripción generada automáticamente con confianza media">
            <a:extLst>
              <a:ext uri="{FF2B5EF4-FFF2-40B4-BE49-F238E27FC236}">
                <a16:creationId xmlns:a16="http://schemas.microsoft.com/office/drawing/2014/main" id="{95A06319-A4C8-303B-217A-4DC91A598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4975" y="4135552"/>
            <a:ext cx="4126912" cy="2318248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E77843BA-0F6A-4B60-3506-DB240E547935}"/>
              </a:ext>
            </a:extLst>
          </p:cNvPr>
          <p:cNvSpPr txBox="1"/>
          <p:nvPr/>
        </p:nvSpPr>
        <p:spPr>
          <a:xfrm>
            <a:off x="8622389" y="6258250"/>
            <a:ext cx="8302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>
                    <a:lumMod val="95000"/>
                  </a:schemeClr>
                </a:solidFill>
              </a:rPr>
              <a:t>EA2CPG</a:t>
            </a:r>
          </a:p>
        </p:txBody>
      </p:sp>
      <p:pic>
        <p:nvPicPr>
          <p:cNvPr id="17" name="Imagen 16" descr="Escala de tiempo&#10;&#10;Descripción generada automáticamente">
            <a:extLst>
              <a:ext uri="{FF2B5EF4-FFF2-40B4-BE49-F238E27FC236}">
                <a16:creationId xmlns:a16="http://schemas.microsoft.com/office/drawing/2014/main" id="{2EB82F3C-7619-F64C-2239-D2A14613A90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51" t="9726" r="8917" b="5000"/>
          <a:stretch/>
        </p:blipFill>
        <p:spPr>
          <a:xfrm>
            <a:off x="3425703" y="844523"/>
            <a:ext cx="5264459" cy="270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07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 descr="Imagen que contiene agua, montar a caballo, ola, surfeando&#10;&#10;Descripción generada automáticamente">
            <a:extLst>
              <a:ext uri="{FF2B5EF4-FFF2-40B4-BE49-F238E27FC236}">
                <a16:creationId xmlns:a16="http://schemas.microsoft.com/office/drawing/2014/main" id="{672B99F1-8E83-7EB0-82B6-11F48FCB9D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0" r="7900"/>
          <a:stretch/>
        </p:blipFill>
        <p:spPr>
          <a:xfrm>
            <a:off x="5444418" y="1328484"/>
            <a:ext cx="3611278" cy="356668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11193" t="-1" r="14486" b="87616"/>
          <a:stretch/>
        </p:blipFill>
        <p:spPr>
          <a:xfrm rot="10800000" flipH="1">
            <a:off x="0" y="-4060"/>
            <a:ext cx="6287190" cy="10814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08" y="72509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303" y="72510"/>
            <a:ext cx="706505" cy="65067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6AD6AD-878E-7B0F-2156-491DDA8FB5A0}"/>
              </a:ext>
            </a:extLst>
          </p:cNvPr>
          <p:cNvSpPr txBox="1"/>
          <p:nvPr/>
        </p:nvSpPr>
        <p:spPr>
          <a:xfrm>
            <a:off x="63220" y="175483"/>
            <a:ext cx="202497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 err="1">
                <a:latin typeface="Candara" panose="020E0502030303020204" pitchFamily="34" charset="0"/>
              </a:rPr>
              <a:t>Results</a:t>
            </a:r>
            <a:endParaRPr lang="es-ES" sz="3500" dirty="0">
              <a:latin typeface="Candara" panose="020E0502030303020204" pitchFamily="34" charset="0"/>
            </a:endParaRPr>
          </a:p>
        </p:txBody>
      </p:sp>
      <p:pic>
        <p:nvPicPr>
          <p:cNvPr id="2" name="Imagen 1" descr="Imagen que contiene agua, ola, montar a caballo&#10;&#10;Descripción generada automáticamente">
            <a:extLst>
              <a:ext uri="{FF2B5EF4-FFF2-40B4-BE49-F238E27FC236}">
                <a16:creationId xmlns:a16="http://schemas.microsoft.com/office/drawing/2014/main" id="{00DFE440-5B84-9D36-764D-41950A45EF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4419" y="1348147"/>
            <a:ext cx="3611277" cy="3979661"/>
          </a:xfrm>
          <a:prstGeom prst="rect">
            <a:avLst/>
          </a:prstGeom>
        </p:spPr>
      </p:pic>
      <p:pic>
        <p:nvPicPr>
          <p:cNvPr id="6" name="Imagen 5" descr="Imagen que contiene Icono&#10;&#10;Descripción generada automáticamente">
            <a:extLst>
              <a:ext uri="{FF2B5EF4-FFF2-40B4-BE49-F238E27FC236}">
                <a16:creationId xmlns:a16="http://schemas.microsoft.com/office/drawing/2014/main" id="{114D126F-7001-EC81-7F25-2211043EFE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468" y="1961063"/>
            <a:ext cx="572375" cy="119678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1AA659B-0FB7-EAD8-AF37-A4A1A2A1F854}"/>
              </a:ext>
            </a:extLst>
          </p:cNvPr>
          <p:cNvSpPr txBox="1"/>
          <p:nvPr/>
        </p:nvSpPr>
        <p:spPr>
          <a:xfrm>
            <a:off x="7983580" y="1714842"/>
            <a:ext cx="11287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chemeClr val="bg1"/>
                </a:solidFill>
              </a:rPr>
              <a:t>Water</a:t>
            </a:r>
            <a:r>
              <a:rPr lang="es-ES" sz="1000" b="1" dirty="0">
                <a:solidFill>
                  <a:schemeClr val="bg1"/>
                </a:solidFill>
              </a:rPr>
              <a:t> Depth (m)</a:t>
            </a:r>
          </a:p>
        </p:txBody>
      </p:sp>
      <p:pic>
        <p:nvPicPr>
          <p:cNvPr id="25" name="Imagen 24" descr="Icono&#10;&#10;Descripción generada automáticamente">
            <a:extLst>
              <a:ext uri="{FF2B5EF4-FFF2-40B4-BE49-F238E27FC236}">
                <a16:creationId xmlns:a16="http://schemas.microsoft.com/office/drawing/2014/main" id="{DAD13356-2A99-F98A-3627-0BCCC8DD3A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1832" y="1571813"/>
            <a:ext cx="361446" cy="532278"/>
          </a:xfrm>
          <a:prstGeom prst="rect">
            <a:avLst/>
          </a:prstGeom>
        </p:spPr>
      </p:pic>
      <p:pic>
        <p:nvPicPr>
          <p:cNvPr id="17" name="Imagen 16" descr="Gráfico&#10;&#10;Descripción generada automáticamente">
            <a:extLst>
              <a:ext uri="{FF2B5EF4-FFF2-40B4-BE49-F238E27FC236}">
                <a16:creationId xmlns:a16="http://schemas.microsoft.com/office/drawing/2014/main" id="{8D4AAD3D-E38D-3B08-DFC2-9605E734F0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50" t="10521" r="1808" b="10032"/>
          <a:stretch/>
        </p:blipFill>
        <p:spPr>
          <a:xfrm>
            <a:off x="1221457" y="964932"/>
            <a:ext cx="3611277" cy="288851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CD1AFCD-32C3-DCF9-7E89-7BEB5AEAC6B0}"/>
              </a:ext>
            </a:extLst>
          </p:cNvPr>
          <p:cNvSpPr txBox="1"/>
          <p:nvPr/>
        </p:nvSpPr>
        <p:spPr>
          <a:xfrm>
            <a:off x="25491" y="3309908"/>
            <a:ext cx="1225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Candara" panose="020E0502030303020204" pitchFamily="34" charset="0"/>
              </a:rPr>
              <a:t>Hs   = 11.7 m</a:t>
            </a:r>
          </a:p>
          <a:p>
            <a:pPr algn="ctr"/>
            <a:r>
              <a:rPr lang="es-ES" sz="1600" dirty="0" err="1">
                <a:latin typeface="Candara" panose="020E0502030303020204" pitchFamily="34" charset="0"/>
              </a:rPr>
              <a:t>Tp</a:t>
            </a:r>
            <a:r>
              <a:rPr lang="es-ES" sz="1600" dirty="0">
                <a:latin typeface="Candara" panose="020E0502030303020204" pitchFamily="34" charset="0"/>
              </a:rPr>
              <a:t>   = 18.9 s</a:t>
            </a:r>
          </a:p>
          <a:p>
            <a:pPr algn="ctr"/>
            <a:r>
              <a:rPr lang="el-GR" sz="1600" dirty="0">
                <a:latin typeface="Candara" panose="020E0502030303020204" pitchFamily="34" charset="0"/>
                <a:cs typeface="Calibri" panose="020F0502020204030204" pitchFamily="34" charset="0"/>
              </a:rPr>
              <a:t>θ</a:t>
            </a:r>
            <a:r>
              <a:rPr lang="es-ES" sz="1600" dirty="0">
                <a:latin typeface="Candara" panose="020E0502030303020204" pitchFamily="34" charset="0"/>
                <a:cs typeface="Calibri" panose="020F0502020204030204" pitchFamily="34" charset="0"/>
              </a:rPr>
              <a:t>  = 298.4º</a:t>
            </a:r>
          </a:p>
          <a:p>
            <a:pPr algn="ctr"/>
            <a:r>
              <a:rPr lang="es-ES" sz="1600" dirty="0">
                <a:latin typeface="Candara" panose="020E0502030303020204" pitchFamily="34" charset="0"/>
                <a:cs typeface="Calibri" panose="020F0502020204030204" pitchFamily="34" charset="0"/>
              </a:rPr>
              <a:t>WL  = 2.4 m</a:t>
            </a:r>
            <a:endParaRPr lang="es-ES" sz="1600" dirty="0">
              <a:latin typeface="Candara" panose="020E0502030303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4025D7D-406B-1BB7-E585-CA5BF56CB6E1}"/>
              </a:ext>
            </a:extLst>
          </p:cNvPr>
          <p:cNvSpPr/>
          <p:nvPr/>
        </p:nvSpPr>
        <p:spPr>
          <a:xfrm>
            <a:off x="6538037" y="2049781"/>
            <a:ext cx="745106" cy="73152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0092FCF0-CDD6-75CE-D3BD-6F09F84A43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6009" y="4297243"/>
            <a:ext cx="2121520" cy="2100456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53A18EC-20DA-1B86-491B-869D1D9AFF36}"/>
              </a:ext>
            </a:extLst>
          </p:cNvPr>
          <p:cNvSpPr txBox="1"/>
          <p:nvPr/>
        </p:nvSpPr>
        <p:spPr>
          <a:xfrm>
            <a:off x="5227969" y="4705755"/>
            <a:ext cx="1243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Parking </a:t>
            </a:r>
            <a:r>
              <a:rPr lang="es-ES" sz="1600" dirty="0" err="1"/>
              <a:t>lot</a:t>
            </a:r>
            <a:endParaRPr lang="es-ES" sz="1600" dirty="0"/>
          </a:p>
        </p:txBody>
      </p:sp>
      <p:cxnSp>
        <p:nvCxnSpPr>
          <p:cNvPr id="15" name="Conector: curvado 14">
            <a:extLst>
              <a:ext uri="{FF2B5EF4-FFF2-40B4-BE49-F238E27FC236}">
                <a16:creationId xmlns:a16="http://schemas.microsoft.com/office/drawing/2014/main" id="{D82218AE-82AE-61BA-0C2D-5989A5E97460}"/>
              </a:ext>
            </a:extLst>
          </p:cNvPr>
          <p:cNvCxnSpPr>
            <a:cxnSpLocks/>
          </p:cNvCxnSpPr>
          <p:nvPr/>
        </p:nvCxnSpPr>
        <p:spPr>
          <a:xfrm rot="16200000" flipH="1">
            <a:off x="5731123" y="5070645"/>
            <a:ext cx="346020" cy="253352"/>
          </a:xfrm>
          <a:prstGeom prst="curvedConnector3">
            <a:avLst>
              <a:gd name="adj1" fmla="val 106523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CD8B9EFE-0D83-5B9B-E8EA-14EE8DBA072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67" t="11759" r="1398" b="12233"/>
          <a:stretch/>
        </p:blipFill>
        <p:spPr>
          <a:xfrm>
            <a:off x="1234371" y="3848517"/>
            <a:ext cx="3779844" cy="291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47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-4060"/>
            <a:ext cx="6287190" cy="10814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08" y="72509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303" y="72510"/>
            <a:ext cx="706505" cy="65067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6AD6AD-878E-7B0F-2156-491DDA8FB5A0}"/>
              </a:ext>
            </a:extLst>
          </p:cNvPr>
          <p:cNvSpPr txBox="1"/>
          <p:nvPr/>
        </p:nvSpPr>
        <p:spPr>
          <a:xfrm>
            <a:off x="-1388603" y="182492"/>
            <a:ext cx="571182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 err="1">
                <a:latin typeface="Candara" panose="020E0502030303020204" pitchFamily="34" charset="0"/>
              </a:rPr>
              <a:t>Conclusions</a:t>
            </a:r>
            <a:endParaRPr lang="es-ES" sz="3500" dirty="0">
              <a:latin typeface="Candara" panose="020E05020303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4A13969F-F059-B7F4-875C-F10608BE5F15}"/>
                  </a:ext>
                </a:extLst>
              </p:cNvPr>
              <p:cNvSpPr txBox="1"/>
              <p:nvPr/>
            </p:nvSpPr>
            <p:spPr>
              <a:xfrm>
                <a:off x="217691" y="971892"/>
                <a:ext cx="8864196" cy="4736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s-ES" sz="2000" dirty="0" err="1">
                    <a:latin typeface="Candara" panose="020E0502030303020204" pitchFamily="34" charset="0"/>
                  </a:rPr>
                  <a:t>Hybrid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systems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with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changing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topobathymetries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allow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fast</a:t>
                </a:r>
                <a:r>
                  <a:rPr lang="es-ES" sz="2000" dirty="0">
                    <a:latin typeface="Candara" panose="020E0502030303020204" pitchFamily="34" charset="0"/>
                  </a:rPr>
                  <a:t> and precise </a:t>
                </a:r>
                <a:r>
                  <a:rPr lang="es-ES" sz="2000" dirty="0" err="1">
                    <a:latin typeface="Candara" panose="020E0502030303020204" pitchFamily="34" charset="0"/>
                  </a:rPr>
                  <a:t>flooding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forecasts</a:t>
                </a:r>
                <a:r>
                  <a:rPr lang="es-ES" sz="2000" dirty="0">
                    <a:latin typeface="Candara" panose="020E0502030303020204" pitchFamily="34" charset="0"/>
                  </a:rPr>
                  <a:t>, </a:t>
                </a:r>
                <a:r>
                  <a:rPr lang="es-ES" sz="2000" dirty="0" err="1">
                    <a:latin typeface="Candara" panose="020E0502030303020204" pitchFamily="34" charset="0"/>
                  </a:rPr>
                  <a:t>suitable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for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state</a:t>
                </a:r>
                <a:r>
                  <a:rPr lang="es-ES" sz="2000" dirty="0">
                    <a:latin typeface="Candara" panose="020E0502030303020204" pitchFamily="34" charset="0"/>
                  </a:rPr>
                  <a:t>-</a:t>
                </a:r>
                <a:r>
                  <a:rPr lang="es-ES" sz="2000" dirty="0" err="1">
                    <a:latin typeface="Candara" panose="020E0502030303020204" pitchFamily="34" charset="0"/>
                  </a:rPr>
                  <a:t>of</a:t>
                </a:r>
                <a:r>
                  <a:rPr lang="es-ES" sz="2000" dirty="0">
                    <a:latin typeface="Candara" panose="020E0502030303020204" pitchFamily="34" charset="0"/>
                  </a:rPr>
                  <a:t>-</a:t>
                </a:r>
                <a:r>
                  <a:rPr lang="es-ES" sz="2000" dirty="0" err="1">
                    <a:latin typeface="Candara" panose="020E0502030303020204" pitchFamily="34" charset="0"/>
                  </a:rPr>
                  <a:t>the</a:t>
                </a:r>
                <a:r>
                  <a:rPr lang="es-ES" sz="2000" dirty="0">
                    <a:latin typeface="Candara" panose="020E0502030303020204" pitchFamily="34" charset="0"/>
                  </a:rPr>
                  <a:t>-art EWS. </a:t>
                </a:r>
                <a:r>
                  <a:rPr lang="es-ES" sz="2000" dirty="0" err="1">
                    <a:latin typeface="Candara" panose="020E0502030303020204" pitchFamily="34" charset="0"/>
                  </a:rPr>
                  <a:t>Besides</a:t>
                </a:r>
                <a:r>
                  <a:rPr lang="es-ES" sz="2000" dirty="0">
                    <a:latin typeface="Candara" panose="020E0502030303020204" pitchFamily="34" charset="0"/>
                  </a:rPr>
                  <a:t> a </a:t>
                </a:r>
                <a:r>
                  <a:rPr lang="es-ES" sz="2000" dirty="0" err="1">
                    <a:latin typeface="Candara" panose="020E0502030303020204" pitchFamily="34" charset="0"/>
                  </a:rPr>
                  <a:t>forecast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system</a:t>
                </a:r>
                <a:r>
                  <a:rPr lang="es-ES" sz="2000" dirty="0">
                    <a:latin typeface="Candara" panose="020E0502030303020204" pitchFamily="34" charset="0"/>
                  </a:rPr>
                  <a:t>, </a:t>
                </a:r>
                <a:r>
                  <a:rPr lang="es-ES" sz="2000" dirty="0" err="1">
                    <a:latin typeface="Candara" panose="020E0502030303020204" pitchFamily="34" charset="0"/>
                  </a:rPr>
                  <a:t>reconstructions</a:t>
                </a:r>
                <a:r>
                  <a:rPr lang="es-ES" sz="2000" dirty="0">
                    <a:latin typeface="Candara" panose="020E0502030303020204" pitchFamily="34" charset="0"/>
                  </a:rPr>
                  <a:t> can be </a:t>
                </a:r>
                <a:r>
                  <a:rPr lang="es-ES" sz="2000" dirty="0" err="1">
                    <a:latin typeface="Candara" panose="020E0502030303020204" pitchFamily="34" charset="0"/>
                  </a:rPr>
                  <a:t>performed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with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this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methodology</a:t>
                </a:r>
                <a:r>
                  <a:rPr lang="es-ES" sz="2000" dirty="0">
                    <a:latin typeface="Candara" panose="020E0502030303020204" pitchFamily="34" charset="0"/>
                  </a:rPr>
                  <a:t>.</a:t>
                </a:r>
              </a:p>
              <a:p>
                <a:pPr algn="just"/>
                <a:endParaRPr lang="es-ES" sz="2000" dirty="0">
                  <a:latin typeface="Candara" panose="020E0502030303020204" pitchFamily="34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s-ES" sz="2000" dirty="0" err="1">
                    <a:latin typeface="Candara" panose="020E0502030303020204" pitchFamily="34" charset="0"/>
                  </a:rPr>
                  <a:t>The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modelization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of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river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flow</a:t>
                </a:r>
                <a:r>
                  <a:rPr lang="es-ES" sz="2000" dirty="0">
                    <a:latin typeface="Candara" panose="020E0502030303020204" pitchFamily="34" charset="0"/>
                  </a:rPr>
                  <a:t> and </a:t>
                </a:r>
                <a:r>
                  <a:rPr lang="es-ES" sz="2000" dirty="0" err="1">
                    <a:latin typeface="Candara" panose="020E0502030303020204" pitchFamily="34" charset="0"/>
                  </a:rPr>
                  <a:t>potential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port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resonances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could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result</a:t>
                </a:r>
                <a:r>
                  <a:rPr lang="es-ES" sz="2000" dirty="0">
                    <a:latin typeface="Candara" panose="020E0502030303020204" pitchFamily="34" charset="0"/>
                  </a:rPr>
                  <a:t> in more precise and </a:t>
                </a:r>
                <a:r>
                  <a:rPr lang="es-ES" sz="2000" dirty="0" err="1">
                    <a:latin typeface="Candara" panose="020E0502030303020204" pitchFamily="34" charset="0"/>
                  </a:rPr>
                  <a:t>realistic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simulations</a:t>
                </a:r>
                <a:r>
                  <a:rPr lang="es-ES" sz="2000" dirty="0">
                    <a:latin typeface="Candara" panose="020E0502030303020204" pitchFamily="34" charset="0"/>
                  </a:rPr>
                  <a:t>.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s-ES" sz="2000" dirty="0">
                  <a:latin typeface="Candara" panose="020E0502030303020204" pitchFamily="34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s-ES" sz="2000" dirty="0">
                    <a:latin typeface="Candara" panose="020E0502030303020204" pitchFamily="34" charset="0"/>
                  </a:rPr>
                  <a:t>In </a:t>
                </a:r>
                <a:r>
                  <a:rPr lang="es-ES" sz="2000" dirty="0" err="1">
                    <a:latin typeface="Candara" panose="020E0502030303020204" pitchFamily="34" charset="0"/>
                  </a:rPr>
                  <a:t>complex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morphologies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where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resonances</a:t>
                </a:r>
                <a:r>
                  <a:rPr lang="es-ES" sz="2000" dirty="0">
                    <a:latin typeface="Candara" panose="020E0502030303020204" pitchFamily="34" charset="0"/>
                  </a:rPr>
                  <a:t> can be </a:t>
                </a:r>
                <a:r>
                  <a:rPr lang="es-ES" sz="2000" dirty="0" err="1">
                    <a:latin typeface="Candara" panose="020E0502030303020204" pitchFamily="34" charset="0"/>
                  </a:rPr>
                  <a:t>generated</a:t>
                </a:r>
                <a:r>
                  <a:rPr lang="es-ES" sz="2000" dirty="0">
                    <a:latin typeface="Candara" panose="020E0502030303020204" pitchFamily="34" charset="0"/>
                  </a:rPr>
                  <a:t>, </a:t>
                </a:r>
                <a:r>
                  <a:rPr lang="es-ES" sz="2000" dirty="0" err="1">
                    <a:latin typeface="Candara" panose="020E0502030303020204" pitchFamily="34" charset="0"/>
                  </a:rPr>
                  <a:t>having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two</a:t>
                </a:r>
                <a:r>
                  <a:rPr lang="es-ES" sz="2000" dirty="0">
                    <a:latin typeface="Candara" panose="020E0502030303020204" pitchFamily="34" charset="0"/>
                  </a:rPr>
                  <a:t>-dimensional </a:t>
                </a:r>
                <a:r>
                  <a:rPr lang="es-ES" sz="2000" dirty="0" err="1">
                    <a:latin typeface="Candara" panose="020E0502030303020204" pitchFamily="34" charset="0"/>
                  </a:rPr>
                  <a:t>water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level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maps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allows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us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to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identify</a:t>
                </a:r>
                <a:r>
                  <a:rPr lang="es-ES" sz="2000" dirty="0">
                    <a:latin typeface="Candara" panose="020E0502030303020204" pitchFamily="34" charset="0"/>
                  </a:rPr>
                  <a:t> longitudinal </a:t>
                </a:r>
                <a:r>
                  <a:rPr lang="es-ES" sz="2000" dirty="0" err="1">
                    <a:latin typeface="Candara" panose="020E0502030303020204" pitchFamily="34" charset="0"/>
                  </a:rPr>
                  <a:t>seiches</a:t>
                </a:r>
                <a:r>
                  <a:rPr lang="es-ES" sz="2000" dirty="0">
                    <a:latin typeface="Candara" panose="020E0502030303020204" pitchFamily="34" charset="0"/>
                  </a:rPr>
                  <a:t>. </a:t>
                </a:r>
                <a:r>
                  <a:rPr lang="es-ES" sz="2000" dirty="0" err="1">
                    <a:latin typeface="Candara" panose="020E0502030303020204" pitchFamily="34" charset="0"/>
                  </a:rPr>
                  <a:t>Moreover</a:t>
                </a:r>
                <a:r>
                  <a:rPr lang="es-ES" sz="2000" dirty="0">
                    <a:latin typeface="Candara" panose="020E0502030303020204" pitchFamily="34" charset="0"/>
                  </a:rPr>
                  <a:t>, </a:t>
                </a:r>
                <a:r>
                  <a:rPr lang="es-ES" sz="2000" dirty="0" err="1">
                    <a:latin typeface="Candara" panose="020E0502030303020204" pitchFamily="34" charset="0"/>
                  </a:rPr>
                  <a:t>the</a:t>
                </a:r>
                <a:r>
                  <a:rPr lang="es-ES" sz="2000" dirty="0">
                    <a:latin typeface="Candara" panose="020E0502030303020204" pitchFamily="34" charset="0"/>
                  </a:rPr>
                  <a:t>  use </a:t>
                </a:r>
                <a:r>
                  <a:rPr lang="es-ES" sz="2000" dirty="0" err="1">
                    <a:latin typeface="Candara" panose="020E0502030303020204" pitchFamily="34" charset="0"/>
                  </a:rPr>
                  <a:t>of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varying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topobathys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allows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the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identification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of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additional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resonances</a:t>
                </a:r>
                <a:r>
                  <a:rPr lang="es-ES" sz="2000" dirty="0">
                    <a:latin typeface="Candara" panose="020E0502030303020204" pitchFamily="34" charset="0"/>
                  </a:rPr>
                  <a:t>.</a:t>
                </a:r>
                <a:endParaRPr lang="es-ES" sz="2000" b="1" dirty="0">
                  <a:solidFill>
                    <a:srgbClr val="FF0000"/>
                  </a:solidFill>
                  <a:latin typeface="Candara" panose="020E0502030303020204" pitchFamily="34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s-ES" sz="2000" dirty="0">
                  <a:latin typeface="Candara" panose="020E0502030303020204" pitchFamily="34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s-ES" sz="2000" dirty="0" err="1">
                    <a:latin typeface="Candara" panose="020E0502030303020204" pitchFamily="34" charset="0"/>
                  </a:rPr>
                  <a:t>Water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level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statistics</a:t>
                </a:r>
                <a:r>
                  <a:rPr lang="es-ES" sz="2000" dirty="0">
                    <a:latin typeface="Candara" panose="020E0502030303020204" pitchFamily="34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</a:rPr>
                          <m:t>η</m:t>
                        </m:r>
                      </m:sub>
                    </m:sSub>
                  </m:oMath>
                </a14:m>
                <a:r>
                  <a:rPr lang="es-ES" sz="2000" dirty="0">
                    <a:latin typeface="Candara" panose="020E0502030303020204" pitchFamily="34" charset="0"/>
                  </a:rPr>
                  <a:t>) </a:t>
                </a:r>
                <a:r>
                  <a:rPr lang="es-ES" sz="2000" dirty="0" err="1">
                    <a:latin typeface="Candara" panose="020E0502030303020204" pitchFamily="34" charset="0"/>
                  </a:rPr>
                  <a:t>obtained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with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XBeach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enable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the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determination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of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the</a:t>
                </a:r>
                <a:r>
                  <a:rPr lang="es-ES" sz="2000" dirty="0">
                    <a:latin typeface="Candara" panose="020E0502030303020204" pitchFamily="34" charset="0"/>
                  </a:rPr>
                  <a:t> IG wave </a:t>
                </a:r>
                <a:r>
                  <a:rPr lang="es-ES" sz="2000" dirty="0" err="1">
                    <a:latin typeface="Candara" panose="020E0502030303020204" pitchFamily="34" charset="0"/>
                  </a:rPr>
                  <a:t>level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component</a:t>
                </a:r>
                <a:r>
                  <a:rPr lang="es-ES" sz="2000" dirty="0">
                    <a:latin typeface="Candara" panose="020E0502030303020204" pitchFamily="34" charset="0"/>
                  </a:rPr>
                  <a:t>. </a:t>
                </a:r>
                <a:r>
                  <a:rPr lang="es-ES" sz="2000" dirty="0" err="1">
                    <a:latin typeface="Candara" panose="020E0502030303020204" pitchFamily="34" charset="0"/>
                  </a:rPr>
                  <a:t>This</a:t>
                </a:r>
                <a:r>
                  <a:rPr lang="es-ES" sz="2000" dirty="0">
                    <a:latin typeface="Candara" panose="020E0502030303020204" pitchFamily="34" charset="0"/>
                  </a:rPr>
                  <a:t>, </a:t>
                </a:r>
                <a:r>
                  <a:rPr lang="es-ES" sz="2000" dirty="0" err="1">
                    <a:latin typeface="Candara" panose="020E0502030303020204" pitchFamily="34" charset="0"/>
                  </a:rPr>
                  <a:t>along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with</a:t>
                </a:r>
                <a:r>
                  <a:rPr lang="es-ES" sz="2000" dirty="0">
                    <a:latin typeface="Candara" panose="020E0502030303020204" pitchFamily="34" charset="0"/>
                  </a:rPr>
                  <a:t> AT, SS and wave set-up serves as input </a:t>
                </a:r>
                <a:r>
                  <a:rPr lang="es-ES" sz="2000" dirty="0" err="1">
                    <a:latin typeface="Candara" panose="020E0502030303020204" pitchFamily="34" charset="0"/>
                  </a:rPr>
                  <a:t>for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Lisflood</a:t>
                </a:r>
                <a:r>
                  <a:rPr lang="es-ES" sz="2000" dirty="0">
                    <a:latin typeface="Candara" panose="020E0502030303020204" pitchFamily="34" charset="0"/>
                  </a:rPr>
                  <a:t>-FP </a:t>
                </a:r>
                <a:r>
                  <a:rPr lang="es-ES" sz="2000" dirty="0" err="1">
                    <a:latin typeface="Candara" panose="020E0502030303020204" pitchFamily="34" charset="0"/>
                  </a:rPr>
                  <a:t>inundation</a:t>
                </a:r>
                <a:r>
                  <a:rPr lang="es-ES" sz="2000" dirty="0">
                    <a:latin typeface="Candara" panose="020E0502030303020204" pitchFamily="34" charset="0"/>
                  </a:rPr>
                  <a:t> </a:t>
                </a:r>
                <a:r>
                  <a:rPr lang="es-ES" sz="2000" dirty="0" err="1">
                    <a:latin typeface="Candara" panose="020E0502030303020204" pitchFamily="34" charset="0"/>
                  </a:rPr>
                  <a:t>model</a:t>
                </a:r>
                <a:r>
                  <a:rPr lang="es-ES" sz="2000" dirty="0">
                    <a:latin typeface="Candara" panose="020E0502030303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4A13969F-F059-B7F4-875C-F10608BE5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91" y="971892"/>
                <a:ext cx="8864196" cy="4736297"/>
              </a:xfrm>
              <a:prstGeom prst="rect">
                <a:avLst/>
              </a:prstGeom>
              <a:blipFill>
                <a:blip r:embed="rId5"/>
                <a:stretch>
                  <a:fillRect l="-619" t="-644" r="-688" b="-128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4331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9F524BA2-8F89-4D8F-DC71-E10B8C3C12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6841" t="-1" r="8152" b="3652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929980C-E1E6-9B98-E23B-0257B484ACC1}"/>
              </a:ext>
            </a:extLst>
          </p:cNvPr>
          <p:cNvSpPr txBox="1"/>
          <p:nvPr/>
        </p:nvSpPr>
        <p:spPr>
          <a:xfrm>
            <a:off x="1143724" y="2294165"/>
            <a:ext cx="685655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s-ES" sz="2100" dirty="0">
                <a:latin typeface="Candara" panose="020E0502030303020204" pitchFamily="34" charset="0"/>
              </a:rPr>
            </a:br>
            <a:endParaRPr lang="es-ES" sz="2100" dirty="0">
              <a:latin typeface="Candara" panose="020E0502030303020204" pitchFamily="34" charset="0"/>
            </a:endParaRPr>
          </a:p>
          <a:p>
            <a:pPr algn="ctr"/>
            <a:r>
              <a:rPr lang="es-ES" sz="2100" dirty="0">
                <a:latin typeface="Candara" panose="020E0502030303020204" pitchFamily="34" charset="0"/>
              </a:rPr>
              <a:t>manuel.zornoza@unican.es</a:t>
            </a:r>
          </a:p>
          <a:p>
            <a:pPr algn="ctr"/>
            <a:r>
              <a:rPr lang="es-ES" sz="2100" dirty="0">
                <a:latin typeface="Candara" panose="020E0502030303020204" pitchFamily="34" charset="0"/>
                <a:hlinkClick r:id="rId3"/>
              </a:rPr>
              <a:t>geoocean.unican.es</a:t>
            </a:r>
            <a:endParaRPr lang="es-ES" sz="2100" dirty="0">
              <a:latin typeface="Candara" panose="020E0502030303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2F0AF17-1683-7DFF-0018-D9A225A284B2}"/>
              </a:ext>
            </a:extLst>
          </p:cNvPr>
          <p:cNvSpPr txBox="1"/>
          <p:nvPr/>
        </p:nvSpPr>
        <p:spPr>
          <a:xfrm>
            <a:off x="1056190" y="2329233"/>
            <a:ext cx="703162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300" b="1" dirty="0">
                <a:latin typeface="Candara" panose="020E0502030303020204" pitchFamily="34" charset="0"/>
              </a:rPr>
              <a:t>Manuel Zornoza Aguado</a:t>
            </a:r>
          </a:p>
        </p:txBody>
      </p:sp>
      <p:pic>
        <p:nvPicPr>
          <p:cNvPr id="3" name="Gráfico 2" descr="Sobre con relleno sólido">
            <a:extLst>
              <a:ext uri="{FF2B5EF4-FFF2-40B4-BE49-F238E27FC236}">
                <a16:creationId xmlns:a16="http://schemas.microsoft.com/office/drawing/2014/main" id="{8CED939F-04CD-971D-3A8F-CC0CA550D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29740" y="3002795"/>
            <a:ext cx="301483" cy="301483"/>
          </a:xfrm>
          <a:prstGeom prst="rect">
            <a:avLst/>
          </a:prstGeom>
        </p:spPr>
      </p:pic>
      <p:pic>
        <p:nvPicPr>
          <p:cNvPr id="8" name="Gráfico 7" descr="Globo terráqueo: Europa y África con relleno sólido">
            <a:extLst>
              <a:ext uri="{FF2B5EF4-FFF2-40B4-BE49-F238E27FC236}">
                <a16:creationId xmlns:a16="http://schemas.microsoft.com/office/drawing/2014/main" id="{47C3267D-B84D-72EE-8555-F33F0538E8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86481" y="3304278"/>
            <a:ext cx="301484" cy="30148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6291203-2FA3-923D-7BC6-418D1902A55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13" t="5522" r="2614" b="1952"/>
          <a:stretch/>
        </p:blipFill>
        <p:spPr>
          <a:xfrm>
            <a:off x="6925499" y="5597577"/>
            <a:ext cx="2203537" cy="68331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FB5F70B-C61B-AEC3-96BE-C67639E23E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5591" y="5584321"/>
            <a:ext cx="809288" cy="74534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C928A3F-A455-8DFF-4B13-8137B1A886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0687" y="6407262"/>
            <a:ext cx="3533313" cy="45887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8EDE914-B7B7-A191-C813-2910D5F7E5A7}"/>
              </a:ext>
            </a:extLst>
          </p:cNvPr>
          <p:cNvSpPr txBox="1"/>
          <p:nvPr/>
        </p:nvSpPr>
        <p:spPr>
          <a:xfrm>
            <a:off x="144323" y="5327437"/>
            <a:ext cx="4970834" cy="1361911"/>
          </a:xfrm>
          <a:prstGeom prst="rect">
            <a:avLst/>
          </a:prstGeom>
          <a:solidFill>
            <a:srgbClr val="AEB9DE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1500" b="1" dirty="0" err="1">
                <a:latin typeface="Candara" panose="020E0502030303020204" pitchFamily="34" charset="0"/>
              </a:rPr>
              <a:t>Acknowledgements</a:t>
            </a:r>
            <a:endParaRPr lang="es-ES" sz="1500" b="1" dirty="0">
              <a:latin typeface="Candara" panose="020E0502030303020204" pitchFamily="34" charset="0"/>
            </a:endParaRPr>
          </a:p>
          <a:p>
            <a:pPr algn="just"/>
            <a:r>
              <a:rPr lang="es-ES" sz="1350" dirty="0" err="1">
                <a:latin typeface="Candara" panose="020E0502030303020204" pitchFamily="34" charset="0"/>
              </a:rPr>
              <a:t>This</a:t>
            </a:r>
            <a:r>
              <a:rPr lang="es-ES" sz="1350" dirty="0">
                <a:latin typeface="Candara" panose="020E0502030303020204" pitchFamily="34" charset="0"/>
              </a:rPr>
              <a:t> </a:t>
            </a:r>
            <a:r>
              <a:rPr lang="es-ES" sz="1350" dirty="0" err="1">
                <a:latin typeface="Candara" panose="020E0502030303020204" pitchFamily="34" charset="0"/>
              </a:rPr>
              <a:t>work</a:t>
            </a:r>
            <a:r>
              <a:rPr lang="es-ES" sz="1350" dirty="0">
                <a:latin typeface="Candara" panose="020E0502030303020204" pitchFamily="34" charset="0"/>
              </a:rPr>
              <a:t> </a:t>
            </a:r>
            <a:r>
              <a:rPr lang="es-ES" sz="1350" dirty="0" err="1">
                <a:latin typeface="Candara" panose="020E0502030303020204" pitchFamily="34" charset="0"/>
              </a:rPr>
              <a:t>is</a:t>
            </a:r>
            <a:r>
              <a:rPr lang="es-ES" sz="1350" dirty="0">
                <a:latin typeface="Candara" panose="020E0502030303020204" pitchFamily="34" charset="0"/>
              </a:rPr>
              <a:t> </a:t>
            </a:r>
            <a:r>
              <a:rPr lang="es-ES" sz="1350" dirty="0" err="1">
                <a:latin typeface="Candara" panose="020E0502030303020204" pitchFamily="34" charset="0"/>
              </a:rPr>
              <a:t>funded</a:t>
            </a:r>
            <a:r>
              <a:rPr lang="es-ES" sz="1350" dirty="0">
                <a:latin typeface="Candara" panose="020E0502030303020204" pitchFamily="34" charset="0"/>
              </a:rPr>
              <a:t> </a:t>
            </a:r>
            <a:r>
              <a:rPr lang="es-ES" sz="1350" dirty="0" err="1">
                <a:latin typeface="Candara" panose="020E0502030303020204" pitchFamily="34" charset="0"/>
              </a:rPr>
              <a:t>by</a:t>
            </a:r>
            <a:r>
              <a:rPr lang="es-ES" sz="1350" dirty="0">
                <a:latin typeface="Candara" panose="020E0502030303020204" pitchFamily="34" charset="0"/>
              </a:rPr>
              <a:t> </a:t>
            </a:r>
            <a:r>
              <a:rPr lang="es-ES" sz="1350" dirty="0" err="1">
                <a:latin typeface="Candara" panose="020E0502030303020204" pitchFamily="34" charset="0"/>
              </a:rPr>
              <a:t>the</a:t>
            </a:r>
            <a:r>
              <a:rPr lang="es-ES" sz="1350" dirty="0">
                <a:latin typeface="Candara" panose="020E0502030303020204" pitchFamily="34" charset="0"/>
              </a:rPr>
              <a:t> </a:t>
            </a:r>
            <a:r>
              <a:rPr lang="es-ES" sz="1350" dirty="0" err="1">
                <a:latin typeface="Candara" panose="020E0502030303020204" pitchFamily="34" charset="0"/>
              </a:rPr>
              <a:t>Spanish</a:t>
            </a:r>
            <a:r>
              <a:rPr lang="es-ES" sz="1350" dirty="0">
                <a:latin typeface="Candara" panose="020E0502030303020204" pitchFamily="34" charset="0"/>
              </a:rPr>
              <a:t> </a:t>
            </a:r>
            <a:r>
              <a:rPr lang="es-ES" sz="1350" dirty="0" err="1">
                <a:latin typeface="Candara" panose="020E0502030303020204" pitchFamily="34" charset="0"/>
              </a:rPr>
              <a:t>Ministry</a:t>
            </a:r>
            <a:r>
              <a:rPr lang="es-ES" sz="1350" dirty="0">
                <a:latin typeface="Candara" panose="020E0502030303020204" pitchFamily="34" charset="0"/>
              </a:rPr>
              <a:t> </a:t>
            </a:r>
            <a:r>
              <a:rPr lang="es-ES" sz="1350" dirty="0" err="1">
                <a:latin typeface="Candara" panose="020E0502030303020204" pitchFamily="34" charset="0"/>
              </a:rPr>
              <a:t>of</a:t>
            </a:r>
            <a:r>
              <a:rPr lang="es-ES" sz="1350" dirty="0">
                <a:latin typeface="Candara" panose="020E0502030303020204" pitchFamily="34" charset="0"/>
              </a:rPr>
              <a:t> </a:t>
            </a:r>
            <a:r>
              <a:rPr lang="es-ES" sz="1350" dirty="0" err="1">
                <a:latin typeface="Candara" panose="020E0502030303020204" pitchFamily="34" charset="0"/>
              </a:rPr>
              <a:t>Science</a:t>
            </a:r>
            <a:r>
              <a:rPr lang="es-ES" sz="1350" dirty="0">
                <a:latin typeface="Candara" panose="020E0502030303020204" pitchFamily="34" charset="0"/>
              </a:rPr>
              <a:t> and </a:t>
            </a:r>
            <a:r>
              <a:rPr lang="es-ES" sz="1350" dirty="0" err="1">
                <a:latin typeface="Candara" panose="020E0502030303020204" pitchFamily="34" charset="0"/>
              </a:rPr>
              <a:t>Innovation</a:t>
            </a:r>
            <a:r>
              <a:rPr lang="es-ES" sz="1350" dirty="0">
                <a:latin typeface="Candara" panose="020E0502030303020204" pitchFamily="34" charset="0"/>
              </a:rPr>
              <a:t>, </a:t>
            </a:r>
            <a:r>
              <a:rPr lang="es-ES" sz="1350" dirty="0" err="1">
                <a:latin typeface="Candara" panose="020E0502030303020204" pitchFamily="34" charset="0"/>
              </a:rPr>
              <a:t>National</a:t>
            </a:r>
            <a:r>
              <a:rPr lang="es-ES" sz="1350" dirty="0">
                <a:latin typeface="Candara" panose="020E0502030303020204" pitchFamily="34" charset="0"/>
              </a:rPr>
              <a:t> Project  “Beach4Cast” (PID2019-107053RB-I00).</a:t>
            </a:r>
          </a:p>
          <a:p>
            <a:pPr algn="just"/>
            <a:r>
              <a:rPr lang="es-ES" sz="1350" dirty="0">
                <a:latin typeface="Candara" panose="020E0502030303020204" pitchFamily="34" charset="0"/>
              </a:rPr>
              <a:t>Topo-</a:t>
            </a:r>
            <a:r>
              <a:rPr lang="es-ES" sz="1350" dirty="0" err="1">
                <a:latin typeface="Candara" panose="020E0502030303020204" pitchFamily="34" charset="0"/>
              </a:rPr>
              <a:t>bathymetry</a:t>
            </a:r>
            <a:r>
              <a:rPr lang="es-ES" sz="1350" dirty="0">
                <a:latin typeface="Candara" panose="020E0502030303020204" pitchFamily="34" charset="0"/>
              </a:rPr>
              <a:t> and </a:t>
            </a:r>
            <a:r>
              <a:rPr lang="es-ES" sz="1350" dirty="0" err="1">
                <a:latin typeface="Candara" panose="020E0502030303020204" pitchFamily="34" charset="0"/>
              </a:rPr>
              <a:t>sediment</a:t>
            </a:r>
            <a:r>
              <a:rPr lang="es-ES" sz="1350" dirty="0">
                <a:latin typeface="Candara" panose="020E0502030303020204" pitchFamily="34" charset="0"/>
              </a:rPr>
              <a:t> data </a:t>
            </a:r>
            <a:r>
              <a:rPr lang="es-ES" sz="1350" dirty="0" err="1">
                <a:latin typeface="Candara" panose="020E0502030303020204" pitchFamily="34" charset="0"/>
              </a:rPr>
              <a:t>provided</a:t>
            </a:r>
            <a:r>
              <a:rPr lang="es-ES" sz="1350" dirty="0">
                <a:latin typeface="Candara" panose="020E0502030303020204" pitchFamily="34" charset="0"/>
              </a:rPr>
              <a:t> </a:t>
            </a:r>
            <a:r>
              <a:rPr lang="es-ES" sz="1350" dirty="0" err="1">
                <a:latin typeface="Candara" panose="020E0502030303020204" pitchFamily="34" charset="0"/>
              </a:rPr>
              <a:t>by</a:t>
            </a:r>
            <a:r>
              <a:rPr lang="es-ES" sz="1350" dirty="0">
                <a:latin typeface="Candara" panose="020E0502030303020204" pitchFamily="34" charset="0"/>
              </a:rPr>
              <a:t> Centro de Estudios y Experimentación de Obras Públicas (CEDEX).</a:t>
            </a:r>
            <a:endParaRPr lang="es-ES" sz="15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032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Diagrama&#10;&#10;Descripción generada automáticamente">
            <a:extLst>
              <a:ext uri="{FF2B5EF4-FFF2-40B4-BE49-F238E27FC236}">
                <a16:creationId xmlns:a16="http://schemas.microsoft.com/office/drawing/2014/main" id="{0DD49816-6876-8BF5-91F1-D66A4BC64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211" y="2999929"/>
            <a:ext cx="2376236" cy="124174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11193" t="-1" r="14486" b="87616"/>
          <a:stretch/>
        </p:blipFill>
        <p:spPr>
          <a:xfrm rot="10800000" flipH="1">
            <a:off x="0" y="-406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6" y="857250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08" y="72509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303" y="72510"/>
            <a:ext cx="706505" cy="65067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6AD6AD-878E-7B0F-2156-491DDA8FB5A0}"/>
              </a:ext>
            </a:extLst>
          </p:cNvPr>
          <p:cNvSpPr txBox="1"/>
          <p:nvPr/>
        </p:nvSpPr>
        <p:spPr>
          <a:xfrm>
            <a:off x="-297116" y="157633"/>
            <a:ext cx="302205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HyFlood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E3AA5902-D0E2-A6B2-F1B3-2D72B59F6CAE}"/>
                  </a:ext>
                </a:extLst>
              </p:cNvPr>
              <p:cNvSpPr txBox="1"/>
              <p:nvPr/>
            </p:nvSpPr>
            <p:spPr>
              <a:xfrm>
                <a:off x="813788" y="3260169"/>
                <a:ext cx="1921423" cy="279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sz="15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5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sSub>
                          <m:sSubPr>
                            <m:ctrlPr>
                              <a:rPr lang="es-ES" sz="15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5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s-ES" sz="1500" b="0" i="1" smtClean="0">
                                <a:latin typeface="Cambria Math" panose="02040503050406030204" pitchFamily="18" charset="0"/>
                              </a:rPr>
                              <m:t>𝐼𝐺</m:t>
                            </m:r>
                          </m:sub>
                        </m:sSub>
                      </m:sub>
                    </m:sSub>
                    <m:r>
                      <a:rPr lang="es-ES" sz="1500" b="0" i="1" smtClean="0">
                        <a:latin typeface="Cambria Math" panose="02040503050406030204" pitchFamily="18" charset="0"/>
                      </a:rPr>
                      <m:t>=4 </m:t>
                    </m:r>
                    <m:rad>
                      <m:radPr>
                        <m:degHide m:val="on"/>
                        <m:ctrlPr>
                          <a:rPr lang="es-ES" sz="15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s-ES" sz="15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5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sSub>
                              <m:sSubPr>
                                <m:ctrlPr>
                                  <a:rPr lang="es-ES" sz="15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sz="15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sub>
                                <m:r>
                                  <a:rPr lang="es-ES" sz="1500" b="0" i="1" smtClean="0">
                                    <a:latin typeface="Cambria Math" panose="02040503050406030204" pitchFamily="18" charset="0"/>
                                  </a:rPr>
                                  <m:t>𝐼𝐺</m:t>
                                </m:r>
                              </m:sub>
                            </m:sSub>
                          </m:sub>
                        </m:sSub>
                      </m:e>
                    </m:rad>
                    <m:r>
                      <a:rPr lang="es-ES" sz="1500" b="0" i="1" smtClean="0">
                        <a:latin typeface="Cambria Math" panose="02040503050406030204" pitchFamily="18" charset="0"/>
                      </a:rPr>
                      <m:t>=4 </m:t>
                    </m:r>
                    <m:sSub>
                      <m:sSubPr>
                        <m:ctrlPr>
                          <a:rPr lang="es-ES" sz="1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500" b="0" i="1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500" b="0" i="1" smtClean="0">
                            <a:latin typeface="Cambria Math" panose="02040503050406030204" pitchFamily="18" charset="0"/>
                          </a:rPr>
                          <m:t>η</m:t>
                        </m:r>
                      </m:sub>
                    </m:sSub>
                  </m:oMath>
                </a14:m>
                <a:r>
                  <a:rPr lang="es-ES" sz="1500" dirty="0"/>
                  <a:t> </a:t>
                </a:r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E3AA5902-D0E2-A6B2-F1B3-2D72B59F6C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788" y="3260169"/>
                <a:ext cx="1921423" cy="279500"/>
              </a:xfrm>
              <a:prstGeom prst="rect">
                <a:avLst/>
              </a:prstGeom>
              <a:blipFill>
                <a:blip r:embed="rId6"/>
                <a:stretch>
                  <a:fillRect l="-3481" b="-652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D9CCEB9E-7344-61F8-911C-1D21660090F5}"/>
                  </a:ext>
                </a:extLst>
              </p:cNvPr>
              <p:cNvSpPr txBox="1"/>
              <p:nvPr/>
            </p:nvSpPr>
            <p:spPr>
              <a:xfrm>
                <a:off x="5658917" y="3354087"/>
                <a:ext cx="1841145" cy="3454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l-GR" sz="15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η</a:t>
                </a:r>
                <a14:m>
                  <m:oMath xmlns:m="http://schemas.openxmlformats.org/officeDocument/2006/math">
                    <m:r>
                      <a:rPr lang="es-ES" sz="15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sz="15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ES" sz="15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1500" b="0" i="1" smtClean="0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p>
                        <m:r>
                          <a:rPr lang="es-ES" sz="15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s-ES" sz="1500" b="0" i="1" smtClean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s-ES" sz="1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5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sz="1500" b="0" i="1" smtClean="0">
                            <a:latin typeface="Cambria Math" panose="02040503050406030204" pitchFamily="18" charset="0"/>
                          </a:rPr>
                          <m:t>𝐼𝐺</m:t>
                        </m:r>
                      </m:sub>
                    </m:sSub>
                    <m:func>
                      <m:funcPr>
                        <m:ctrlPr>
                          <a:rPr lang="es-ES" sz="15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s-ES" sz="15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s-ES" sz="1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s-ES" sz="15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s-ES" sz="15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500" b="0" i="1" smtClean="0">
                                    <a:latin typeface="Cambria Math" panose="02040503050406030204" pitchFamily="18" charset="0"/>
                                  </a:rPr>
                                  <m:t>π</m:t>
                                </m:r>
                                <m:r>
                                  <a:rPr lang="es-ES" sz="15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es-ES" sz="15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s-ES" sz="1500" dirty="0"/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D9CCEB9E-7344-61F8-911C-1D21660090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8917" y="3354087"/>
                <a:ext cx="1841145" cy="345416"/>
              </a:xfrm>
              <a:prstGeom prst="rect">
                <a:avLst/>
              </a:prstGeom>
              <a:blipFill>
                <a:blip r:embed="rId7"/>
                <a:stretch>
                  <a:fillRect l="-6291" b="-1578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uadroTexto 12">
            <a:extLst>
              <a:ext uri="{FF2B5EF4-FFF2-40B4-BE49-F238E27FC236}">
                <a16:creationId xmlns:a16="http://schemas.microsoft.com/office/drawing/2014/main" id="{DD30E94A-2A77-E5C2-4B62-E802E2758327}"/>
              </a:ext>
            </a:extLst>
          </p:cNvPr>
          <p:cNvSpPr txBox="1"/>
          <p:nvPr/>
        </p:nvSpPr>
        <p:spPr>
          <a:xfrm>
            <a:off x="5389032" y="2952392"/>
            <a:ext cx="3627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latin typeface="Candara" panose="020E0502030303020204" pitchFamily="34" charset="0"/>
              </a:rPr>
              <a:t>Boundary</a:t>
            </a:r>
            <a:r>
              <a:rPr lang="es-ES" sz="1400" dirty="0">
                <a:latin typeface="Candara" panose="020E0502030303020204" pitchFamily="34" charset="0"/>
              </a:rPr>
              <a:t> </a:t>
            </a:r>
            <a:r>
              <a:rPr lang="es-ES" sz="1400" dirty="0" err="1">
                <a:latin typeface="Candara" panose="020E0502030303020204" pitchFamily="34" charset="0"/>
              </a:rPr>
              <a:t>Condition</a:t>
            </a:r>
            <a:r>
              <a:rPr lang="es-ES" sz="1400" dirty="0">
                <a:latin typeface="Candara" panose="020E0502030303020204" pitchFamily="34" charset="0"/>
              </a:rPr>
              <a:t> </a:t>
            </a:r>
            <a:r>
              <a:rPr lang="es-ES" sz="1400" dirty="0" err="1">
                <a:latin typeface="Candara" panose="020E0502030303020204" pitchFamily="34" charset="0"/>
              </a:rPr>
              <a:t>for</a:t>
            </a:r>
            <a:r>
              <a:rPr lang="es-ES" sz="1400" dirty="0">
                <a:latin typeface="Candara" panose="020E0502030303020204" pitchFamily="34" charset="0"/>
              </a:rPr>
              <a:t> </a:t>
            </a:r>
            <a:r>
              <a:rPr lang="es-ES" sz="1400" dirty="0" err="1">
                <a:latin typeface="Candara" panose="020E0502030303020204" pitchFamily="34" charset="0"/>
              </a:rPr>
              <a:t>Lisflood</a:t>
            </a:r>
            <a:r>
              <a:rPr lang="es-ES" sz="1400" dirty="0">
                <a:latin typeface="Candara" panose="020E0502030303020204" pitchFamily="34" charset="0"/>
              </a:rPr>
              <a:t>-FP: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FCE5F5B6-8061-A693-698E-D8FC4210CB94}"/>
                  </a:ext>
                </a:extLst>
              </p:cNvPr>
              <p:cNvSpPr txBox="1"/>
              <p:nvPr/>
            </p:nvSpPr>
            <p:spPr>
              <a:xfrm>
                <a:off x="380563" y="1830882"/>
                <a:ext cx="3627120" cy="3269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s-ES" sz="1400" b="0" i="1" smtClean="0">
                            <a:latin typeface="Cambria Math" panose="02040503050406030204" pitchFamily="18" charset="0"/>
                          </a:rPr>
                          <m:t>𝐼𝐺</m:t>
                        </m:r>
                      </m:sub>
                    </m:sSub>
                  </m:oMath>
                </a14:m>
                <a:r>
                  <a:rPr lang="es-ES" sz="1400" dirty="0">
                    <a:latin typeface="Candara" panose="020E0502030303020204" pitchFamily="34" charset="0"/>
                  </a:rPr>
                  <a:t> from</a:t>
                </a:r>
                <a:r>
                  <a:rPr lang="es-ES" sz="1400" dirty="0">
                    <a:latin typeface="Candara" panose="020E0502030303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es-ES" sz="1400" dirty="0" err="1">
                    <a:latin typeface="Candara" panose="020E0502030303020204" pitchFamily="34" charset="0"/>
                    <a:sym typeface="Wingdings" panose="05000000000000000000" pitchFamily="2" charset="2"/>
                  </a:rPr>
                  <a:t>Xbeach</a:t>
                </a:r>
                <a:r>
                  <a:rPr lang="es-ES" sz="1400" dirty="0">
                    <a:latin typeface="Candara" panose="020E0502030303020204" pitchFamily="34" charset="0"/>
                    <a:sym typeface="Wingdings" panose="05000000000000000000" pitchFamily="2" charset="2"/>
                  </a:rPr>
                  <a:t> 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>
                        <a:latin typeface="Cambria Math" panose="02040503050406030204" pitchFamily="18" charset="0"/>
                      </a:rPr>
                      <m:t>η</m:t>
                    </m:r>
                  </m:oMath>
                </a14:m>
                <a:r>
                  <a:rPr lang="es-ES" sz="1400" dirty="0">
                    <a:latin typeface="Candara" panose="020E0502030303020204" pitchFamily="34" charset="0"/>
                    <a:sym typeface="Wingdings" panose="05000000000000000000" pitchFamily="2" charset="2"/>
                  </a:rPr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</a:rPr>
                          <m:t>η</m:t>
                        </m:r>
                      </m:sub>
                    </m:sSub>
                  </m:oMath>
                </a14:m>
                <a:r>
                  <a:rPr lang="es-ES" sz="1400" dirty="0">
                    <a:latin typeface="Candara" panose="020E0502030303020204" pitchFamily="34" charset="0"/>
                    <a:sym typeface="Wingdings" panose="05000000000000000000" pitchFamily="2" charset="2"/>
                  </a:rPr>
                  <a:t>)</a:t>
                </a:r>
                <a:endParaRPr lang="es-ES" sz="1400" dirty="0"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FCE5F5B6-8061-A693-698E-D8FC4210C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563" y="1830882"/>
                <a:ext cx="3627120" cy="326949"/>
              </a:xfrm>
              <a:prstGeom prst="rect">
                <a:avLst/>
              </a:prstGeom>
              <a:blipFill>
                <a:blip r:embed="rId8"/>
                <a:stretch>
                  <a:fillRect t="-1852" b="-1481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E08CB6B4-8885-C908-19BD-A352C5F183AE}"/>
              </a:ext>
            </a:extLst>
          </p:cNvPr>
          <p:cNvCxnSpPr>
            <a:cxnSpLocks/>
          </p:cNvCxnSpPr>
          <p:nvPr/>
        </p:nvCxnSpPr>
        <p:spPr>
          <a:xfrm>
            <a:off x="2046503" y="1920676"/>
            <a:ext cx="7048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n 17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0A3FB086-F9C2-E3E8-5C57-32E412614D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9784" y="1239088"/>
            <a:ext cx="4458075" cy="17315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65BDB149-496C-782A-468B-82C791161257}"/>
                  </a:ext>
                </a:extLst>
              </p:cNvPr>
              <p:cNvSpPr txBox="1"/>
              <p:nvPr/>
            </p:nvSpPr>
            <p:spPr>
              <a:xfrm>
                <a:off x="6915107" y="1637319"/>
                <a:ext cx="3627120" cy="3269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</a:rPr>
                          <m:t>η</m:t>
                        </m:r>
                      </m:sub>
                    </m:sSub>
                  </m:oMath>
                </a14:m>
                <a:r>
                  <a:rPr lang="es-ES" sz="1400" dirty="0">
                    <a:latin typeface="Candara" panose="020E0502030303020204" pitchFamily="34" charset="0"/>
                  </a:rPr>
                  <a:t> : </a:t>
                </a:r>
                <a:r>
                  <a:rPr lang="es-ES" sz="1200" dirty="0" err="1">
                    <a:latin typeface="Candara" panose="020E0502030303020204" pitchFamily="34" charset="0"/>
                  </a:rPr>
                  <a:t>std</a:t>
                </a:r>
                <a:r>
                  <a:rPr lang="es-ES" sz="1200" dirty="0">
                    <a:latin typeface="Candara" panose="020E0502030303020204" pitchFamily="34" charset="0"/>
                  </a:rPr>
                  <a:t> </a:t>
                </a:r>
                <a:r>
                  <a:rPr lang="es-ES" sz="1200" dirty="0" err="1">
                    <a:latin typeface="Candara" panose="020E0502030303020204" pitchFamily="34" charset="0"/>
                  </a:rPr>
                  <a:t>of</a:t>
                </a:r>
                <a:r>
                  <a:rPr lang="es-ES" sz="1200" dirty="0">
                    <a:latin typeface="Candara" panose="020E0502030303020204" pitchFamily="34" charset="0"/>
                  </a:rPr>
                  <a:t> IG wave</a:t>
                </a:r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65BDB149-496C-782A-468B-82C7911612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5107" y="1637319"/>
                <a:ext cx="3627120" cy="326949"/>
              </a:xfrm>
              <a:prstGeom prst="rect">
                <a:avLst/>
              </a:prstGeom>
              <a:blipFill>
                <a:blip r:embed="rId10"/>
                <a:stretch>
                  <a:fillRect t="-1887" b="-1509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616BB654-C8A9-B549-740A-428E565246BF}"/>
                  </a:ext>
                </a:extLst>
              </p:cNvPr>
              <p:cNvSpPr txBox="1"/>
              <p:nvPr/>
            </p:nvSpPr>
            <p:spPr>
              <a:xfrm>
                <a:off x="7702742" y="3419438"/>
                <a:ext cx="9150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200" dirty="0">
                    <a:latin typeface="Candara" panose="020E0502030303020204" pitchFamily="34" charset="0"/>
                  </a:rPr>
                  <a:t>T </a:t>
                </a:r>
                <a14:m>
                  <m:oMath xmlns:m="http://schemas.openxmlformats.org/officeDocument/2006/math">
                    <m:r>
                      <a:rPr lang="es-E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s-E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200 </m:t>
                    </m:r>
                    <m:r>
                      <a:rPr lang="es-E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es-ES" sz="1200" dirty="0"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616BB654-C8A9-B549-740A-428E56524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2742" y="3419438"/>
                <a:ext cx="915050" cy="276999"/>
              </a:xfrm>
              <a:prstGeom prst="rect">
                <a:avLst/>
              </a:prstGeom>
              <a:blipFill>
                <a:blip r:embed="rId11"/>
                <a:stretch>
                  <a:fillRect l="-667" t="-2222" b="-1777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uadroTexto 21">
            <a:extLst>
              <a:ext uri="{FF2B5EF4-FFF2-40B4-BE49-F238E27FC236}">
                <a16:creationId xmlns:a16="http://schemas.microsoft.com/office/drawing/2014/main" id="{F279F76F-2820-1EF8-03CD-B9B3A21DCD0E}"/>
              </a:ext>
            </a:extLst>
          </p:cNvPr>
          <p:cNvSpPr txBox="1"/>
          <p:nvPr/>
        </p:nvSpPr>
        <p:spPr>
          <a:xfrm>
            <a:off x="5441979" y="3784307"/>
            <a:ext cx="3627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latin typeface="Candara" panose="020E0502030303020204" pitchFamily="34" charset="0"/>
              </a:rPr>
              <a:t>Each</a:t>
            </a:r>
            <a:r>
              <a:rPr lang="es-ES" sz="1400" dirty="0">
                <a:latin typeface="Candara" panose="020E0502030303020204" pitchFamily="34" charset="0"/>
              </a:rPr>
              <a:t> </a:t>
            </a:r>
            <a:r>
              <a:rPr lang="es-ES" sz="1400" dirty="0" err="1">
                <a:latin typeface="Candara" panose="020E0502030303020204" pitchFamily="34" charset="0"/>
              </a:rPr>
              <a:t>hour</a:t>
            </a:r>
            <a:r>
              <a:rPr lang="es-ES" sz="1400" dirty="0">
                <a:latin typeface="Candara" panose="020E0502030303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320E95A6-1F44-E555-0948-E79273125152}"/>
                  </a:ext>
                </a:extLst>
              </p:cNvPr>
              <p:cNvSpPr txBox="1"/>
              <p:nvPr/>
            </p:nvSpPr>
            <p:spPr>
              <a:xfrm>
                <a:off x="5705364" y="4092084"/>
                <a:ext cx="2454903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sz="15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500" i="1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s-ES" sz="1500" i="1">
                            <a:latin typeface="Cambria Math" panose="02040503050406030204" pitchFamily="18" charset="0"/>
                          </a:rPr>
                          <m:t>𝑀𝑊𝐿</m:t>
                        </m:r>
                      </m:sub>
                    </m:sSub>
                    <m:d>
                      <m:dPr>
                        <m:ctrlPr>
                          <a:rPr lang="es-ES" sz="1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sz="15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s-ES" sz="15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ES" sz="15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1500" i="1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p>
                        <m:r>
                          <a:rPr lang="es-ES" sz="15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s-ES" sz="15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sz="150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s-ES" sz="1500" b="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s-ES" sz="15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1500" dirty="0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500" i="1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s-ES" sz="1500" i="1">
                            <a:latin typeface="Cambria Math" panose="02040503050406030204" pitchFamily="18" charset="0"/>
                          </a:rPr>
                          <m:t>𝐼𝐺</m:t>
                        </m:r>
                      </m:sub>
                    </m:sSub>
                    <m:r>
                      <a:rPr lang="es-ES" sz="15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s-ES" sz="15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s-ES" sz="15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" sz="1500" dirty="0"/>
                  <a:t> </a:t>
                </a:r>
              </a:p>
            </p:txBody>
          </p:sp>
        </mc:Choice>
        <mc:Fallback xmlns="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320E95A6-1F44-E555-0948-E79273125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5364" y="4092084"/>
                <a:ext cx="2454903" cy="230832"/>
              </a:xfrm>
              <a:prstGeom prst="rect">
                <a:avLst/>
              </a:prstGeom>
              <a:blipFill>
                <a:blip r:embed="rId12"/>
                <a:stretch>
                  <a:fillRect l="-2978" t="-23684" b="-4736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Imagen 27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57EC8441-3929-65DD-4958-54BFB27DAE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8481" y="4210997"/>
            <a:ext cx="3826914" cy="2116174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1243B58-D253-6C6D-B69F-EECBC844B1EC}"/>
              </a:ext>
            </a:extLst>
          </p:cNvPr>
          <p:cNvSpPr txBox="1"/>
          <p:nvPr/>
        </p:nvSpPr>
        <p:spPr>
          <a:xfrm>
            <a:off x="458534" y="3939550"/>
            <a:ext cx="1696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latin typeface="Candara" panose="020E0502030303020204" pitchFamily="34" charset="0"/>
              </a:rPr>
              <a:t>During</a:t>
            </a:r>
            <a:r>
              <a:rPr lang="es-ES" sz="1400" dirty="0">
                <a:latin typeface="Candara" panose="020E0502030303020204" pitchFamily="34" charset="0"/>
              </a:rPr>
              <a:t> </a:t>
            </a:r>
            <a:r>
              <a:rPr lang="es-ES" sz="1400" dirty="0" err="1">
                <a:latin typeface="Candara" panose="020E0502030303020204" pitchFamily="34" charset="0"/>
              </a:rPr>
              <a:t>an</a:t>
            </a:r>
            <a:r>
              <a:rPr lang="es-ES" sz="1400" dirty="0">
                <a:latin typeface="Candara" panose="020E0502030303020204" pitchFamily="34" charset="0"/>
              </a:rPr>
              <a:t> </a:t>
            </a:r>
            <a:r>
              <a:rPr lang="es-ES" sz="1400" dirty="0" err="1">
                <a:latin typeface="Candara" panose="020E0502030303020204" pitchFamily="34" charset="0"/>
              </a:rPr>
              <a:t>event</a:t>
            </a:r>
            <a:r>
              <a:rPr lang="es-ES" sz="1400" dirty="0">
                <a:latin typeface="Candara" panose="020E0502030303020204" pitchFamily="34" charset="0"/>
              </a:rPr>
              <a:t>:</a:t>
            </a:r>
          </a:p>
        </p:txBody>
      </p:sp>
      <p:pic>
        <p:nvPicPr>
          <p:cNvPr id="26" name="Imagen 25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C6AFB6C0-A731-6832-C203-66396BEE58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33725" y="4459415"/>
            <a:ext cx="3122083" cy="1647766"/>
          </a:xfrm>
          <a:prstGeom prst="rect">
            <a:avLst/>
          </a:prstGeom>
          <a:ln w="19050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6D92174C-2B16-9ACF-025B-6A82F7AFDCBD}"/>
                  </a:ext>
                </a:extLst>
              </p:cNvPr>
              <p:cNvSpPr txBox="1"/>
              <p:nvPr/>
            </p:nvSpPr>
            <p:spPr>
              <a:xfrm>
                <a:off x="5420290" y="5237469"/>
                <a:ext cx="497933" cy="284693"/>
              </a:xfrm>
              <a:prstGeom prst="rect">
                <a:avLst/>
              </a:prstGeom>
              <a:solidFill>
                <a:srgbClr val="D2E3F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25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5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s-ES" sz="125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s-ES" sz="1250" dirty="0"/>
              </a:p>
            </p:txBody>
          </p:sp>
        </mc:Choice>
        <mc:Fallback xmlns=""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6D92174C-2B16-9ACF-025B-6A82F7AFD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290" y="5237469"/>
                <a:ext cx="497933" cy="28469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CuadroTexto 42">
            <a:extLst>
              <a:ext uri="{FF2B5EF4-FFF2-40B4-BE49-F238E27FC236}">
                <a16:creationId xmlns:a16="http://schemas.microsoft.com/office/drawing/2014/main" id="{B5CCA50C-4489-B17D-1710-E872D60E2FE7}"/>
              </a:ext>
            </a:extLst>
          </p:cNvPr>
          <p:cNvSpPr txBox="1"/>
          <p:nvPr/>
        </p:nvSpPr>
        <p:spPr>
          <a:xfrm>
            <a:off x="7046938" y="5135795"/>
            <a:ext cx="3627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>
                <a:latin typeface="Candara" panose="020E0502030303020204" pitchFamily="34" charset="0"/>
              </a:rPr>
              <a:t>Parameters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for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Lisflood</a:t>
            </a:r>
            <a:r>
              <a:rPr lang="es-ES" sz="1200" dirty="0">
                <a:latin typeface="Candara" panose="020E0502030303020204" pitchFamily="34" charset="0"/>
              </a:rPr>
              <a:t>-FP: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8AF0B2D5-73E6-2F39-69F0-A4E0F0E134DE}"/>
                  </a:ext>
                </a:extLst>
              </p:cNvPr>
              <p:cNvSpPr txBox="1"/>
              <p:nvPr/>
            </p:nvSpPr>
            <p:spPr>
              <a:xfrm>
                <a:off x="7454126" y="5467263"/>
                <a:ext cx="145918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400" b="0" i="1" smtClean="0">
                              <a:latin typeface="Cambria Math" panose="02040503050406030204" pitchFamily="18" charset="0"/>
                            </a:rPr>
                            <m:t>{ </m:t>
                          </m:r>
                          <m:r>
                            <a:rPr lang="es-ES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s-ES" sz="14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s-ES" sz="1400" b="0" i="0" smtClean="0">
                          <a:latin typeface="Cambria Math" panose="02040503050406030204" pitchFamily="18" charset="0"/>
                        </a:rPr>
                        <m:t> , </m:t>
                      </m:r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𝑉𝑜𝑙</m:t>
                      </m:r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 , </m:t>
                      </m:r>
                      <m:sSub>
                        <m:sSubPr>
                          <m:ctrlPr>
                            <a:rPr lang="es-E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S" sz="1400" b="0" i="1" smtClean="0">
                              <a:latin typeface="Cambria Math" panose="02040503050406030204" pitchFamily="18" charset="0"/>
                            </a:rPr>
                            <m:t>𝐼𝐺</m:t>
                          </m:r>
                        </m:sub>
                      </m:sSub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 } 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8AF0B2D5-73E6-2F39-69F0-A4E0F0E13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4126" y="5467263"/>
                <a:ext cx="1459182" cy="215444"/>
              </a:xfrm>
              <a:prstGeom prst="rect">
                <a:avLst/>
              </a:prstGeom>
              <a:blipFill>
                <a:blip r:embed="rId16"/>
                <a:stretch>
                  <a:fillRect l="-4184" t="-2857" r="-1255" b="-3428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0115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l="11193" t="-1" r="14486" b="87616"/>
          <a:stretch/>
        </p:blipFill>
        <p:spPr>
          <a:xfrm rot="10800000" flipH="1">
            <a:off x="0" y="-4060"/>
            <a:ext cx="6287190" cy="10814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808" y="72509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9303" y="72510"/>
            <a:ext cx="706505" cy="650678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DA36219-C39B-D60F-9C3F-03307FA383EC}"/>
              </a:ext>
            </a:extLst>
          </p:cNvPr>
          <p:cNvSpPr txBox="1"/>
          <p:nvPr/>
        </p:nvSpPr>
        <p:spPr>
          <a:xfrm>
            <a:off x="-62113" y="175483"/>
            <a:ext cx="307167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 err="1">
                <a:latin typeface="Candara" panose="020E0502030303020204" pitchFamily="34" charset="0"/>
              </a:rPr>
              <a:t>Introduction</a:t>
            </a:r>
            <a:endParaRPr lang="es-ES" sz="3500" dirty="0">
              <a:latin typeface="Candara" panose="020E0502030303020204" pitchFamily="34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96281000-8F64-5E79-6CA2-40F4101A0F4A}"/>
              </a:ext>
            </a:extLst>
          </p:cNvPr>
          <p:cNvSpPr txBox="1"/>
          <p:nvPr/>
        </p:nvSpPr>
        <p:spPr>
          <a:xfrm>
            <a:off x="133165" y="1165768"/>
            <a:ext cx="887767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>
                <a:latin typeface="Candara" panose="020E0502030303020204" pitchFamily="34" charset="0"/>
              </a:rPr>
              <a:t>Early</a:t>
            </a:r>
            <a:r>
              <a:rPr lang="es-ES" sz="2000" b="1" dirty="0">
                <a:latin typeface="Candara" panose="020E0502030303020204" pitchFamily="34" charset="0"/>
              </a:rPr>
              <a:t> </a:t>
            </a:r>
            <a:r>
              <a:rPr lang="es-ES" sz="2000" b="1" dirty="0" err="1">
                <a:latin typeface="Candara" panose="020E0502030303020204" pitchFamily="34" charset="0"/>
              </a:rPr>
              <a:t>Warning</a:t>
            </a:r>
            <a:r>
              <a:rPr lang="es-ES" sz="2000" b="1" dirty="0">
                <a:latin typeface="Candara" panose="020E0502030303020204" pitchFamily="34" charset="0"/>
              </a:rPr>
              <a:t> </a:t>
            </a:r>
            <a:r>
              <a:rPr lang="es-ES" sz="2000" b="1" dirty="0" err="1">
                <a:latin typeface="Candara" panose="020E0502030303020204" pitchFamily="34" charset="0"/>
              </a:rPr>
              <a:t>Systems</a:t>
            </a:r>
            <a:r>
              <a:rPr lang="es-ES" sz="2000" b="1" dirty="0">
                <a:latin typeface="Candara" panose="020E0502030303020204" pitchFamily="34" charset="0"/>
              </a:rPr>
              <a:t> (EWS): </a:t>
            </a:r>
            <a:r>
              <a:rPr lang="en-US" sz="2000" b="0" i="0" dirty="0">
                <a:effectLst/>
                <a:latin typeface="Candara" panose="020E0502030303020204" pitchFamily="34" charset="0"/>
              </a:rPr>
              <a:t>communication systems that help communities prepare for hazardous climate-related events.</a:t>
            </a:r>
          </a:p>
          <a:p>
            <a:pPr algn="ctr"/>
            <a:endParaRPr lang="en-US" sz="2000" b="0" i="0" dirty="0">
              <a:effectLst/>
              <a:latin typeface="Candara" panose="020E0502030303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Computationally expensive : executions in near real time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Need to be fast </a:t>
            </a:r>
            <a:r>
              <a:rPr lang="en-US" sz="2000" dirty="0">
                <a:latin typeface="Candara" panose="020E0502030303020204" pitchFamily="34" charset="0"/>
                <a:sym typeface="Wingdings" panose="05000000000000000000" pitchFamily="2" charset="2"/>
              </a:rPr>
              <a:t> libraries of pre-run cases </a:t>
            </a:r>
          </a:p>
          <a:p>
            <a:endParaRPr lang="en-US" sz="2000" dirty="0">
              <a:latin typeface="Candara" panose="020E0502030303020204" pitchFamily="34" charset="0"/>
              <a:sym typeface="Wingdings" panose="05000000000000000000" pitchFamily="2" charset="2"/>
            </a:endParaRPr>
          </a:p>
          <a:p>
            <a:pPr algn="ctr"/>
            <a:r>
              <a:rPr lang="en-US" sz="2000" b="1" dirty="0">
                <a:latin typeface="Candara" panose="020E0502030303020204" pitchFamily="34" charset="0"/>
                <a:sym typeface="Wingdings" panose="05000000000000000000" pitchFamily="2" charset="2"/>
              </a:rPr>
              <a:t>HYBRID SYSTEMS</a:t>
            </a:r>
          </a:p>
          <a:p>
            <a:pPr algn="ctr"/>
            <a:r>
              <a:rPr lang="en-US" dirty="0">
                <a:latin typeface="Candara" panose="020E0502030303020204" pitchFamily="34" charset="0"/>
                <a:sym typeface="Wingdings" panose="05000000000000000000" pitchFamily="2" charset="2"/>
              </a:rPr>
              <a:t>Numerical models (dynamical downscaling) + mathematical tools (statistical downscaling)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dirty="0">
              <a:latin typeface="Candara" panose="020E0502030303020204" pitchFamily="34" charset="0"/>
            </a:endParaRPr>
          </a:p>
        </p:txBody>
      </p:sp>
      <p:pic>
        <p:nvPicPr>
          <p:cNvPr id="51" name="yt1s.com - Espectacular temporal en Somo Cantabria_360p" descr="yt1s.com - Espectacular temporal en Somo Cantabria_360p">
            <a:hlinkClick r:id="" action="ppaction://media"/>
            <a:extLst>
              <a:ext uri="{FF2B5EF4-FFF2-40B4-BE49-F238E27FC236}">
                <a16:creationId xmlns:a16="http://schemas.microsoft.com/office/drawing/2014/main" id="{6DBC5A4E-FA49-4318-20C1-E137382809B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0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52977" y="3942142"/>
            <a:ext cx="5068806" cy="2851203"/>
          </a:xfrm>
          <a:prstGeom prst="rect">
            <a:avLst/>
          </a:prstGeom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7F8B7B20-E486-F485-5426-21707E8C79B9}"/>
              </a:ext>
            </a:extLst>
          </p:cNvPr>
          <p:cNvSpPr txBox="1"/>
          <p:nvPr/>
        </p:nvSpPr>
        <p:spPr>
          <a:xfrm>
            <a:off x="266331" y="5043253"/>
            <a:ext cx="1686757" cy="648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latin typeface="Candara" panose="020E0502030303020204" pitchFamily="34" charset="0"/>
              </a:rPr>
              <a:t>2014 Storm in </a:t>
            </a:r>
            <a:r>
              <a:rPr lang="es-ES" b="1" dirty="0" err="1">
                <a:latin typeface="Candara" panose="020E0502030303020204" pitchFamily="34" charset="0"/>
              </a:rPr>
              <a:t>Cantabrian</a:t>
            </a:r>
            <a:r>
              <a:rPr lang="es-ES" b="1" dirty="0">
                <a:latin typeface="Candara" panose="020E0502030303020204" pitchFamily="34" charset="0"/>
              </a:rPr>
              <a:t> Sea</a:t>
            </a:r>
            <a:endParaRPr lang="es-ES" dirty="0">
              <a:latin typeface="Candara" panose="020E0502030303020204" pitchFamily="34" charset="0"/>
            </a:endParaRPr>
          </a:p>
        </p:txBody>
      </p:sp>
      <p:pic>
        <p:nvPicPr>
          <p:cNvPr id="12" name="Gráfico 11" descr="Servidor con relleno sólido">
            <a:extLst>
              <a:ext uri="{FF2B5EF4-FFF2-40B4-BE49-F238E27FC236}">
                <a16:creationId xmlns:a16="http://schemas.microsoft.com/office/drawing/2014/main" id="{9D9563FD-6E5E-D965-C1E7-D84EB03295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5309" y="201821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5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0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 descr="Imagen que contiene agua&#10;&#10;Descripción generada automáticamente">
            <a:extLst>
              <a:ext uri="{FF2B5EF4-FFF2-40B4-BE49-F238E27FC236}">
                <a16:creationId xmlns:a16="http://schemas.microsoft.com/office/drawing/2014/main" id="{F2C4E6D0-88ED-6176-BD3C-B0716E3C4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479" y="3679690"/>
            <a:ext cx="1530255" cy="124203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11193" t="-1" r="14486" b="87616"/>
          <a:stretch/>
        </p:blipFill>
        <p:spPr>
          <a:xfrm rot="10800000" flipH="1">
            <a:off x="0" y="-4060"/>
            <a:ext cx="6287190" cy="10814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08" y="72509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303" y="72510"/>
            <a:ext cx="706505" cy="650678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DA36219-C39B-D60F-9C3F-03307FA383EC}"/>
              </a:ext>
            </a:extLst>
          </p:cNvPr>
          <p:cNvSpPr txBox="1"/>
          <p:nvPr/>
        </p:nvSpPr>
        <p:spPr>
          <a:xfrm>
            <a:off x="-62113" y="175483"/>
            <a:ext cx="307167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 err="1">
                <a:latin typeface="Candara" panose="020E0502030303020204" pitchFamily="34" charset="0"/>
              </a:rPr>
              <a:t>Introduction</a:t>
            </a:r>
            <a:endParaRPr lang="es-ES" sz="3500" dirty="0">
              <a:latin typeface="Candara" panose="020E0502030303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29619A0-750A-7549-5CA2-E726C6020412}"/>
              </a:ext>
            </a:extLst>
          </p:cNvPr>
          <p:cNvSpPr txBox="1"/>
          <p:nvPr/>
        </p:nvSpPr>
        <p:spPr>
          <a:xfrm>
            <a:off x="390267" y="1182912"/>
            <a:ext cx="8211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u="sng" dirty="0">
                <a:latin typeface="Candara" panose="020E0502030303020204" pitchFamily="34" charset="0"/>
              </a:rPr>
              <a:t>EWS </a:t>
            </a:r>
            <a:r>
              <a:rPr lang="es-ES" sz="2000" u="sng" dirty="0" err="1">
                <a:latin typeface="Candara" panose="020E0502030303020204" pitchFamily="34" charset="0"/>
              </a:rPr>
              <a:t>based</a:t>
            </a:r>
            <a:r>
              <a:rPr lang="es-ES" sz="2000" u="sng" dirty="0">
                <a:latin typeface="Candara" panose="020E0502030303020204" pitchFamily="34" charset="0"/>
              </a:rPr>
              <a:t> </a:t>
            </a:r>
            <a:r>
              <a:rPr lang="es-ES" sz="2000" u="sng" dirty="0" err="1">
                <a:latin typeface="Candara" panose="020E0502030303020204" pitchFamily="34" charset="0"/>
              </a:rPr>
              <a:t>on</a:t>
            </a:r>
            <a:r>
              <a:rPr lang="es-ES" sz="2000" u="sng" dirty="0">
                <a:latin typeface="Candara" panose="020E0502030303020204" pitchFamily="34" charset="0"/>
              </a:rPr>
              <a:t> </a:t>
            </a:r>
            <a:r>
              <a:rPr lang="es-ES" sz="2000" u="sng" dirty="0" err="1">
                <a:latin typeface="Candara" panose="020E0502030303020204" pitchFamily="34" charset="0"/>
              </a:rPr>
              <a:t>pre-run</a:t>
            </a:r>
            <a:r>
              <a:rPr lang="es-ES" sz="2000" u="sng" dirty="0">
                <a:latin typeface="Candara" panose="020E0502030303020204" pitchFamily="34" charset="0"/>
              </a:rPr>
              <a:t> cases</a:t>
            </a:r>
          </a:p>
          <a:p>
            <a:pPr algn="just"/>
            <a:endParaRPr lang="es-ES" sz="2000" dirty="0">
              <a:latin typeface="Candara" panose="020E0502030303020204" pitchFamily="34" charset="0"/>
            </a:endParaRPr>
          </a:p>
          <a:p>
            <a:pPr algn="just"/>
            <a:r>
              <a:rPr lang="es-ES" sz="2000" dirty="0" err="1">
                <a:latin typeface="Candara" panose="020E0502030303020204" pitchFamily="34" charset="0"/>
              </a:rPr>
              <a:t>Hybrid</a:t>
            </a:r>
            <a:r>
              <a:rPr lang="es-ES" sz="2000" dirty="0">
                <a:latin typeface="Candara" panose="020E0502030303020204" pitchFamily="34" charset="0"/>
              </a:rPr>
              <a:t> </a:t>
            </a:r>
            <a:r>
              <a:rPr lang="es-ES" sz="2000" dirty="0" err="1">
                <a:latin typeface="Candara" panose="020E0502030303020204" pitchFamily="34" charset="0"/>
              </a:rPr>
              <a:t>approach</a:t>
            </a:r>
            <a:r>
              <a:rPr lang="es-ES" sz="2000" dirty="0">
                <a:latin typeface="Candara" panose="020E0502030303020204" pitchFamily="34" charset="0"/>
              </a:rPr>
              <a:t>:</a:t>
            </a:r>
          </a:p>
        </p:txBody>
      </p:sp>
      <p:pic>
        <p:nvPicPr>
          <p:cNvPr id="8" name="Gráfico 7" descr="Base de datos con relleno sólido">
            <a:extLst>
              <a:ext uri="{FF2B5EF4-FFF2-40B4-BE49-F238E27FC236}">
                <a16:creationId xmlns:a16="http://schemas.microsoft.com/office/drawing/2014/main" id="{550A9F8B-808D-9DFA-76F1-FF5D4155E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29650" y="2717031"/>
            <a:ext cx="664806" cy="664806"/>
          </a:xfrm>
          <a:prstGeom prst="rect">
            <a:avLst/>
          </a:prstGeom>
        </p:spPr>
      </p:pic>
      <p:pic>
        <p:nvPicPr>
          <p:cNvPr id="9" name="Gráfico 8" descr="Base de datos con relleno sólido">
            <a:extLst>
              <a:ext uri="{FF2B5EF4-FFF2-40B4-BE49-F238E27FC236}">
                <a16:creationId xmlns:a16="http://schemas.microsoft.com/office/drawing/2014/main" id="{DA592279-2F83-87BB-9128-2F8D9E8E45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29650" y="3417277"/>
            <a:ext cx="664806" cy="664806"/>
          </a:xfrm>
          <a:prstGeom prst="rect">
            <a:avLst/>
          </a:prstGeom>
        </p:spPr>
      </p:pic>
      <p:pic>
        <p:nvPicPr>
          <p:cNvPr id="10" name="Gráfico 9" descr="Base de datos con relleno sólido">
            <a:extLst>
              <a:ext uri="{FF2B5EF4-FFF2-40B4-BE49-F238E27FC236}">
                <a16:creationId xmlns:a16="http://schemas.microsoft.com/office/drawing/2014/main" id="{FB09E0DE-A989-DE67-E2B2-F51DC4A0F5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29650" y="4120183"/>
            <a:ext cx="664806" cy="66480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68FA1F0-E5E6-D891-9339-F82F1D1B49EE}"/>
              </a:ext>
            </a:extLst>
          </p:cNvPr>
          <p:cNvSpPr txBox="1"/>
          <p:nvPr/>
        </p:nvSpPr>
        <p:spPr>
          <a:xfrm>
            <a:off x="1435592" y="2426955"/>
            <a:ext cx="852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>
                <a:latin typeface="Candara" panose="020E0502030303020204" pitchFamily="34" charset="0"/>
              </a:rPr>
              <a:t>N</a:t>
            </a:r>
            <a:r>
              <a:rPr lang="es-ES" sz="1400" dirty="0">
                <a:latin typeface="Candara" panose="020E0502030303020204" pitchFamily="34" charset="0"/>
              </a:rPr>
              <a:t> Cases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C620D893-CC56-6282-B70B-0A9E04D5080B}"/>
              </a:ext>
            </a:extLst>
          </p:cNvPr>
          <p:cNvSpPr/>
          <p:nvPr/>
        </p:nvSpPr>
        <p:spPr>
          <a:xfrm rot="19905913">
            <a:off x="2173994" y="4242438"/>
            <a:ext cx="723900" cy="18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A95D0E41-EDB5-5AE5-4E31-B515F5705987}"/>
              </a:ext>
            </a:extLst>
          </p:cNvPr>
          <p:cNvSpPr/>
          <p:nvPr/>
        </p:nvSpPr>
        <p:spPr>
          <a:xfrm>
            <a:off x="2184321" y="3740942"/>
            <a:ext cx="693107" cy="18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BD9A3C86-EB58-D86B-4222-CF5DC49CFDE9}"/>
              </a:ext>
            </a:extLst>
          </p:cNvPr>
          <p:cNvSpPr/>
          <p:nvPr/>
        </p:nvSpPr>
        <p:spPr>
          <a:xfrm rot="2053473">
            <a:off x="2185433" y="3215140"/>
            <a:ext cx="723900" cy="18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 descr="Mapa&#10;&#10;Descripción generada automáticamente">
            <a:extLst>
              <a:ext uri="{FF2B5EF4-FFF2-40B4-BE49-F238E27FC236}">
                <a16:creationId xmlns:a16="http://schemas.microsoft.com/office/drawing/2014/main" id="{335042EB-E79A-8792-DDAA-AB03484E072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333" t="21588" r="22837" b="5564"/>
          <a:stretch/>
        </p:blipFill>
        <p:spPr>
          <a:xfrm>
            <a:off x="3102184" y="3001995"/>
            <a:ext cx="1766082" cy="1495369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76A09AD1-8380-91E5-7DC4-455FB453BE86}"/>
              </a:ext>
            </a:extLst>
          </p:cNvPr>
          <p:cNvSpPr txBox="1"/>
          <p:nvPr/>
        </p:nvSpPr>
        <p:spPr>
          <a:xfrm>
            <a:off x="2765370" y="2419400"/>
            <a:ext cx="2806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Candara" panose="020E0502030303020204" pitchFamily="34" charset="0"/>
              </a:rPr>
              <a:t>Representative </a:t>
            </a:r>
            <a:r>
              <a:rPr lang="es-ES" sz="1400" dirty="0" err="1">
                <a:latin typeface="Candara" panose="020E0502030303020204" pitchFamily="34" charset="0"/>
              </a:rPr>
              <a:t>topobathymetry</a:t>
            </a:r>
            <a:endParaRPr lang="es-ES" sz="1400" dirty="0">
              <a:latin typeface="Candara" panose="020E0502030303020204" pitchFamily="34" charset="0"/>
            </a:endParaRPr>
          </a:p>
        </p:txBody>
      </p:sp>
      <p:sp>
        <p:nvSpPr>
          <p:cNvPr id="22" name="Flecha: a la derecha 21">
            <a:extLst>
              <a:ext uri="{FF2B5EF4-FFF2-40B4-BE49-F238E27FC236}">
                <a16:creationId xmlns:a16="http://schemas.microsoft.com/office/drawing/2014/main" id="{0B1964B7-0C4F-C1ED-4954-61BC4EAD4886}"/>
              </a:ext>
            </a:extLst>
          </p:cNvPr>
          <p:cNvSpPr/>
          <p:nvPr/>
        </p:nvSpPr>
        <p:spPr>
          <a:xfrm>
            <a:off x="4928019" y="3658239"/>
            <a:ext cx="1290642" cy="14535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08B1E4A-E17C-2A84-E0DF-47E363B24466}"/>
              </a:ext>
            </a:extLst>
          </p:cNvPr>
          <p:cNvSpPr txBox="1"/>
          <p:nvPr/>
        </p:nvSpPr>
        <p:spPr>
          <a:xfrm>
            <a:off x="1081717" y="4859850"/>
            <a:ext cx="447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Candara" panose="020E0502030303020204" pitchFamily="34" charset="0"/>
              </a:rPr>
              <a:t>…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8418366-81B0-03EE-4D47-F898FE621B58}"/>
              </a:ext>
            </a:extLst>
          </p:cNvPr>
          <p:cNvSpPr txBox="1"/>
          <p:nvPr/>
        </p:nvSpPr>
        <p:spPr>
          <a:xfrm>
            <a:off x="5123751" y="3204575"/>
            <a:ext cx="853022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000" dirty="0" err="1">
                <a:latin typeface="Candara" panose="020E0502030303020204" pitchFamily="34" charset="0"/>
              </a:rPr>
              <a:t>Numerical</a:t>
            </a:r>
            <a:r>
              <a:rPr lang="es-ES" sz="1000" dirty="0">
                <a:latin typeface="Candara" panose="020E0502030303020204" pitchFamily="34" charset="0"/>
              </a:rPr>
              <a:t> </a:t>
            </a:r>
            <a:r>
              <a:rPr lang="es-ES" sz="1000" dirty="0" err="1">
                <a:latin typeface="Candara" panose="020E0502030303020204" pitchFamily="34" charset="0"/>
              </a:rPr>
              <a:t>simulations</a:t>
            </a:r>
            <a:endParaRPr lang="es-ES" sz="1000" dirty="0">
              <a:latin typeface="Candara" panose="020E050203030302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B6A076C2-4BD3-B763-494E-7C33B504A141}"/>
              </a:ext>
            </a:extLst>
          </p:cNvPr>
          <p:cNvSpPr txBox="1"/>
          <p:nvPr/>
        </p:nvSpPr>
        <p:spPr>
          <a:xfrm>
            <a:off x="-24490" y="2870919"/>
            <a:ext cx="1918767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50" dirty="0">
                <a:latin typeface="Candara" panose="020E0502030303020204" pitchFamily="34" charset="0"/>
              </a:rPr>
              <a:t>{Hs1, Tp1, </a:t>
            </a:r>
            <a:r>
              <a:rPr lang="el-GR" sz="1250" dirty="0">
                <a:latin typeface="Candara" panose="020E0502030303020204" pitchFamily="34" charset="0"/>
                <a:cs typeface="Calibri" panose="020F0502020204030204" pitchFamily="34" charset="0"/>
              </a:rPr>
              <a:t>θ</a:t>
            </a:r>
            <a:r>
              <a:rPr lang="es-ES" sz="1250" dirty="0">
                <a:latin typeface="Candara" panose="020E0502030303020204" pitchFamily="34" charset="0"/>
                <a:cs typeface="Calibri" panose="020F0502020204030204" pitchFamily="34" charset="0"/>
              </a:rPr>
              <a:t>1, </a:t>
            </a:r>
            <a:r>
              <a:rPr lang="el-GR" sz="1250" dirty="0">
                <a:latin typeface="Candara" panose="020E0502030303020204" pitchFamily="34" charset="0"/>
                <a:cs typeface="Calibri" panose="020F0502020204030204" pitchFamily="34" charset="0"/>
              </a:rPr>
              <a:t>σ</a:t>
            </a:r>
            <a:r>
              <a:rPr lang="es-ES" sz="1250" dirty="0">
                <a:latin typeface="Candara" panose="020E0502030303020204" pitchFamily="34" charset="0"/>
                <a:cs typeface="Calibri" panose="020F0502020204030204" pitchFamily="34" charset="0"/>
              </a:rPr>
              <a:t>1, </a:t>
            </a:r>
            <a:r>
              <a:rPr lang="el-GR" sz="1250" dirty="0">
                <a:latin typeface="Candara" panose="020E0502030303020204" pitchFamily="34" charset="0"/>
                <a:cs typeface="Calibri" panose="020F0502020204030204" pitchFamily="34" charset="0"/>
              </a:rPr>
              <a:t>η</a:t>
            </a:r>
            <a:r>
              <a:rPr lang="es-ES" sz="1250" dirty="0">
                <a:latin typeface="Candara" panose="020E0502030303020204" pitchFamily="34" charset="0"/>
                <a:cs typeface="Calibri" panose="020F0502020204030204" pitchFamily="34" charset="0"/>
              </a:rPr>
              <a:t>1}</a:t>
            </a:r>
            <a:endParaRPr lang="es-ES" sz="1250" dirty="0">
              <a:latin typeface="Candara" panose="020E0502030303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A0458B0-E245-2559-BDB8-2B4C31924A1E}"/>
              </a:ext>
            </a:extLst>
          </p:cNvPr>
          <p:cNvSpPr txBox="1"/>
          <p:nvPr/>
        </p:nvSpPr>
        <p:spPr>
          <a:xfrm>
            <a:off x="-24490" y="3577028"/>
            <a:ext cx="1918767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50" dirty="0">
                <a:latin typeface="Candara" panose="020E0502030303020204" pitchFamily="34" charset="0"/>
              </a:rPr>
              <a:t>{Hs2, Tp2, </a:t>
            </a:r>
            <a:r>
              <a:rPr lang="el-GR" sz="1250" dirty="0">
                <a:latin typeface="Candara" panose="020E0502030303020204" pitchFamily="34" charset="0"/>
                <a:cs typeface="Calibri" panose="020F0502020204030204" pitchFamily="34" charset="0"/>
              </a:rPr>
              <a:t>θ</a:t>
            </a:r>
            <a:r>
              <a:rPr lang="es-ES" sz="1250" dirty="0">
                <a:latin typeface="Candara" panose="020E0502030303020204" pitchFamily="34" charset="0"/>
                <a:cs typeface="Calibri" panose="020F0502020204030204" pitchFamily="34" charset="0"/>
              </a:rPr>
              <a:t>2, </a:t>
            </a:r>
            <a:r>
              <a:rPr lang="el-GR" sz="1250" dirty="0">
                <a:latin typeface="Candara" panose="020E0502030303020204" pitchFamily="34" charset="0"/>
                <a:cs typeface="Calibri" panose="020F0502020204030204" pitchFamily="34" charset="0"/>
              </a:rPr>
              <a:t>σ</a:t>
            </a:r>
            <a:r>
              <a:rPr lang="es-ES" sz="1250" dirty="0">
                <a:latin typeface="Candara" panose="020E0502030303020204" pitchFamily="34" charset="0"/>
                <a:cs typeface="Calibri" panose="020F0502020204030204" pitchFamily="34" charset="0"/>
              </a:rPr>
              <a:t>2, </a:t>
            </a:r>
            <a:r>
              <a:rPr lang="el-GR" sz="1250" dirty="0">
                <a:latin typeface="Candara" panose="020E0502030303020204" pitchFamily="34" charset="0"/>
                <a:cs typeface="Calibri" panose="020F0502020204030204" pitchFamily="34" charset="0"/>
              </a:rPr>
              <a:t>η</a:t>
            </a:r>
            <a:r>
              <a:rPr lang="es-ES" sz="1250" dirty="0">
                <a:latin typeface="Candara" panose="020E0502030303020204" pitchFamily="34" charset="0"/>
                <a:cs typeface="Calibri" panose="020F0502020204030204" pitchFamily="34" charset="0"/>
              </a:rPr>
              <a:t>2}</a:t>
            </a:r>
            <a:endParaRPr lang="es-ES" sz="1250" dirty="0">
              <a:latin typeface="Candara" panose="020E0502030303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2A68703C-DA36-0DB5-868D-8C9C4818DD16}"/>
              </a:ext>
            </a:extLst>
          </p:cNvPr>
          <p:cNvSpPr txBox="1"/>
          <p:nvPr/>
        </p:nvSpPr>
        <p:spPr>
          <a:xfrm>
            <a:off x="-39730" y="4298697"/>
            <a:ext cx="1918767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50" dirty="0">
                <a:latin typeface="Candara" panose="020E0502030303020204" pitchFamily="34" charset="0"/>
              </a:rPr>
              <a:t>{Hs3, Tp3, </a:t>
            </a:r>
            <a:r>
              <a:rPr lang="el-GR" sz="1250" dirty="0">
                <a:latin typeface="Candara" panose="020E0502030303020204" pitchFamily="34" charset="0"/>
                <a:cs typeface="Calibri" panose="020F0502020204030204" pitchFamily="34" charset="0"/>
              </a:rPr>
              <a:t>θ</a:t>
            </a:r>
            <a:r>
              <a:rPr lang="es-ES" sz="1250" dirty="0">
                <a:latin typeface="Candara" panose="020E0502030303020204" pitchFamily="34" charset="0"/>
                <a:cs typeface="Calibri" panose="020F0502020204030204" pitchFamily="34" charset="0"/>
              </a:rPr>
              <a:t>3, </a:t>
            </a:r>
            <a:r>
              <a:rPr lang="el-GR" sz="1250" dirty="0">
                <a:latin typeface="Candara" panose="020E0502030303020204" pitchFamily="34" charset="0"/>
                <a:cs typeface="Calibri" panose="020F0502020204030204" pitchFamily="34" charset="0"/>
              </a:rPr>
              <a:t>σ</a:t>
            </a:r>
            <a:r>
              <a:rPr lang="es-ES" sz="1250" dirty="0">
                <a:latin typeface="Candara" panose="020E0502030303020204" pitchFamily="34" charset="0"/>
                <a:cs typeface="Calibri" panose="020F0502020204030204" pitchFamily="34" charset="0"/>
              </a:rPr>
              <a:t>3, </a:t>
            </a:r>
            <a:r>
              <a:rPr lang="el-GR" sz="1250" dirty="0">
                <a:latin typeface="Candara" panose="020E0502030303020204" pitchFamily="34" charset="0"/>
                <a:cs typeface="Calibri" panose="020F0502020204030204" pitchFamily="34" charset="0"/>
              </a:rPr>
              <a:t>η</a:t>
            </a:r>
            <a:r>
              <a:rPr lang="es-ES" sz="1250" dirty="0">
                <a:latin typeface="Candara" panose="020E0502030303020204" pitchFamily="34" charset="0"/>
                <a:cs typeface="Calibri" panose="020F0502020204030204" pitchFamily="34" charset="0"/>
              </a:rPr>
              <a:t>3}</a:t>
            </a:r>
            <a:endParaRPr lang="es-ES" sz="1250" dirty="0">
              <a:latin typeface="Candara" panose="020E0502030303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5AF8F55-500E-8627-0F32-F9D407D4ED5D}"/>
              </a:ext>
            </a:extLst>
          </p:cNvPr>
          <p:cNvSpPr txBox="1"/>
          <p:nvPr/>
        </p:nvSpPr>
        <p:spPr>
          <a:xfrm>
            <a:off x="7352977" y="4859850"/>
            <a:ext cx="447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Candara" panose="020E0502030303020204" pitchFamily="34" charset="0"/>
              </a:rPr>
              <a:t>…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805AB2D7-6266-B103-6AF5-BDE75525BAF3}"/>
              </a:ext>
            </a:extLst>
          </p:cNvPr>
          <p:cNvSpPr txBox="1"/>
          <p:nvPr/>
        </p:nvSpPr>
        <p:spPr>
          <a:xfrm>
            <a:off x="6934514" y="2425431"/>
            <a:ext cx="1284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>
                <a:latin typeface="Candara" panose="020E0502030303020204" pitchFamily="34" charset="0"/>
              </a:rPr>
              <a:t>N</a:t>
            </a:r>
            <a:r>
              <a:rPr lang="es-ES" sz="1400" dirty="0">
                <a:latin typeface="Candara" panose="020E0502030303020204" pitchFamily="34" charset="0"/>
              </a:rPr>
              <a:t> </a:t>
            </a:r>
            <a:r>
              <a:rPr lang="es-ES" sz="1400" dirty="0" err="1">
                <a:latin typeface="Candara" panose="020E0502030303020204" pitchFamily="34" charset="0"/>
              </a:rPr>
              <a:t>Flood</a:t>
            </a:r>
            <a:r>
              <a:rPr lang="es-ES" sz="1400" dirty="0">
                <a:latin typeface="Candara" panose="020E0502030303020204" pitchFamily="34" charset="0"/>
              </a:rPr>
              <a:t> </a:t>
            </a:r>
            <a:r>
              <a:rPr lang="es-ES" sz="1400" dirty="0" err="1">
                <a:latin typeface="Candara" panose="020E0502030303020204" pitchFamily="34" charset="0"/>
              </a:rPr>
              <a:t>Maps</a:t>
            </a:r>
            <a:endParaRPr lang="es-ES" sz="1400" dirty="0">
              <a:latin typeface="Candara" panose="020E050203030302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75A0A15-E2CC-BC7D-B8E4-37573DE2E228}"/>
              </a:ext>
            </a:extLst>
          </p:cNvPr>
          <p:cNvSpPr txBox="1"/>
          <p:nvPr/>
        </p:nvSpPr>
        <p:spPr>
          <a:xfrm>
            <a:off x="228884" y="5468142"/>
            <a:ext cx="88530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err="1">
                <a:latin typeface="Candara" panose="020E0502030303020204" pitchFamily="34" charset="0"/>
              </a:rPr>
              <a:t>Main</a:t>
            </a:r>
            <a:r>
              <a:rPr lang="es-ES" sz="2000" dirty="0">
                <a:latin typeface="Candara" panose="020E0502030303020204" pitchFamily="34" charset="0"/>
              </a:rPr>
              <a:t> </a:t>
            </a:r>
            <a:r>
              <a:rPr lang="es-ES" sz="2000" dirty="0" err="1">
                <a:latin typeface="Candara" panose="020E0502030303020204" pitchFamily="34" charset="0"/>
              </a:rPr>
              <a:t>constraints</a:t>
            </a:r>
            <a:r>
              <a:rPr lang="es-ES" sz="2000" dirty="0">
                <a:latin typeface="Candara" panose="020E0502030303020204" pitchFamily="34" charset="0"/>
              </a:rPr>
              <a:t>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 err="1">
                <a:latin typeface="Candara" panose="020E0502030303020204" pitchFamily="34" charset="0"/>
              </a:rPr>
              <a:t>Morphodynamics</a:t>
            </a:r>
            <a:r>
              <a:rPr lang="es-ES" sz="2000" dirty="0">
                <a:latin typeface="Candara" panose="020E0502030303020204" pitchFamily="34" charset="0"/>
              </a:rPr>
              <a:t> </a:t>
            </a:r>
            <a:r>
              <a:rPr lang="es-ES" sz="2000" dirty="0" err="1">
                <a:latin typeface="Candara" panose="020E0502030303020204" pitchFamily="34" charset="0"/>
              </a:rPr>
              <a:t>not</a:t>
            </a:r>
            <a:r>
              <a:rPr lang="es-ES" sz="2000" dirty="0">
                <a:latin typeface="Candara" panose="020E0502030303020204" pitchFamily="34" charset="0"/>
              </a:rPr>
              <a:t> </a:t>
            </a:r>
            <a:r>
              <a:rPr lang="es-ES" sz="2000" dirty="0" err="1">
                <a:latin typeface="Candara" panose="020E0502030303020204" pitchFamily="34" charset="0"/>
              </a:rPr>
              <a:t>taken</a:t>
            </a:r>
            <a:r>
              <a:rPr lang="es-ES" sz="2000" dirty="0">
                <a:latin typeface="Candara" panose="020E0502030303020204" pitchFamily="34" charset="0"/>
              </a:rPr>
              <a:t> </a:t>
            </a:r>
            <a:r>
              <a:rPr lang="es-ES" sz="2000" dirty="0" err="1">
                <a:latin typeface="Candara" panose="020E0502030303020204" pitchFamily="34" charset="0"/>
              </a:rPr>
              <a:t>into</a:t>
            </a:r>
            <a:r>
              <a:rPr lang="es-ES" sz="2000" dirty="0">
                <a:latin typeface="Candara" panose="020E0502030303020204" pitchFamily="34" charset="0"/>
              </a:rPr>
              <a:t> </a:t>
            </a:r>
            <a:r>
              <a:rPr lang="es-ES" sz="2000" dirty="0" err="1">
                <a:latin typeface="Candara" panose="020E0502030303020204" pitchFamily="34" charset="0"/>
              </a:rPr>
              <a:t>account</a:t>
            </a:r>
            <a:r>
              <a:rPr lang="es-ES" sz="2000" dirty="0">
                <a:latin typeface="Candara" panose="020E0502030303020204" pitchFamily="34" charset="0"/>
              </a:rPr>
              <a:t> (</a:t>
            </a:r>
            <a:r>
              <a:rPr lang="es-ES" sz="2000" dirty="0" err="1">
                <a:latin typeface="Candara" panose="020E0502030303020204" pitchFamily="34" charset="0"/>
              </a:rPr>
              <a:t>topobathymetry</a:t>
            </a:r>
            <a:r>
              <a:rPr lang="es-ES" sz="2000" dirty="0">
                <a:latin typeface="Candara" panose="020E0502030303020204" pitchFamily="34" charset="0"/>
              </a:rPr>
              <a:t> </a:t>
            </a:r>
            <a:r>
              <a:rPr lang="es-ES" sz="2000" dirty="0" err="1">
                <a:latin typeface="Candara" panose="020E0502030303020204" pitchFamily="34" charset="0"/>
              </a:rPr>
              <a:t>remains</a:t>
            </a:r>
            <a:r>
              <a:rPr lang="es-ES" sz="2000" dirty="0">
                <a:latin typeface="Candara" panose="020E0502030303020204" pitchFamily="34" charset="0"/>
              </a:rPr>
              <a:t> </a:t>
            </a:r>
            <a:r>
              <a:rPr lang="es-ES" sz="2000" dirty="0" err="1">
                <a:latin typeface="Candara" panose="020E0502030303020204" pitchFamily="34" charset="0"/>
              </a:rPr>
              <a:t>the</a:t>
            </a:r>
            <a:r>
              <a:rPr lang="es-ES" sz="2000" dirty="0">
                <a:latin typeface="Candara" panose="020E0502030303020204" pitchFamily="34" charset="0"/>
              </a:rPr>
              <a:t> </a:t>
            </a:r>
            <a:r>
              <a:rPr lang="es-ES" sz="2000" dirty="0" err="1">
                <a:latin typeface="Candara" panose="020E0502030303020204" pitchFamily="34" charset="0"/>
              </a:rPr>
              <a:t>same</a:t>
            </a:r>
            <a:r>
              <a:rPr lang="es-ES" sz="2000" dirty="0">
                <a:latin typeface="Candara" panose="020E0502030303020204" pitchFamily="34" charset="0"/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Candara" panose="020E0502030303020204" pitchFamily="34" charset="0"/>
              </a:rPr>
              <a:t>Local </a:t>
            </a:r>
            <a:r>
              <a:rPr lang="es-ES" sz="2000" dirty="0" err="1">
                <a:latin typeface="Candara" panose="020E0502030303020204" pitchFamily="34" charset="0"/>
              </a:rPr>
              <a:t>phenomena</a:t>
            </a:r>
            <a:r>
              <a:rPr lang="es-ES" sz="2000" dirty="0">
                <a:latin typeface="Candara" panose="020E0502030303020204" pitchFamily="34" charset="0"/>
              </a:rPr>
              <a:t> (</a:t>
            </a:r>
            <a:r>
              <a:rPr lang="es-ES" sz="2000" dirty="0" err="1">
                <a:latin typeface="Candara" panose="020E0502030303020204" pitchFamily="34" charset="0"/>
              </a:rPr>
              <a:t>resonance</a:t>
            </a:r>
            <a:r>
              <a:rPr lang="es-ES" sz="2000" dirty="0">
                <a:latin typeface="Candara" panose="020E0502030303020204" pitchFamily="34" charset="0"/>
              </a:rPr>
              <a:t>, </a:t>
            </a:r>
            <a:r>
              <a:rPr lang="es-ES" sz="2000" dirty="0" err="1">
                <a:latin typeface="Candara" panose="020E0502030303020204" pitchFamily="34" charset="0"/>
              </a:rPr>
              <a:t>seiches</a:t>
            </a:r>
            <a:r>
              <a:rPr lang="es-ES" sz="2000" dirty="0">
                <a:latin typeface="Candara" panose="020E0502030303020204" pitchFamily="34" charset="0"/>
              </a:rPr>
              <a:t>) </a:t>
            </a:r>
            <a:r>
              <a:rPr lang="es-ES" sz="2000" dirty="0" err="1">
                <a:latin typeface="Candara" panose="020E0502030303020204" pitchFamily="34" charset="0"/>
              </a:rPr>
              <a:t>conditioned</a:t>
            </a:r>
            <a:r>
              <a:rPr lang="es-ES" sz="2000" dirty="0">
                <a:latin typeface="Candara" panose="020E0502030303020204" pitchFamily="34" charset="0"/>
              </a:rPr>
              <a:t> </a:t>
            </a:r>
            <a:r>
              <a:rPr lang="es-ES" sz="2000" dirty="0" err="1">
                <a:latin typeface="Candara" panose="020E0502030303020204" pitchFamily="34" charset="0"/>
              </a:rPr>
              <a:t>to</a:t>
            </a:r>
            <a:r>
              <a:rPr lang="es-ES" sz="2000" dirty="0">
                <a:latin typeface="Candara" panose="020E0502030303020204" pitchFamily="34" charset="0"/>
              </a:rPr>
              <a:t> </a:t>
            </a:r>
            <a:r>
              <a:rPr lang="es-ES" sz="2000" dirty="0" err="1">
                <a:latin typeface="Candara" panose="020E0502030303020204" pitchFamily="34" charset="0"/>
              </a:rPr>
              <a:t>one</a:t>
            </a:r>
            <a:r>
              <a:rPr lang="es-ES" sz="2000" dirty="0">
                <a:latin typeface="Candara" panose="020E0502030303020204" pitchFamily="34" charset="0"/>
              </a:rPr>
              <a:t> </a:t>
            </a:r>
            <a:r>
              <a:rPr lang="es-ES" sz="2000" dirty="0" err="1">
                <a:latin typeface="Candara" panose="020E0502030303020204" pitchFamily="34" charset="0"/>
              </a:rPr>
              <a:t>morphology</a:t>
            </a:r>
            <a:endParaRPr lang="es-ES" sz="2000" dirty="0">
              <a:latin typeface="Candara" panose="020E0502030303020204" pitchFamily="34" charset="0"/>
            </a:endParaRPr>
          </a:p>
          <a:p>
            <a:pPr algn="just"/>
            <a:r>
              <a:rPr lang="es-ES" sz="2000" dirty="0">
                <a:latin typeface="Candara" panose="020E0502030303020204" pitchFamily="34" charset="0"/>
              </a:rPr>
              <a:t>          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B5C9D98-C4FD-FEA0-4A72-E0CCCAFFC8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8498" y="3218912"/>
            <a:ext cx="1600082" cy="1252432"/>
          </a:xfrm>
          <a:prstGeom prst="rect">
            <a:avLst/>
          </a:prstGeom>
        </p:spPr>
      </p:pic>
      <p:pic>
        <p:nvPicPr>
          <p:cNvPr id="33" name="Imagen 32" descr="Imagen que contiene agua&#10;&#10;Descripción generada automáticamente">
            <a:extLst>
              <a:ext uri="{FF2B5EF4-FFF2-40B4-BE49-F238E27FC236}">
                <a16:creationId xmlns:a16="http://schemas.microsoft.com/office/drawing/2014/main" id="{41EA866D-3D1A-A650-B1FD-0074323EB8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98363" y="2807793"/>
            <a:ext cx="1518369" cy="123608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8BE181E-1371-1D2D-D755-8AAFE1C87560}"/>
              </a:ext>
            </a:extLst>
          </p:cNvPr>
          <p:cNvSpPr txBox="1"/>
          <p:nvPr/>
        </p:nvSpPr>
        <p:spPr>
          <a:xfrm>
            <a:off x="228884" y="2424167"/>
            <a:ext cx="852922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latin typeface="Candara" panose="020E0502030303020204" pitchFamily="34" charset="0"/>
              </a:rPr>
              <a:t>Selection</a:t>
            </a:r>
            <a:r>
              <a:rPr lang="es-ES" sz="1100" dirty="0">
                <a:latin typeface="Candara" panose="020E0502030303020204" pitchFamily="34" charset="0"/>
              </a:rPr>
              <a:t> </a:t>
            </a:r>
            <a:r>
              <a:rPr lang="es-ES" sz="1100" dirty="0" err="1">
                <a:latin typeface="Candara" panose="020E0502030303020204" pitchFamily="34" charset="0"/>
              </a:rPr>
              <a:t>algorithms</a:t>
            </a:r>
            <a:endParaRPr lang="es-ES" sz="1100" dirty="0">
              <a:latin typeface="Candara" panose="020E0502030303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EC184CF-45F4-D7FF-F574-96CBD3925812}"/>
              </a:ext>
            </a:extLst>
          </p:cNvPr>
          <p:cNvSpPr txBox="1"/>
          <p:nvPr/>
        </p:nvSpPr>
        <p:spPr>
          <a:xfrm>
            <a:off x="5019732" y="3865237"/>
            <a:ext cx="1061061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latin typeface="Candara" panose="020E0502030303020204" pitchFamily="34" charset="0"/>
              </a:rPr>
              <a:t>Radial Basis </a:t>
            </a:r>
            <a:r>
              <a:rPr lang="es-ES" sz="1000" dirty="0" err="1">
                <a:latin typeface="Candara" panose="020E0502030303020204" pitchFamily="34" charset="0"/>
              </a:rPr>
              <a:t>Functions</a:t>
            </a:r>
            <a:r>
              <a:rPr lang="es-ES" sz="1000" dirty="0">
                <a:latin typeface="Candara" panose="020E0502030303020204" pitchFamily="34" charset="0"/>
              </a:rPr>
              <a:t> (RBF)</a:t>
            </a:r>
          </a:p>
        </p:txBody>
      </p:sp>
    </p:spTree>
    <p:extLst>
      <p:ext uri="{BB962C8B-B14F-4D97-AF65-F5344CB8AC3E}">
        <p14:creationId xmlns:p14="http://schemas.microsoft.com/office/powerpoint/2010/main" val="2056602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-4060"/>
            <a:ext cx="6287190" cy="10814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08" y="72509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303" y="72510"/>
            <a:ext cx="706505" cy="650678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DA36219-C39B-D60F-9C3F-03307FA383EC}"/>
              </a:ext>
            </a:extLst>
          </p:cNvPr>
          <p:cNvSpPr txBox="1"/>
          <p:nvPr/>
        </p:nvSpPr>
        <p:spPr>
          <a:xfrm>
            <a:off x="-62113" y="175483"/>
            <a:ext cx="307167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 err="1">
                <a:latin typeface="Candara" panose="020E0502030303020204" pitchFamily="34" charset="0"/>
              </a:rPr>
              <a:t>Introduction</a:t>
            </a:r>
            <a:endParaRPr lang="es-ES" sz="3500" dirty="0">
              <a:latin typeface="Candara" panose="020E0502030303020204" pitchFamily="34" charset="0"/>
            </a:endParaRPr>
          </a:p>
        </p:txBody>
      </p:sp>
      <p:pic>
        <p:nvPicPr>
          <p:cNvPr id="8" name="Gráfico 7" descr="Base de datos con relleno sólido">
            <a:extLst>
              <a:ext uri="{FF2B5EF4-FFF2-40B4-BE49-F238E27FC236}">
                <a16:creationId xmlns:a16="http://schemas.microsoft.com/office/drawing/2014/main" id="{550A9F8B-808D-9DFA-76F1-FF5D4155ED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5615" y="2922133"/>
            <a:ext cx="664806" cy="664806"/>
          </a:xfrm>
          <a:prstGeom prst="rect">
            <a:avLst/>
          </a:prstGeom>
        </p:spPr>
      </p:pic>
      <p:pic>
        <p:nvPicPr>
          <p:cNvPr id="9" name="Gráfico 8" descr="Base de datos con relleno sólido">
            <a:extLst>
              <a:ext uri="{FF2B5EF4-FFF2-40B4-BE49-F238E27FC236}">
                <a16:creationId xmlns:a16="http://schemas.microsoft.com/office/drawing/2014/main" id="{DA592279-2F83-87BB-9128-2F8D9E8E4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5615" y="3965546"/>
            <a:ext cx="664806" cy="664806"/>
          </a:xfrm>
          <a:prstGeom prst="rect">
            <a:avLst/>
          </a:prstGeom>
        </p:spPr>
      </p:pic>
      <p:pic>
        <p:nvPicPr>
          <p:cNvPr id="10" name="Gráfico 9" descr="Base de datos con relleno sólido">
            <a:extLst>
              <a:ext uri="{FF2B5EF4-FFF2-40B4-BE49-F238E27FC236}">
                <a16:creationId xmlns:a16="http://schemas.microsoft.com/office/drawing/2014/main" id="{FB09E0DE-A989-DE67-E2B2-F51DC4A0F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0739" y="5112410"/>
            <a:ext cx="664806" cy="664806"/>
          </a:xfrm>
          <a:prstGeom prst="rect">
            <a:avLst/>
          </a:prstGeom>
        </p:spPr>
      </p:pic>
      <p:sp>
        <p:nvSpPr>
          <p:cNvPr id="22" name="Flecha: a la derecha 21">
            <a:extLst>
              <a:ext uri="{FF2B5EF4-FFF2-40B4-BE49-F238E27FC236}">
                <a16:creationId xmlns:a16="http://schemas.microsoft.com/office/drawing/2014/main" id="{0B1964B7-0C4F-C1ED-4954-61BC4EAD4886}"/>
              </a:ext>
            </a:extLst>
          </p:cNvPr>
          <p:cNvSpPr/>
          <p:nvPr/>
        </p:nvSpPr>
        <p:spPr>
          <a:xfrm>
            <a:off x="4738502" y="4554233"/>
            <a:ext cx="1290642" cy="14535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08B1E4A-E17C-2A84-E0DF-47E363B24466}"/>
              </a:ext>
            </a:extLst>
          </p:cNvPr>
          <p:cNvSpPr txBox="1"/>
          <p:nvPr/>
        </p:nvSpPr>
        <p:spPr>
          <a:xfrm>
            <a:off x="1249756" y="6350741"/>
            <a:ext cx="447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Candara" panose="020E0502030303020204" pitchFamily="34" charset="0"/>
              </a:rPr>
              <a:t>…</a:t>
            </a:r>
          </a:p>
        </p:txBody>
      </p:sp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AFE9E205-9BB8-D6B5-2DF1-AA0E7FB21A65}"/>
              </a:ext>
            </a:extLst>
          </p:cNvPr>
          <p:cNvSpPr/>
          <p:nvPr/>
        </p:nvSpPr>
        <p:spPr>
          <a:xfrm>
            <a:off x="2292272" y="4310166"/>
            <a:ext cx="765249" cy="1433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Cerrar llave 27">
            <a:extLst>
              <a:ext uri="{FF2B5EF4-FFF2-40B4-BE49-F238E27FC236}">
                <a16:creationId xmlns:a16="http://schemas.microsoft.com/office/drawing/2014/main" id="{0C277DA6-2EA0-FA47-38BA-D5DC8F6D70C1}"/>
              </a:ext>
            </a:extLst>
          </p:cNvPr>
          <p:cNvSpPr/>
          <p:nvPr/>
        </p:nvSpPr>
        <p:spPr>
          <a:xfrm>
            <a:off x="1780307" y="2875676"/>
            <a:ext cx="356295" cy="3052683"/>
          </a:xfrm>
          <a:prstGeom prst="rightBrac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1" name="Flecha: a la derecha 30">
            <a:extLst>
              <a:ext uri="{FF2B5EF4-FFF2-40B4-BE49-F238E27FC236}">
                <a16:creationId xmlns:a16="http://schemas.microsoft.com/office/drawing/2014/main" id="{299D237A-57F9-5592-2466-315685C396F0}"/>
              </a:ext>
            </a:extLst>
          </p:cNvPr>
          <p:cNvSpPr/>
          <p:nvPr/>
        </p:nvSpPr>
        <p:spPr>
          <a:xfrm>
            <a:off x="4738502" y="3080284"/>
            <a:ext cx="1290642" cy="14535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Flecha: a la derecha 31">
            <a:extLst>
              <a:ext uri="{FF2B5EF4-FFF2-40B4-BE49-F238E27FC236}">
                <a16:creationId xmlns:a16="http://schemas.microsoft.com/office/drawing/2014/main" id="{86A96D27-E1F1-9D48-84A4-F89DA3767D3B}"/>
              </a:ext>
            </a:extLst>
          </p:cNvPr>
          <p:cNvSpPr/>
          <p:nvPr/>
        </p:nvSpPr>
        <p:spPr>
          <a:xfrm>
            <a:off x="4788686" y="5869196"/>
            <a:ext cx="1290642" cy="14535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241C5229-CA2D-B334-0DAC-B1303A1C01A3}"/>
              </a:ext>
            </a:extLst>
          </p:cNvPr>
          <p:cNvSpPr txBox="1"/>
          <p:nvPr/>
        </p:nvSpPr>
        <p:spPr>
          <a:xfrm>
            <a:off x="1129830" y="2211150"/>
            <a:ext cx="852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>
                <a:latin typeface="Candara" panose="020E0502030303020204" pitchFamily="34" charset="0"/>
              </a:rPr>
              <a:t>N</a:t>
            </a:r>
            <a:r>
              <a:rPr lang="es-ES" sz="1400" dirty="0">
                <a:latin typeface="Candara" panose="020E0502030303020204" pitchFamily="34" charset="0"/>
              </a:rPr>
              <a:t> Cases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3CFD1AC-2F22-9046-DB9F-7A449990D52C}"/>
              </a:ext>
            </a:extLst>
          </p:cNvPr>
          <p:cNvSpPr txBox="1"/>
          <p:nvPr/>
        </p:nvSpPr>
        <p:spPr>
          <a:xfrm>
            <a:off x="6736550" y="2206758"/>
            <a:ext cx="1467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err="1">
                <a:latin typeface="Candara" panose="020E0502030303020204" pitchFamily="34" charset="0"/>
              </a:rPr>
              <a:t>MxN</a:t>
            </a:r>
            <a:r>
              <a:rPr lang="es-ES" sz="1400" dirty="0">
                <a:latin typeface="Candara" panose="020E0502030303020204" pitchFamily="34" charset="0"/>
              </a:rPr>
              <a:t> </a:t>
            </a:r>
            <a:r>
              <a:rPr lang="es-ES" sz="1400" dirty="0" err="1">
                <a:latin typeface="Candara" panose="020E0502030303020204" pitchFamily="34" charset="0"/>
              </a:rPr>
              <a:t>Flood</a:t>
            </a:r>
            <a:r>
              <a:rPr lang="es-ES" sz="1400" dirty="0">
                <a:latin typeface="Candara" panose="020E0502030303020204" pitchFamily="34" charset="0"/>
              </a:rPr>
              <a:t> </a:t>
            </a:r>
            <a:r>
              <a:rPr lang="es-ES" sz="1400" dirty="0" err="1">
                <a:latin typeface="Candara" panose="020E0502030303020204" pitchFamily="34" charset="0"/>
              </a:rPr>
              <a:t>Maps</a:t>
            </a:r>
            <a:endParaRPr lang="es-ES" sz="1400" dirty="0">
              <a:latin typeface="Candara" panose="020E0502030303020204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E89A5290-B09F-8385-C6D3-2F1774325840}"/>
              </a:ext>
            </a:extLst>
          </p:cNvPr>
          <p:cNvSpPr txBox="1"/>
          <p:nvPr/>
        </p:nvSpPr>
        <p:spPr>
          <a:xfrm>
            <a:off x="3016523" y="2239487"/>
            <a:ext cx="1768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>
                <a:latin typeface="Candara" panose="020E0502030303020204" pitchFamily="34" charset="0"/>
              </a:rPr>
              <a:t>M</a:t>
            </a:r>
            <a:r>
              <a:rPr lang="es-ES" sz="1400" dirty="0">
                <a:latin typeface="Candara" panose="020E0502030303020204" pitchFamily="34" charset="0"/>
              </a:rPr>
              <a:t> </a:t>
            </a:r>
            <a:r>
              <a:rPr lang="es-ES" sz="1400" dirty="0" err="1">
                <a:latin typeface="Candara" panose="020E0502030303020204" pitchFamily="34" charset="0"/>
              </a:rPr>
              <a:t>topobathymetries</a:t>
            </a:r>
            <a:endParaRPr lang="es-ES" sz="1400" dirty="0">
              <a:latin typeface="Candara" panose="020E0502030303020204" pitchFamily="34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EA2AC6CD-D57E-A2A2-12EA-433601F183D3}"/>
              </a:ext>
            </a:extLst>
          </p:cNvPr>
          <p:cNvSpPr txBox="1"/>
          <p:nvPr/>
        </p:nvSpPr>
        <p:spPr>
          <a:xfrm>
            <a:off x="198120" y="1065091"/>
            <a:ext cx="8403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u="sng" dirty="0">
                <a:latin typeface="Candara" panose="020E0502030303020204" pitchFamily="34" charset="0"/>
              </a:rPr>
              <a:t>EWS </a:t>
            </a:r>
            <a:r>
              <a:rPr lang="es-ES" sz="2000" u="sng" dirty="0" err="1">
                <a:latin typeface="Candara" panose="020E0502030303020204" pitchFamily="34" charset="0"/>
              </a:rPr>
              <a:t>based</a:t>
            </a:r>
            <a:r>
              <a:rPr lang="es-ES" sz="2000" u="sng" dirty="0">
                <a:latin typeface="Candara" panose="020E0502030303020204" pitchFamily="34" charset="0"/>
              </a:rPr>
              <a:t> </a:t>
            </a:r>
            <a:r>
              <a:rPr lang="es-ES" sz="2000" u="sng" dirty="0" err="1">
                <a:latin typeface="Candara" panose="020E0502030303020204" pitchFamily="34" charset="0"/>
              </a:rPr>
              <a:t>on</a:t>
            </a:r>
            <a:r>
              <a:rPr lang="es-ES" sz="2000" u="sng" dirty="0">
                <a:latin typeface="Candara" panose="020E0502030303020204" pitchFamily="34" charset="0"/>
              </a:rPr>
              <a:t> </a:t>
            </a:r>
            <a:r>
              <a:rPr lang="es-ES" sz="2000" u="sng" dirty="0" err="1">
                <a:latin typeface="Candara" panose="020E0502030303020204" pitchFamily="34" charset="0"/>
              </a:rPr>
              <a:t>pre-run</a:t>
            </a:r>
            <a:r>
              <a:rPr lang="es-ES" sz="2000" u="sng" dirty="0">
                <a:latin typeface="Candara" panose="020E0502030303020204" pitchFamily="34" charset="0"/>
              </a:rPr>
              <a:t> cases</a:t>
            </a:r>
          </a:p>
          <a:p>
            <a:pPr algn="just"/>
            <a:endParaRPr lang="es-ES" sz="2000" dirty="0">
              <a:latin typeface="Candara" panose="020E0502030303020204" pitchFamily="34" charset="0"/>
            </a:endParaRPr>
          </a:p>
          <a:p>
            <a:pPr algn="just"/>
            <a:r>
              <a:rPr lang="es-ES" sz="2000" dirty="0" err="1">
                <a:latin typeface="Candara" panose="020E0502030303020204" pitchFamily="34" charset="0"/>
              </a:rPr>
              <a:t>Hybrid</a:t>
            </a:r>
            <a:r>
              <a:rPr lang="es-ES" sz="2000" dirty="0">
                <a:latin typeface="Candara" panose="020E0502030303020204" pitchFamily="34" charset="0"/>
              </a:rPr>
              <a:t> </a:t>
            </a:r>
            <a:r>
              <a:rPr lang="es-ES" sz="2000" dirty="0" err="1">
                <a:latin typeface="Candara" panose="020E0502030303020204" pitchFamily="34" charset="0"/>
              </a:rPr>
              <a:t>approach</a:t>
            </a:r>
            <a:r>
              <a:rPr lang="es-ES" sz="2000" dirty="0">
                <a:latin typeface="Candara" panose="020E0502030303020204" pitchFamily="34" charset="0"/>
              </a:rPr>
              <a:t> </a:t>
            </a:r>
            <a:r>
              <a:rPr lang="es-ES" sz="2000" dirty="0" err="1">
                <a:latin typeface="Candara" panose="020E0502030303020204" pitchFamily="34" charset="0"/>
              </a:rPr>
              <a:t>with</a:t>
            </a:r>
            <a:r>
              <a:rPr lang="es-ES" sz="2000" dirty="0">
                <a:latin typeface="Candara" panose="020E0502030303020204" pitchFamily="34" charset="0"/>
              </a:rPr>
              <a:t> </a:t>
            </a:r>
            <a:r>
              <a:rPr lang="es-ES" sz="2000" b="1" dirty="0" err="1">
                <a:latin typeface="Candara" panose="020E0502030303020204" pitchFamily="34" charset="0"/>
              </a:rPr>
              <a:t>updated</a:t>
            </a:r>
            <a:r>
              <a:rPr lang="es-ES" sz="2000" b="1" dirty="0">
                <a:latin typeface="Candara" panose="020E0502030303020204" pitchFamily="34" charset="0"/>
              </a:rPr>
              <a:t> </a:t>
            </a:r>
            <a:r>
              <a:rPr lang="es-ES" sz="2000" b="1" dirty="0" err="1">
                <a:latin typeface="Candara" panose="020E0502030303020204" pitchFamily="34" charset="0"/>
              </a:rPr>
              <a:t>bathymetry</a:t>
            </a:r>
            <a:r>
              <a:rPr lang="es-ES" sz="2000" dirty="0">
                <a:latin typeface="Candara" panose="020E0502030303020204" pitchFamily="34" charset="0"/>
              </a:rPr>
              <a:t>: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0594A735-0C0B-2593-1785-44AEA03121EC}"/>
              </a:ext>
            </a:extLst>
          </p:cNvPr>
          <p:cNvSpPr txBox="1"/>
          <p:nvPr/>
        </p:nvSpPr>
        <p:spPr>
          <a:xfrm>
            <a:off x="4983718" y="2612393"/>
            <a:ext cx="800206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000" dirty="0" err="1">
                <a:latin typeface="Candara" panose="020E0502030303020204" pitchFamily="34" charset="0"/>
              </a:rPr>
              <a:t>Numerical</a:t>
            </a:r>
            <a:r>
              <a:rPr lang="es-ES" sz="1000" dirty="0">
                <a:latin typeface="Candara" panose="020E0502030303020204" pitchFamily="34" charset="0"/>
              </a:rPr>
              <a:t> </a:t>
            </a:r>
            <a:r>
              <a:rPr lang="es-ES" sz="1000" dirty="0" err="1">
                <a:latin typeface="Candara" panose="020E0502030303020204" pitchFamily="34" charset="0"/>
              </a:rPr>
              <a:t>simulations</a:t>
            </a:r>
            <a:endParaRPr lang="es-ES" sz="1000" dirty="0">
              <a:latin typeface="Candara" panose="020E0502030303020204" pitchFamily="34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CE1007DD-4757-97B4-955F-DFC171220888}"/>
              </a:ext>
            </a:extLst>
          </p:cNvPr>
          <p:cNvSpPr txBox="1"/>
          <p:nvPr/>
        </p:nvSpPr>
        <p:spPr>
          <a:xfrm>
            <a:off x="5018639" y="3296165"/>
            <a:ext cx="765285" cy="2462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latin typeface="Candara" panose="020E0502030303020204" pitchFamily="34" charset="0"/>
              </a:rPr>
              <a:t>PCA + RBF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B50B5F03-3C47-63D1-AFB4-22935F88E8F5}"/>
              </a:ext>
            </a:extLst>
          </p:cNvPr>
          <p:cNvSpPr txBox="1"/>
          <p:nvPr/>
        </p:nvSpPr>
        <p:spPr>
          <a:xfrm>
            <a:off x="7240130" y="6350741"/>
            <a:ext cx="447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Candara" panose="020E0502030303020204" pitchFamily="34" charset="0"/>
              </a:rPr>
              <a:t>…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9021CFEC-B4A1-AF1A-6977-3708C86293CD}"/>
              </a:ext>
            </a:extLst>
          </p:cNvPr>
          <p:cNvSpPr txBox="1"/>
          <p:nvPr/>
        </p:nvSpPr>
        <p:spPr>
          <a:xfrm>
            <a:off x="-9600" y="3076021"/>
            <a:ext cx="1918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000" dirty="0">
                <a:latin typeface="Candara" panose="020E0502030303020204" pitchFamily="34" charset="0"/>
              </a:rPr>
              <a:t>{Hs1, Tp1, </a:t>
            </a:r>
            <a:r>
              <a:rPr lang="el-GR" sz="1000" dirty="0">
                <a:latin typeface="Candara" panose="020E0502030303020204" pitchFamily="34" charset="0"/>
                <a:cs typeface="Calibri" panose="020F0502020204030204" pitchFamily="34" charset="0"/>
              </a:rPr>
              <a:t>θ</a:t>
            </a:r>
            <a:r>
              <a:rPr lang="es-ES" sz="1000" dirty="0">
                <a:latin typeface="Candara" panose="020E0502030303020204" pitchFamily="34" charset="0"/>
                <a:cs typeface="Calibri" panose="020F0502020204030204" pitchFamily="34" charset="0"/>
              </a:rPr>
              <a:t>1, </a:t>
            </a:r>
            <a:r>
              <a:rPr lang="el-GR" sz="1000" dirty="0">
                <a:latin typeface="Candara" panose="020E0502030303020204" pitchFamily="34" charset="0"/>
                <a:cs typeface="Calibri" panose="020F0502020204030204" pitchFamily="34" charset="0"/>
              </a:rPr>
              <a:t>σ</a:t>
            </a:r>
            <a:r>
              <a:rPr lang="es-ES" sz="1000" dirty="0">
                <a:latin typeface="Candara" panose="020E0502030303020204" pitchFamily="34" charset="0"/>
                <a:cs typeface="Calibri" panose="020F0502020204030204" pitchFamily="34" charset="0"/>
              </a:rPr>
              <a:t>1, </a:t>
            </a:r>
            <a:r>
              <a:rPr lang="el-GR" sz="1000" dirty="0">
                <a:latin typeface="Candara" panose="020E0502030303020204" pitchFamily="34" charset="0"/>
                <a:cs typeface="Calibri" panose="020F0502020204030204" pitchFamily="34" charset="0"/>
              </a:rPr>
              <a:t>η</a:t>
            </a:r>
            <a:r>
              <a:rPr lang="es-ES" sz="1000" dirty="0">
                <a:latin typeface="Candara" panose="020E0502030303020204" pitchFamily="34" charset="0"/>
                <a:cs typeface="Calibri" panose="020F0502020204030204" pitchFamily="34" charset="0"/>
              </a:rPr>
              <a:t>1}</a:t>
            </a:r>
            <a:endParaRPr lang="es-ES" sz="1000" dirty="0">
              <a:latin typeface="Candara" panose="020E0502030303020204" pitchFamily="34" charset="0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18349676-3359-3592-C442-C22B616C0B07}"/>
              </a:ext>
            </a:extLst>
          </p:cNvPr>
          <p:cNvSpPr txBox="1"/>
          <p:nvPr/>
        </p:nvSpPr>
        <p:spPr>
          <a:xfrm>
            <a:off x="-9600" y="4125297"/>
            <a:ext cx="1918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000" dirty="0">
                <a:latin typeface="Candara" panose="020E0502030303020204" pitchFamily="34" charset="0"/>
              </a:rPr>
              <a:t>{Hs2, Tp2, </a:t>
            </a:r>
            <a:r>
              <a:rPr lang="el-GR" sz="1000" dirty="0">
                <a:latin typeface="Candara" panose="020E0502030303020204" pitchFamily="34" charset="0"/>
                <a:cs typeface="Calibri" panose="020F0502020204030204" pitchFamily="34" charset="0"/>
              </a:rPr>
              <a:t>θ</a:t>
            </a:r>
            <a:r>
              <a:rPr lang="es-ES" sz="1000" dirty="0">
                <a:latin typeface="Candara" panose="020E0502030303020204" pitchFamily="34" charset="0"/>
                <a:cs typeface="Calibri" panose="020F0502020204030204" pitchFamily="34" charset="0"/>
              </a:rPr>
              <a:t>2, </a:t>
            </a:r>
            <a:r>
              <a:rPr lang="el-GR" sz="1000" dirty="0">
                <a:latin typeface="Candara" panose="020E0502030303020204" pitchFamily="34" charset="0"/>
                <a:cs typeface="Calibri" panose="020F0502020204030204" pitchFamily="34" charset="0"/>
              </a:rPr>
              <a:t>σ</a:t>
            </a:r>
            <a:r>
              <a:rPr lang="es-ES" sz="1000" dirty="0">
                <a:latin typeface="Candara" panose="020E0502030303020204" pitchFamily="34" charset="0"/>
                <a:cs typeface="Calibri" panose="020F0502020204030204" pitchFamily="34" charset="0"/>
              </a:rPr>
              <a:t>2, </a:t>
            </a:r>
            <a:r>
              <a:rPr lang="el-GR" sz="1000" dirty="0">
                <a:latin typeface="Candara" panose="020E0502030303020204" pitchFamily="34" charset="0"/>
                <a:cs typeface="Calibri" panose="020F0502020204030204" pitchFamily="34" charset="0"/>
              </a:rPr>
              <a:t>η</a:t>
            </a:r>
            <a:r>
              <a:rPr lang="es-ES" sz="1000" dirty="0">
                <a:latin typeface="Candara" panose="020E0502030303020204" pitchFamily="34" charset="0"/>
                <a:cs typeface="Calibri" panose="020F0502020204030204" pitchFamily="34" charset="0"/>
              </a:rPr>
              <a:t>2}</a:t>
            </a:r>
            <a:endParaRPr lang="es-ES" sz="1000" dirty="0">
              <a:latin typeface="Candara" panose="020E0502030303020204" pitchFamily="34" charset="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CD06FA84-B8D6-1904-3A3E-FCE9916B6731}"/>
              </a:ext>
            </a:extLst>
          </p:cNvPr>
          <p:cNvSpPr txBox="1"/>
          <p:nvPr/>
        </p:nvSpPr>
        <p:spPr>
          <a:xfrm>
            <a:off x="-19716" y="5290924"/>
            <a:ext cx="1918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000" dirty="0">
                <a:latin typeface="Candara" panose="020E0502030303020204" pitchFamily="34" charset="0"/>
              </a:rPr>
              <a:t>{Hs3, Tp3, </a:t>
            </a:r>
            <a:r>
              <a:rPr lang="el-GR" sz="1000" dirty="0">
                <a:latin typeface="Candara" panose="020E0502030303020204" pitchFamily="34" charset="0"/>
                <a:cs typeface="Calibri" panose="020F0502020204030204" pitchFamily="34" charset="0"/>
              </a:rPr>
              <a:t>θ</a:t>
            </a:r>
            <a:r>
              <a:rPr lang="es-ES" sz="1000" dirty="0">
                <a:latin typeface="Candara" panose="020E0502030303020204" pitchFamily="34" charset="0"/>
                <a:cs typeface="Calibri" panose="020F0502020204030204" pitchFamily="34" charset="0"/>
              </a:rPr>
              <a:t>3, </a:t>
            </a:r>
            <a:r>
              <a:rPr lang="el-GR" sz="1000" dirty="0">
                <a:latin typeface="Candara" panose="020E0502030303020204" pitchFamily="34" charset="0"/>
                <a:cs typeface="Calibri" panose="020F0502020204030204" pitchFamily="34" charset="0"/>
              </a:rPr>
              <a:t>σ</a:t>
            </a:r>
            <a:r>
              <a:rPr lang="es-ES" sz="1000" dirty="0">
                <a:latin typeface="Candara" panose="020E0502030303020204" pitchFamily="34" charset="0"/>
                <a:cs typeface="Calibri" panose="020F0502020204030204" pitchFamily="34" charset="0"/>
              </a:rPr>
              <a:t>3, </a:t>
            </a:r>
            <a:r>
              <a:rPr lang="el-GR" sz="1000" dirty="0">
                <a:latin typeface="Candara" panose="020E0502030303020204" pitchFamily="34" charset="0"/>
                <a:cs typeface="Calibri" panose="020F0502020204030204" pitchFamily="34" charset="0"/>
              </a:rPr>
              <a:t>η</a:t>
            </a:r>
            <a:r>
              <a:rPr lang="es-ES" sz="1000" dirty="0">
                <a:latin typeface="Candara" panose="020E0502030303020204" pitchFamily="34" charset="0"/>
                <a:cs typeface="Calibri" panose="020F0502020204030204" pitchFamily="34" charset="0"/>
              </a:rPr>
              <a:t>3}</a:t>
            </a:r>
            <a:endParaRPr lang="es-ES" sz="1000" dirty="0">
              <a:latin typeface="Candara" panose="020E0502030303020204" pitchFamily="34" charset="0"/>
            </a:endParaRPr>
          </a:p>
        </p:txBody>
      </p:sp>
      <p:sp>
        <p:nvSpPr>
          <p:cNvPr id="58" name="Flecha: a la derecha 57">
            <a:extLst>
              <a:ext uri="{FF2B5EF4-FFF2-40B4-BE49-F238E27FC236}">
                <a16:creationId xmlns:a16="http://schemas.microsoft.com/office/drawing/2014/main" id="{4F2ADAB2-1CCE-6117-BF10-917579F1AF1C}"/>
              </a:ext>
            </a:extLst>
          </p:cNvPr>
          <p:cNvSpPr/>
          <p:nvPr/>
        </p:nvSpPr>
        <p:spPr>
          <a:xfrm rot="18962414" flipV="1">
            <a:off x="2125973" y="3596896"/>
            <a:ext cx="1106719" cy="1481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7" name="Imagen 66" descr="Mapa&#10;&#10;Descripción generada automáticamente">
            <a:extLst>
              <a:ext uri="{FF2B5EF4-FFF2-40B4-BE49-F238E27FC236}">
                <a16:creationId xmlns:a16="http://schemas.microsoft.com/office/drawing/2014/main" id="{69DA932F-07DB-90DC-D701-27EB75CEB3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333" t="21588" r="22837" b="5564"/>
          <a:stretch/>
        </p:blipFill>
        <p:spPr>
          <a:xfrm>
            <a:off x="3214252" y="2704070"/>
            <a:ext cx="1313659" cy="1112296"/>
          </a:xfrm>
          <a:prstGeom prst="rect">
            <a:avLst/>
          </a:prstGeom>
        </p:spPr>
      </p:pic>
      <p:sp>
        <p:nvSpPr>
          <p:cNvPr id="68" name="Flecha: a la derecha 67">
            <a:extLst>
              <a:ext uri="{FF2B5EF4-FFF2-40B4-BE49-F238E27FC236}">
                <a16:creationId xmlns:a16="http://schemas.microsoft.com/office/drawing/2014/main" id="{DABFCA8B-06B9-6BCE-640F-FBB836702B89}"/>
              </a:ext>
            </a:extLst>
          </p:cNvPr>
          <p:cNvSpPr/>
          <p:nvPr/>
        </p:nvSpPr>
        <p:spPr>
          <a:xfrm rot="2637586">
            <a:off x="2129889" y="5077700"/>
            <a:ext cx="1106719" cy="1481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25D0EBCE-DDB1-8D0C-14C2-532B603867CB}"/>
              </a:ext>
            </a:extLst>
          </p:cNvPr>
          <p:cNvSpPr txBox="1"/>
          <p:nvPr/>
        </p:nvSpPr>
        <p:spPr>
          <a:xfrm>
            <a:off x="3680370" y="6350741"/>
            <a:ext cx="447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Candara" panose="020E0502030303020204" pitchFamily="34" charset="0"/>
              </a:rPr>
              <a:t>…</a:t>
            </a:r>
          </a:p>
        </p:txBody>
      </p:sp>
      <p:pic>
        <p:nvPicPr>
          <p:cNvPr id="3" name="Imagen 2" descr="Imagen que contiene agua&#10;&#10;Descripción generada automáticamente">
            <a:extLst>
              <a:ext uri="{FF2B5EF4-FFF2-40B4-BE49-F238E27FC236}">
                <a16:creationId xmlns:a16="http://schemas.microsoft.com/office/drawing/2014/main" id="{817F2056-7F43-999C-3F4F-836DFEA645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5690" y="3186621"/>
            <a:ext cx="765285" cy="62114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BEBE8B6-502D-CF38-4CFE-F0BDD1BE40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3590" y="2920362"/>
            <a:ext cx="800206" cy="626345"/>
          </a:xfrm>
          <a:prstGeom prst="rect">
            <a:avLst/>
          </a:prstGeom>
        </p:spPr>
      </p:pic>
      <p:pic>
        <p:nvPicPr>
          <p:cNvPr id="7" name="Imagen 6" descr="Imagen que contiene agua&#10;&#10;Descripción generada automáticamente">
            <a:extLst>
              <a:ext uri="{FF2B5EF4-FFF2-40B4-BE49-F238E27FC236}">
                <a16:creationId xmlns:a16="http://schemas.microsoft.com/office/drawing/2014/main" id="{2E5FDFDF-6DC9-E863-5DC7-F1BA9DBF1F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9495" y="2704070"/>
            <a:ext cx="759341" cy="618172"/>
          </a:xfrm>
          <a:prstGeom prst="rect">
            <a:avLst/>
          </a:prstGeom>
        </p:spPr>
      </p:pic>
      <p:pic>
        <p:nvPicPr>
          <p:cNvPr id="12" name="Imagen 11" descr="Imagen que contiene agua&#10;&#10;Descripción generada automáticamente">
            <a:extLst>
              <a:ext uri="{FF2B5EF4-FFF2-40B4-BE49-F238E27FC236}">
                <a16:creationId xmlns:a16="http://schemas.microsoft.com/office/drawing/2014/main" id="{6887E2E3-2FB3-A283-EB19-9E9E428CCE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0320" y="4457157"/>
            <a:ext cx="765285" cy="62114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30DD2C8-BD0C-4219-5947-F7611F0D29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8220" y="4190898"/>
            <a:ext cx="800206" cy="626345"/>
          </a:xfrm>
          <a:prstGeom prst="rect">
            <a:avLst/>
          </a:prstGeom>
        </p:spPr>
      </p:pic>
      <p:pic>
        <p:nvPicPr>
          <p:cNvPr id="15" name="Imagen 14" descr="Imagen que contiene agua&#10;&#10;Descripción generada automáticamente">
            <a:extLst>
              <a:ext uri="{FF2B5EF4-FFF2-40B4-BE49-F238E27FC236}">
                <a16:creationId xmlns:a16="http://schemas.microsoft.com/office/drawing/2014/main" id="{3F6B527B-2B00-0BC9-AF48-0DA961E2C6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4125" y="3974606"/>
            <a:ext cx="759341" cy="618172"/>
          </a:xfrm>
          <a:prstGeom prst="rect">
            <a:avLst/>
          </a:prstGeom>
        </p:spPr>
      </p:pic>
      <p:pic>
        <p:nvPicPr>
          <p:cNvPr id="16" name="Imagen 15" descr="Imagen que contiene agua&#10;&#10;Descripción generada automáticamente">
            <a:extLst>
              <a:ext uri="{FF2B5EF4-FFF2-40B4-BE49-F238E27FC236}">
                <a16:creationId xmlns:a16="http://schemas.microsoft.com/office/drawing/2014/main" id="{E2679939-4C2E-E1E7-52E0-A0A49D395B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4950" y="5733575"/>
            <a:ext cx="765285" cy="62114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75FE747-692B-4358-1182-4C52644D19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2850" y="5467316"/>
            <a:ext cx="800206" cy="626345"/>
          </a:xfrm>
          <a:prstGeom prst="rect">
            <a:avLst/>
          </a:prstGeom>
        </p:spPr>
      </p:pic>
      <p:pic>
        <p:nvPicPr>
          <p:cNvPr id="19" name="Imagen 18" descr="Imagen que contiene agua&#10;&#10;Descripción generada automáticamente">
            <a:extLst>
              <a:ext uri="{FF2B5EF4-FFF2-40B4-BE49-F238E27FC236}">
                <a16:creationId xmlns:a16="http://schemas.microsoft.com/office/drawing/2014/main" id="{919197DA-ED2E-8047-5C26-BF3A490CE2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8755" y="5251024"/>
            <a:ext cx="759341" cy="618172"/>
          </a:xfrm>
          <a:prstGeom prst="rect">
            <a:avLst/>
          </a:prstGeom>
        </p:spPr>
      </p:pic>
      <p:pic>
        <p:nvPicPr>
          <p:cNvPr id="21" name="Imagen 20" descr="Gráfico&#10;&#10;Descripción generada automáticamente">
            <a:extLst>
              <a:ext uri="{FF2B5EF4-FFF2-40B4-BE49-F238E27FC236}">
                <a16:creationId xmlns:a16="http://schemas.microsoft.com/office/drawing/2014/main" id="{E5FF8D71-B0B3-31DE-7CAC-6BC861BE80D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740" t="18162" r="22025" b="4808"/>
          <a:stretch/>
        </p:blipFill>
        <p:spPr>
          <a:xfrm>
            <a:off x="3238885" y="4021058"/>
            <a:ext cx="1306596" cy="1143440"/>
          </a:xfrm>
          <a:prstGeom prst="rect">
            <a:avLst/>
          </a:prstGeom>
        </p:spPr>
      </p:pic>
      <p:pic>
        <p:nvPicPr>
          <p:cNvPr id="27" name="Imagen 26" descr="Diagrama, Mapa&#10;&#10;Descripción generada automáticamente">
            <a:extLst>
              <a:ext uri="{FF2B5EF4-FFF2-40B4-BE49-F238E27FC236}">
                <a16:creationId xmlns:a16="http://schemas.microsoft.com/office/drawing/2014/main" id="{0FBF2C10-BDDE-39C3-D474-47D44244EF4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6183" t="19900" r="23054" b="4807"/>
          <a:stretch/>
        </p:blipFill>
        <p:spPr>
          <a:xfrm>
            <a:off x="3238885" y="5307101"/>
            <a:ext cx="1306596" cy="1144700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742F182C-A4AD-C21D-C86A-6DEAE01F3DE9}"/>
              </a:ext>
            </a:extLst>
          </p:cNvPr>
          <p:cNvSpPr txBox="1"/>
          <p:nvPr/>
        </p:nvSpPr>
        <p:spPr>
          <a:xfrm>
            <a:off x="127542" y="2504748"/>
            <a:ext cx="872687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latin typeface="Candara" panose="020E0502030303020204" pitchFamily="34" charset="0"/>
              </a:rPr>
              <a:t>Selection</a:t>
            </a:r>
            <a:r>
              <a:rPr lang="es-ES" sz="1100" dirty="0">
                <a:latin typeface="Candara" panose="020E0502030303020204" pitchFamily="34" charset="0"/>
              </a:rPr>
              <a:t> </a:t>
            </a:r>
            <a:r>
              <a:rPr lang="es-ES" sz="1100" dirty="0" err="1">
                <a:latin typeface="Candara" panose="020E0502030303020204" pitchFamily="34" charset="0"/>
              </a:rPr>
              <a:t>algorithms</a:t>
            </a:r>
            <a:endParaRPr lang="es-ES" sz="11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726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-4060"/>
            <a:ext cx="6287190" cy="10814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08" y="72509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303" y="72510"/>
            <a:ext cx="706505" cy="65067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3E090EF-C36C-D203-F602-417F3A4FC26A}"/>
              </a:ext>
            </a:extLst>
          </p:cNvPr>
          <p:cNvSpPr txBox="1"/>
          <p:nvPr/>
        </p:nvSpPr>
        <p:spPr>
          <a:xfrm>
            <a:off x="-124318" y="175483"/>
            <a:ext cx="284088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 err="1">
                <a:latin typeface="Candara" panose="020E0502030303020204" pitchFamily="34" charset="0"/>
              </a:rPr>
              <a:t>Study</a:t>
            </a:r>
            <a:r>
              <a:rPr lang="es-ES" sz="3500" dirty="0">
                <a:latin typeface="Candara" panose="020E0502030303020204" pitchFamily="34" charset="0"/>
              </a:rPr>
              <a:t> </a:t>
            </a:r>
            <a:r>
              <a:rPr lang="es-ES" sz="3500" dirty="0" err="1">
                <a:latin typeface="Candara" panose="020E0502030303020204" pitchFamily="34" charset="0"/>
              </a:rPr>
              <a:t>area</a:t>
            </a:r>
            <a:endParaRPr lang="es-ES" sz="3500" dirty="0">
              <a:latin typeface="Candara" panose="020E0502030303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E969C4A-95C2-9F30-A19A-FC08111FA382}"/>
              </a:ext>
            </a:extLst>
          </p:cNvPr>
          <p:cNvSpPr txBox="1"/>
          <p:nvPr/>
        </p:nvSpPr>
        <p:spPr>
          <a:xfrm>
            <a:off x="337351" y="1487019"/>
            <a:ext cx="82110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S" dirty="0">
              <a:latin typeface="Candara" panose="020E0502030303020204" pitchFamily="34" charset="0"/>
            </a:endParaRPr>
          </a:p>
          <a:p>
            <a:pPr algn="just"/>
            <a:endParaRPr lang="es-ES" sz="1700" dirty="0">
              <a:latin typeface="Candara" panose="020E0502030303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es-ES" sz="1700" dirty="0">
              <a:latin typeface="Candara" panose="020E0502030303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D68F50A-8E1A-F500-4B08-03376CDD9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512" y="970206"/>
            <a:ext cx="3983347" cy="2505971"/>
          </a:xfrm>
          <a:prstGeom prst="rect">
            <a:avLst/>
          </a:prstGeom>
        </p:spPr>
      </p:pic>
      <p:pic>
        <p:nvPicPr>
          <p:cNvPr id="15" name="Imagen 14" descr="Vista de una playa con una montaña al fondo&#10;&#10;Descripción generada automáticamente con confianza media">
            <a:extLst>
              <a:ext uri="{FF2B5EF4-FFF2-40B4-BE49-F238E27FC236}">
                <a16:creationId xmlns:a16="http://schemas.microsoft.com/office/drawing/2014/main" id="{7C9C7796-9F51-78C5-1F23-534AA34430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3266" y="4256571"/>
            <a:ext cx="3915151" cy="2570949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E27103F6-19EC-4C32-DBB0-DEB14FA74DAF}"/>
              </a:ext>
            </a:extLst>
          </p:cNvPr>
          <p:cNvSpPr txBox="1"/>
          <p:nvPr/>
        </p:nvSpPr>
        <p:spPr>
          <a:xfrm>
            <a:off x="265512" y="3900141"/>
            <a:ext cx="46963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Candara" panose="020E0502030303020204" pitchFamily="34" charset="0"/>
              </a:rPr>
              <a:t>La Salvé Beach (Laredo, </a:t>
            </a:r>
            <a:r>
              <a:rPr lang="es-ES" b="1" dirty="0" err="1">
                <a:latin typeface="Candara" panose="020E0502030303020204" pitchFamily="34" charset="0"/>
              </a:rPr>
              <a:t>Spain</a:t>
            </a:r>
            <a:r>
              <a:rPr lang="es-ES" b="1" dirty="0">
                <a:latin typeface="Candara" panose="020E0502030303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ndara" panose="020E0502030303020204" pitchFamily="34" charset="0"/>
              </a:rPr>
              <a:t>4250 metres </a:t>
            </a:r>
            <a:r>
              <a:rPr lang="es-ES" dirty="0" err="1">
                <a:latin typeface="Candara" panose="020E0502030303020204" pitchFamily="34" charset="0"/>
              </a:rPr>
              <a:t>long</a:t>
            </a:r>
            <a:endParaRPr lang="es-ES" dirty="0"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>
                <a:latin typeface="Candara" panose="020E0502030303020204" pitchFamily="34" charset="0"/>
              </a:rPr>
              <a:t>Dissipative</a:t>
            </a:r>
            <a:r>
              <a:rPr lang="es-ES" dirty="0">
                <a:latin typeface="Candara" panose="020E0502030303020204" pitchFamily="34" charset="0"/>
              </a:rPr>
              <a:t> </a:t>
            </a:r>
            <a:r>
              <a:rPr lang="es-ES" dirty="0" err="1">
                <a:latin typeface="Candara" panose="020E0502030303020204" pitchFamily="34" charset="0"/>
              </a:rPr>
              <a:t>white-sand</a:t>
            </a:r>
            <a:r>
              <a:rPr lang="es-ES" dirty="0">
                <a:latin typeface="Candara" panose="020E0502030303020204" pitchFamily="34" charset="0"/>
              </a:rPr>
              <a:t> </a:t>
            </a:r>
            <a:r>
              <a:rPr lang="es-ES" dirty="0" err="1">
                <a:latin typeface="Candara" panose="020E0502030303020204" pitchFamily="34" charset="0"/>
              </a:rPr>
              <a:t>urban</a:t>
            </a:r>
            <a:r>
              <a:rPr lang="es-ES" dirty="0">
                <a:latin typeface="Candara" panose="020E0502030303020204" pitchFamily="34" charset="0"/>
              </a:rPr>
              <a:t> </a:t>
            </a:r>
            <a:r>
              <a:rPr lang="es-ES" dirty="0" err="1">
                <a:latin typeface="Candara" panose="020E0502030303020204" pitchFamily="34" charset="0"/>
              </a:rPr>
              <a:t>beach</a:t>
            </a:r>
            <a:endParaRPr lang="es-ES" dirty="0"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>
                <a:latin typeface="Candara" panose="020E0502030303020204" pitchFamily="34" charset="0"/>
              </a:rPr>
              <a:t>Sand</a:t>
            </a:r>
            <a:r>
              <a:rPr lang="es-ES" dirty="0">
                <a:latin typeface="Candara" panose="020E0502030303020204" pitchFamily="34" charset="0"/>
              </a:rPr>
              <a:t> </a:t>
            </a:r>
            <a:r>
              <a:rPr lang="es-ES" dirty="0" err="1">
                <a:latin typeface="Candara" panose="020E0502030303020204" pitchFamily="34" charset="0"/>
              </a:rPr>
              <a:t>spit</a:t>
            </a:r>
            <a:r>
              <a:rPr lang="es-ES" dirty="0">
                <a:latin typeface="Candara" panose="020E0502030303020204" pitchFamily="34" charset="0"/>
              </a:rPr>
              <a:t> in Santoña bar-</a:t>
            </a:r>
            <a:r>
              <a:rPr lang="es-ES" dirty="0" err="1">
                <a:latin typeface="Candara" panose="020E0502030303020204" pitchFamily="34" charset="0"/>
              </a:rPr>
              <a:t>built</a:t>
            </a:r>
            <a:r>
              <a:rPr lang="es-ES" dirty="0">
                <a:latin typeface="Candara" panose="020E0502030303020204" pitchFamily="34" charset="0"/>
              </a:rPr>
              <a:t> </a:t>
            </a:r>
            <a:r>
              <a:rPr lang="es-ES" dirty="0" err="1">
                <a:latin typeface="Candara" panose="020E0502030303020204" pitchFamily="34" charset="0"/>
              </a:rPr>
              <a:t>Estuary</a:t>
            </a:r>
            <a:endParaRPr lang="es-ES" dirty="0"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>
                <a:latin typeface="Candara" panose="020E0502030303020204" pitchFamily="34" charset="0"/>
              </a:rPr>
              <a:t>Macrotidal</a:t>
            </a:r>
            <a:r>
              <a:rPr lang="es-ES" dirty="0">
                <a:latin typeface="Candara" panose="020E0502030303020204" pitchFamily="34" charset="0"/>
              </a:rPr>
              <a:t> &amp; </a:t>
            </a:r>
            <a:r>
              <a:rPr lang="es-ES" dirty="0" err="1">
                <a:latin typeface="Candara" panose="020E0502030303020204" pitchFamily="34" charset="0"/>
              </a:rPr>
              <a:t>semidiurnal</a:t>
            </a:r>
            <a:endParaRPr lang="es-ES" dirty="0"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>
                <a:latin typeface="Candara" panose="020E0502030303020204" pitchFamily="34" charset="0"/>
              </a:rPr>
              <a:t>Nearby</a:t>
            </a:r>
            <a:r>
              <a:rPr lang="es-ES" dirty="0">
                <a:latin typeface="Candara" panose="020E0502030303020204" pitchFamily="34" charset="0"/>
              </a:rPr>
              <a:t> </a:t>
            </a:r>
            <a:r>
              <a:rPr lang="es-ES" dirty="0" err="1">
                <a:latin typeface="Candara" panose="020E0502030303020204" pitchFamily="34" charset="0"/>
              </a:rPr>
              <a:t>geographical</a:t>
            </a:r>
            <a:r>
              <a:rPr lang="es-ES" dirty="0">
                <a:latin typeface="Candara" panose="020E0502030303020204" pitchFamily="34" charset="0"/>
              </a:rPr>
              <a:t> </a:t>
            </a:r>
            <a:r>
              <a:rPr lang="es-ES" dirty="0" err="1">
                <a:latin typeface="Candara" panose="020E0502030303020204" pitchFamily="34" charset="0"/>
              </a:rPr>
              <a:t>elements</a:t>
            </a:r>
            <a:r>
              <a:rPr lang="es-ES" dirty="0">
                <a:latin typeface="Candara" panose="020E0502030303020204" pitchFamily="34" charset="0"/>
              </a:rPr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ndara" panose="020E0502030303020204" pitchFamily="34" charset="0"/>
              </a:rPr>
              <a:t>Laredo 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ndara" panose="020E0502030303020204" pitchFamily="34" charset="0"/>
              </a:rPr>
              <a:t>Asón </a:t>
            </a:r>
            <a:r>
              <a:rPr lang="es-ES" dirty="0" err="1">
                <a:latin typeface="Candara" panose="020E0502030303020204" pitchFamily="34" charset="0"/>
              </a:rPr>
              <a:t>river</a:t>
            </a:r>
            <a:r>
              <a:rPr lang="es-ES" dirty="0">
                <a:latin typeface="Candara" panose="020E0502030303020204" pitchFamily="34" charset="0"/>
              </a:rPr>
              <a:t> </a:t>
            </a:r>
            <a:r>
              <a:rPr lang="es-ES" dirty="0" err="1">
                <a:latin typeface="Candara" panose="020E0502030303020204" pitchFamily="34" charset="0"/>
              </a:rPr>
              <a:t>mouth</a:t>
            </a:r>
            <a:endParaRPr lang="es-ES" dirty="0">
              <a:latin typeface="Candara" panose="020E0502030303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ndara" panose="020E0502030303020204" pitchFamily="34" charset="0"/>
              </a:rPr>
              <a:t>Mt. </a:t>
            </a:r>
            <a:r>
              <a:rPr lang="es-ES" dirty="0" err="1">
                <a:latin typeface="Candara" panose="020E0502030303020204" pitchFamily="34" charset="0"/>
              </a:rPr>
              <a:t>Buciero</a:t>
            </a:r>
            <a:endParaRPr lang="es-ES" dirty="0"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latin typeface="Candara" panose="020E0502030303020204" pitchFamily="34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8CDFDCAF-9E42-3510-15A8-072F2DE72E96}"/>
              </a:ext>
            </a:extLst>
          </p:cNvPr>
          <p:cNvSpPr/>
          <p:nvPr/>
        </p:nvSpPr>
        <p:spPr>
          <a:xfrm>
            <a:off x="1536700" y="2420562"/>
            <a:ext cx="113264" cy="7339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Imagen 20" descr="Imagen que contiene agua, pájaro, grande, parado&#10;&#10;Descripción generada automáticamente">
            <a:extLst>
              <a:ext uri="{FF2B5EF4-FFF2-40B4-BE49-F238E27FC236}">
                <a16:creationId xmlns:a16="http://schemas.microsoft.com/office/drawing/2014/main" id="{881F26AE-F589-4075-FB6D-57403F7D0C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3881" b="4313"/>
          <a:stretch/>
        </p:blipFill>
        <p:spPr>
          <a:xfrm>
            <a:off x="4633266" y="970206"/>
            <a:ext cx="3915151" cy="3243389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2BAFDE1B-C87A-18C3-B0E0-79486F4AC91F}"/>
              </a:ext>
            </a:extLst>
          </p:cNvPr>
          <p:cNvCxnSpPr>
            <a:cxnSpLocks/>
          </p:cNvCxnSpPr>
          <p:nvPr/>
        </p:nvCxnSpPr>
        <p:spPr>
          <a:xfrm flipV="1">
            <a:off x="1536700" y="958600"/>
            <a:ext cx="3084984" cy="1461962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2E884939-5118-A13B-A40A-F06139F246BC}"/>
              </a:ext>
            </a:extLst>
          </p:cNvPr>
          <p:cNvCxnSpPr>
            <a:cxnSpLocks/>
          </p:cNvCxnSpPr>
          <p:nvPr/>
        </p:nvCxnSpPr>
        <p:spPr>
          <a:xfrm>
            <a:off x="1532890" y="2496461"/>
            <a:ext cx="3088794" cy="1742164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adroTexto 36">
            <a:extLst>
              <a:ext uri="{FF2B5EF4-FFF2-40B4-BE49-F238E27FC236}">
                <a16:creationId xmlns:a16="http://schemas.microsoft.com/office/drawing/2014/main" id="{871F9C15-988F-6874-36D4-4615F105FBD3}"/>
              </a:ext>
            </a:extLst>
          </p:cNvPr>
          <p:cNvSpPr txBox="1"/>
          <p:nvPr/>
        </p:nvSpPr>
        <p:spPr>
          <a:xfrm>
            <a:off x="7900906" y="4038118"/>
            <a:ext cx="7325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 err="1">
                <a:solidFill>
                  <a:schemeClr val="bg1">
                    <a:lumMod val="95000"/>
                  </a:schemeClr>
                </a:solidFill>
              </a:rPr>
              <a:t>Sentinel</a:t>
            </a:r>
            <a:r>
              <a:rPr lang="es-ES" sz="800" dirty="0">
                <a:solidFill>
                  <a:schemeClr val="bg1">
                    <a:lumMod val="95000"/>
                  </a:schemeClr>
                </a:solidFill>
              </a:rPr>
              <a:t> Hub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5163E1DD-50E6-BED9-D499-C180916FE2FA}"/>
              </a:ext>
            </a:extLst>
          </p:cNvPr>
          <p:cNvSpPr txBox="1"/>
          <p:nvPr/>
        </p:nvSpPr>
        <p:spPr>
          <a:xfrm>
            <a:off x="3565375" y="3290022"/>
            <a:ext cx="7325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2">
                    <a:lumMod val="50000"/>
                  </a:schemeClr>
                </a:solidFill>
              </a:rPr>
              <a:t>Google </a:t>
            </a:r>
            <a:r>
              <a:rPr lang="es-ES" sz="800" dirty="0" err="1">
                <a:solidFill>
                  <a:schemeClr val="bg2">
                    <a:lumMod val="50000"/>
                  </a:schemeClr>
                </a:solidFill>
              </a:rPr>
              <a:t>Earth</a:t>
            </a:r>
            <a:endParaRPr lang="es-ES" sz="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8E2D6EA7-D329-C6D3-25E0-7CF3011925DC}"/>
              </a:ext>
            </a:extLst>
          </p:cNvPr>
          <p:cNvSpPr txBox="1"/>
          <p:nvPr/>
        </p:nvSpPr>
        <p:spPr>
          <a:xfrm>
            <a:off x="7835159" y="6640154"/>
            <a:ext cx="8640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 err="1">
                <a:solidFill>
                  <a:schemeClr val="bg1"/>
                </a:solidFill>
              </a:rPr>
              <a:t>SurfCantabria</a:t>
            </a:r>
            <a:endParaRPr lang="es-ES" sz="800" dirty="0">
              <a:solidFill>
                <a:schemeClr val="bg1"/>
              </a:solidFill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427984AE-1ACC-456E-DCA7-8E4FA98DE31D}"/>
              </a:ext>
            </a:extLst>
          </p:cNvPr>
          <p:cNvSpPr txBox="1"/>
          <p:nvPr/>
        </p:nvSpPr>
        <p:spPr>
          <a:xfrm>
            <a:off x="6232126" y="1979211"/>
            <a:ext cx="8236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  <a:latin typeface="Candara" panose="020E0502030303020204" pitchFamily="34" charset="0"/>
              </a:rPr>
              <a:t>Mt. </a:t>
            </a:r>
            <a:r>
              <a:rPr lang="es-ES" sz="1000" dirty="0" err="1">
                <a:solidFill>
                  <a:schemeClr val="bg1"/>
                </a:solidFill>
                <a:latin typeface="Candara" panose="020E0502030303020204" pitchFamily="34" charset="0"/>
              </a:rPr>
              <a:t>Buciero</a:t>
            </a:r>
            <a:endParaRPr lang="es-ES" sz="1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E2F40DFC-2570-8F77-E218-31FFC11DD6E0}"/>
              </a:ext>
            </a:extLst>
          </p:cNvPr>
          <p:cNvSpPr txBox="1"/>
          <p:nvPr/>
        </p:nvSpPr>
        <p:spPr>
          <a:xfrm>
            <a:off x="5748299" y="2522285"/>
            <a:ext cx="11218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>
                <a:solidFill>
                  <a:schemeClr val="bg1"/>
                </a:solidFill>
                <a:latin typeface="Candara" panose="020E0502030303020204" pitchFamily="34" charset="0"/>
              </a:rPr>
              <a:t>Asón </a:t>
            </a:r>
            <a:r>
              <a:rPr lang="es-ES" sz="900" dirty="0" err="1">
                <a:solidFill>
                  <a:schemeClr val="bg1"/>
                </a:solidFill>
                <a:latin typeface="Candara" panose="020E0502030303020204" pitchFamily="34" charset="0"/>
              </a:rPr>
              <a:t>river</a:t>
            </a:r>
            <a:r>
              <a:rPr lang="es-ES" sz="900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s-ES" sz="900" dirty="0" err="1">
                <a:solidFill>
                  <a:schemeClr val="bg1"/>
                </a:solidFill>
                <a:latin typeface="Candara" panose="020E0502030303020204" pitchFamily="34" charset="0"/>
              </a:rPr>
              <a:t>mouth</a:t>
            </a:r>
            <a:endParaRPr lang="es-ES" sz="9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61CAF3A8-D6C4-F377-2F00-23798B424CE5}"/>
              </a:ext>
            </a:extLst>
          </p:cNvPr>
          <p:cNvSpPr txBox="1"/>
          <p:nvPr/>
        </p:nvSpPr>
        <p:spPr>
          <a:xfrm>
            <a:off x="5005448" y="3349700"/>
            <a:ext cx="11218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  <a:latin typeface="Candara" panose="020E0502030303020204" pitchFamily="34" charset="0"/>
              </a:rPr>
              <a:t>Santoña </a:t>
            </a:r>
            <a:r>
              <a:rPr lang="es-ES" sz="1000" dirty="0" err="1">
                <a:solidFill>
                  <a:schemeClr val="bg1"/>
                </a:solidFill>
                <a:latin typeface="Candara" panose="020E0502030303020204" pitchFamily="34" charset="0"/>
              </a:rPr>
              <a:t>Estuary</a:t>
            </a:r>
            <a:endParaRPr lang="es-ES" sz="1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FB1B1CDA-09CE-B249-41AA-251CFF86A1ED}"/>
              </a:ext>
            </a:extLst>
          </p:cNvPr>
          <p:cNvSpPr txBox="1"/>
          <p:nvPr/>
        </p:nvSpPr>
        <p:spPr>
          <a:xfrm>
            <a:off x="7055808" y="3226589"/>
            <a:ext cx="11218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  <a:latin typeface="Candara" panose="020E0502030303020204" pitchFamily="34" charset="0"/>
              </a:rPr>
              <a:t>Laredo Port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F9D3E0E-E1B0-C181-332A-EFA7AB3589D0}"/>
              </a:ext>
            </a:extLst>
          </p:cNvPr>
          <p:cNvSpPr txBox="1"/>
          <p:nvPr/>
        </p:nvSpPr>
        <p:spPr>
          <a:xfrm>
            <a:off x="6330414" y="3161651"/>
            <a:ext cx="640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bg1"/>
                </a:solidFill>
                <a:latin typeface="Candara" panose="020E0502030303020204" pitchFamily="34" charset="0"/>
              </a:rPr>
              <a:t>La Salvé Beach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BC63AE0-3FB2-BAFB-B34B-8ECC997B7C62}"/>
              </a:ext>
            </a:extLst>
          </p:cNvPr>
          <p:cNvSpPr txBox="1"/>
          <p:nvPr/>
        </p:nvSpPr>
        <p:spPr>
          <a:xfrm>
            <a:off x="7176507" y="1251011"/>
            <a:ext cx="12969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u="sng" dirty="0">
                <a:solidFill>
                  <a:schemeClr val="bg1"/>
                </a:solidFill>
                <a:latin typeface="Candara" panose="020E0502030303020204" pitchFamily="34" charset="0"/>
              </a:rPr>
              <a:t>Mean </a:t>
            </a:r>
            <a:r>
              <a:rPr lang="es-ES" sz="1400" b="1" u="sng" dirty="0" err="1">
                <a:solidFill>
                  <a:schemeClr val="bg1"/>
                </a:solidFill>
                <a:latin typeface="Candara" panose="020E0502030303020204" pitchFamily="34" charset="0"/>
              </a:rPr>
              <a:t>climate</a:t>
            </a:r>
          </a:p>
          <a:p>
            <a:r>
              <a:rPr lang="es-ES" sz="1400" dirty="0">
                <a:solidFill>
                  <a:schemeClr val="bg1"/>
                </a:solidFill>
                <a:latin typeface="Candara" panose="020E0502030303020204" pitchFamily="34" charset="0"/>
              </a:rPr>
              <a:t>Hs = 1.5 m</a:t>
            </a:r>
          </a:p>
          <a:p>
            <a:r>
              <a:rPr lang="es-ES" sz="1400" dirty="0" err="1">
                <a:solidFill>
                  <a:schemeClr val="bg1"/>
                </a:solidFill>
                <a:latin typeface="Candara" panose="020E0502030303020204" pitchFamily="34" charset="0"/>
              </a:rPr>
              <a:t>Tp</a:t>
            </a:r>
            <a:r>
              <a:rPr lang="es-ES" sz="1400" dirty="0">
                <a:solidFill>
                  <a:schemeClr val="bg1"/>
                </a:solidFill>
                <a:latin typeface="Candara" panose="020E0502030303020204" pitchFamily="34" charset="0"/>
              </a:rPr>
              <a:t> = 10 s</a:t>
            </a:r>
          </a:p>
          <a:p>
            <a:r>
              <a:rPr lang="el-GR" sz="1400" dirty="0">
                <a:solidFill>
                  <a:schemeClr val="bg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θ</a:t>
            </a:r>
            <a:r>
              <a:rPr lang="es-ES" sz="1400" dirty="0">
                <a:solidFill>
                  <a:schemeClr val="bg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= 315º</a:t>
            </a:r>
          </a:p>
          <a:p>
            <a:r>
              <a:rPr lang="es-ES" sz="1400" dirty="0">
                <a:solidFill>
                  <a:schemeClr val="bg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TR = 4.5 m</a:t>
            </a:r>
          </a:p>
          <a:p>
            <a:r>
              <a:rPr lang="es-ES" sz="1400" dirty="0">
                <a:solidFill>
                  <a:schemeClr val="bg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D50 = 0.23 mm </a:t>
            </a:r>
            <a:endParaRPr lang="es-ES" sz="14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321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C459C911-DE02-5E58-6D4F-9E46093A189D}"/>
              </a:ext>
            </a:extLst>
          </p:cNvPr>
          <p:cNvSpPr/>
          <p:nvPr/>
        </p:nvSpPr>
        <p:spPr>
          <a:xfrm>
            <a:off x="6580290" y="1313895"/>
            <a:ext cx="2479434" cy="3070679"/>
          </a:xfrm>
          <a:prstGeom prst="roundRect">
            <a:avLst/>
          </a:prstGeom>
          <a:solidFill>
            <a:srgbClr val="E5F9F5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-4060"/>
            <a:ext cx="6287190" cy="10814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08" y="72509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303" y="72510"/>
            <a:ext cx="706505" cy="65067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6AD6AD-878E-7B0F-2156-491DDA8FB5A0}"/>
              </a:ext>
            </a:extLst>
          </p:cNvPr>
          <p:cNvSpPr txBox="1"/>
          <p:nvPr/>
        </p:nvSpPr>
        <p:spPr>
          <a:xfrm>
            <a:off x="-37448" y="175483"/>
            <a:ext cx="256253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Field data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A17892A-AEE5-3B96-0453-129A107E869E}"/>
              </a:ext>
            </a:extLst>
          </p:cNvPr>
          <p:cNvSpPr txBox="1"/>
          <p:nvPr/>
        </p:nvSpPr>
        <p:spPr>
          <a:xfrm>
            <a:off x="145060" y="3864553"/>
            <a:ext cx="4985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latin typeface="Candara" panose="020E0502030303020204" pitchFamily="34" charset="0"/>
              </a:rPr>
              <a:t>14 UAV-</a:t>
            </a:r>
            <a:r>
              <a:rPr lang="es-ES" b="1" dirty="0" err="1">
                <a:latin typeface="Candara" panose="020E0502030303020204" pitchFamily="34" charset="0"/>
              </a:rPr>
              <a:t>derived</a:t>
            </a:r>
            <a:r>
              <a:rPr lang="es-ES" b="1" dirty="0">
                <a:latin typeface="Candara" panose="020E0502030303020204" pitchFamily="34" charset="0"/>
              </a:rPr>
              <a:t> </a:t>
            </a:r>
            <a:r>
              <a:rPr lang="es-ES" b="1" dirty="0" err="1">
                <a:latin typeface="Candara" panose="020E0502030303020204" pitchFamily="34" charset="0"/>
              </a:rPr>
              <a:t>topographies</a:t>
            </a:r>
            <a:r>
              <a:rPr lang="es-ES" b="1" dirty="0">
                <a:latin typeface="Candara" panose="020E0502030303020204" pitchFamily="34" charset="0"/>
              </a:rPr>
              <a:t> + </a:t>
            </a:r>
            <a:r>
              <a:rPr lang="es-ES" b="1" dirty="0" err="1">
                <a:latin typeface="Candara" panose="020E0502030303020204" pitchFamily="34" charset="0"/>
              </a:rPr>
              <a:t>shallow</a:t>
            </a:r>
            <a:r>
              <a:rPr lang="es-ES" b="1" dirty="0">
                <a:latin typeface="Candara" panose="020E0502030303020204" pitchFamily="34" charset="0"/>
              </a:rPr>
              <a:t> </a:t>
            </a:r>
            <a:r>
              <a:rPr lang="es-ES" b="1" dirty="0" err="1">
                <a:latin typeface="Candara" panose="020E0502030303020204" pitchFamily="34" charset="0"/>
              </a:rPr>
              <a:t>waters</a:t>
            </a:r>
            <a:r>
              <a:rPr lang="es-ES" b="1" dirty="0">
                <a:latin typeface="Candara" panose="020E0502030303020204" pitchFamily="34" charset="0"/>
              </a:rPr>
              <a:t> </a:t>
            </a:r>
            <a:r>
              <a:rPr lang="es-ES" dirty="0">
                <a:latin typeface="Candara" panose="020E0502030303020204" pitchFamily="34" charset="0"/>
              </a:rPr>
              <a:t>(</a:t>
            </a:r>
            <a:r>
              <a:rPr lang="es-ES" dirty="0" err="1">
                <a:latin typeface="Candara" panose="020E0502030303020204" pitchFamily="34" charset="0"/>
              </a:rPr>
              <a:t>University</a:t>
            </a:r>
            <a:r>
              <a:rPr lang="es-ES" dirty="0">
                <a:latin typeface="Candara" panose="020E0502030303020204" pitchFamily="34" charset="0"/>
              </a:rPr>
              <a:t> </a:t>
            </a:r>
            <a:r>
              <a:rPr lang="es-ES" dirty="0" err="1">
                <a:latin typeface="Candara" panose="020E0502030303020204" pitchFamily="34" charset="0"/>
              </a:rPr>
              <a:t>of</a:t>
            </a:r>
            <a:r>
              <a:rPr lang="es-ES" dirty="0">
                <a:latin typeface="Candara" panose="020E0502030303020204" pitchFamily="34" charset="0"/>
              </a:rPr>
              <a:t> Cantabria)</a:t>
            </a:r>
          </a:p>
          <a:p>
            <a:pPr algn="just"/>
            <a:r>
              <a:rPr lang="el-GR" dirty="0">
                <a:latin typeface="Candara" panose="020E0502030303020204" pitchFamily="34" charset="0"/>
              </a:rPr>
              <a:t>Δ</a:t>
            </a:r>
            <a:r>
              <a:rPr lang="es-ES" dirty="0">
                <a:latin typeface="Candara" panose="020E0502030303020204" pitchFamily="34" charset="0"/>
              </a:rPr>
              <a:t>x = 0.20m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5691897-2964-0F7C-E5A2-9BB9FFA90F19}"/>
              </a:ext>
            </a:extLst>
          </p:cNvPr>
          <p:cNvSpPr txBox="1"/>
          <p:nvPr/>
        </p:nvSpPr>
        <p:spPr>
          <a:xfrm>
            <a:off x="145060" y="1008787"/>
            <a:ext cx="4227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latin typeface="Candara" panose="020E0502030303020204" pitchFamily="34" charset="0"/>
              </a:rPr>
              <a:t>10 </a:t>
            </a:r>
            <a:r>
              <a:rPr lang="es-ES" b="1" dirty="0" err="1">
                <a:latin typeface="Candara" panose="020E0502030303020204" pitchFamily="34" charset="0"/>
              </a:rPr>
              <a:t>Fieldwork-derived</a:t>
            </a:r>
            <a:r>
              <a:rPr lang="es-ES" b="1" dirty="0">
                <a:latin typeface="Candara" panose="020E0502030303020204" pitchFamily="34" charset="0"/>
              </a:rPr>
              <a:t> </a:t>
            </a:r>
            <a:r>
              <a:rPr lang="es-ES" b="1" dirty="0" err="1">
                <a:latin typeface="Candara" panose="020E0502030303020204" pitchFamily="34" charset="0"/>
              </a:rPr>
              <a:t>topobathymetries</a:t>
            </a:r>
            <a:r>
              <a:rPr lang="es-ES" b="1" dirty="0">
                <a:latin typeface="Candara" panose="020E0502030303020204" pitchFamily="34" charset="0"/>
              </a:rPr>
              <a:t> </a:t>
            </a:r>
            <a:r>
              <a:rPr lang="es-ES" dirty="0">
                <a:latin typeface="Candara" panose="020E0502030303020204" pitchFamily="34" charset="0"/>
              </a:rPr>
              <a:t>(CEDEX and </a:t>
            </a:r>
            <a:r>
              <a:rPr lang="es-ES" dirty="0" err="1">
                <a:latin typeface="Candara" panose="020E0502030303020204" pitchFamily="34" charset="0"/>
              </a:rPr>
              <a:t>Nautic</a:t>
            </a:r>
            <a:r>
              <a:rPr lang="es-ES" dirty="0">
                <a:latin typeface="Candara" panose="020E0502030303020204" pitchFamily="34" charset="0"/>
              </a:rPr>
              <a:t> Chart)</a:t>
            </a:r>
          </a:p>
          <a:p>
            <a:pPr algn="just"/>
            <a:r>
              <a:rPr lang="el-GR" dirty="0">
                <a:latin typeface="Candara" panose="020E0502030303020204" pitchFamily="34" charset="0"/>
              </a:rPr>
              <a:t>Δ</a:t>
            </a:r>
            <a:r>
              <a:rPr lang="es-ES" dirty="0">
                <a:latin typeface="Candara" panose="020E0502030303020204" pitchFamily="34" charset="0"/>
              </a:rPr>
              <a:t>x = 5m</a:t>
            </a:r>
          </a:p>
        </p:txBody>
      </p:sp>
      <p:pic>
        <p:nvPicPr>
          <p:cNvPr id="36" name="Imagen 35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A4EB7D84-67A6-DD21-D4B7-2327F0DC85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03" t="14826" r="16754" b="5537"/>
          <a:stretch/>
        </p:blipFill>
        <p:spPr>
          <a:xfrm>
            <a:off x="4388466" y="1997052"/>
            <a:ext cx="2064624" cy="1638694"/>
          </a:xfrm>
          <a:prstGeom prst="rect">
            <a:avLst/>
          </a:prstGeom>
        </p:spPr>
      </p:pic>
      <p:pic>
        <p:nvPicPr>
          <p:cNvPr id="34" name="Imagen 33" descr="Gráfico&#10;&#10;Descripción generada automáticamente">
            <a:extLst>
              <a:ext uri="{FF2B5EF4-FFF2-40B4-BE49-F238E27FC236}">
                <a16:creationId xmlns:a16="http://schemas.microsoft.com/office/drawing/2014/main" id="{5E7B5FA9-32DD-1081-8755-2C3525CB1D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776" t="14950" r="18424" b="5411"/>
          <a:stretch/>
        </p:blipFill>
        <p:spPr>
          <a:xfrm>
            <a:off x="2285711" y="1997053"/>
            <a:ext cx="2060488" cy="1638694"/>
          </a:xfrm>
          <a:prstGeom prst="rect">
            <a:avLst/>
          </a:prstGeom>
        </p:spPr>
      </p:pic>
      <p:pic>
        <p:nvPicPr>
          <p:cNvPr id="32" name="Imagen 31" descr="Mapa&#10;&#10;Descripción generada automáticamente">
            <a:extLst>
              <a:ext uri="{FF2B5EF4-FFF2-40B4-BE49-F238E27FC236}">
                <a16:creationId xmlns:a16="http://schemas.microsoft.com/office/drawing/2014/main" id="{0A5B7DA1-99C0-10D2-420C-2BF7CE9280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64" t="15409" r="17035" b="4954"/>
          <a:stretch/>
        </p:blipFill>
        <p:spPr>
          <a:xfrm>
            <a:off x="145060" y="2005294"/>
            <a:ext cx="2060488" cy="1638694"/>
          </a:xfrm>
          <a:prstGeom prst="rect">
            <a:avLst/>
          </a:prstGeom>
        </p:spPr>
      </p:pic>
      <p:pic>
        <p:nvPicPr>
          <p:cNvPr id="40" name="Imagen 39" descr="Imagen que contiene pequeño, gato, agua, verde&#10;&#10;Descripción generada automáticamente">
            <a:extLst>
              <a:ext uri="{FF2B5EF4-FFF2-40B4-BE49-F238E27FC236}">
                <a16:creationId xmlns:a16="http://schemas.microsoft.com/office/drawing/2014/main" id="{30F6E000-8980-DDD1-DCE8-D5798C6AC0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9900" y="4863171"/>
            <a:ext cx="2126682" cy="1710738"/>
          </a:xfrm>
          <a:prstGeom prst="rect">
            <a:avLst/>
          </a:prstGeom>
        </p:spPr>
      </p:pic>
      <p:pic>
        <p:nvPicPr>
          <p:cNvPr id="44" name="Imagen 43" descr="Imagen que contiene gato&#10;&#10;Descripción generada automáticamente">
            <a:extLst>
              <a:ext uri="{FF2B5EF4-FFF2-40B4-BE49-F238E27FC236}">
                <a16:creationId xmlns:a16="http://schemas.microsoft.com/office/drawing/2014/main" id="{333056FE-72A5-5542-275F-EA56F030A0D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042"/>
          <a:stretch/>
        </p:blipFill>
        <p:spPr>
          <a:xfrm>
            <a:off x="203991" y="4861060"/>
            <a:ext cx="2117737" cy="1710738"/>
          </a:xfrm>
          <a:prstGeom prst="rect">
            <a:avLst/>
          </a:prstGeom>
        </p:spPr>
      </p:pic>
      <p:pic>
        <p:nvPicPr>
          <p:cNvPr id="46" name="Imagen 45" descr="Imagen que contiene gato, pequeño, pieza, verde&#10;&#10;Descripción generada automáticamente">
            <a:extLst>
              <a:ext uri="{FF2B5EF4-FFF2-40B4-BE49-F238E27FC236}">
                <a16:creationId xmlns:a16="http://schemas.microsoft.com/office/drawing/2014/main" id="{43BD111C-CB8F-CDEB-A129-8DC39CC14CB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047"/>
          <a:stretch/>
        </p:blipFill>
        <p:spPr>
          <a:xfrm>
            <a:off x="6819519" y="4863171"/>
            <a:ext cx="2117736" cy="1712849"/>
          </a:xfrm>
          <a:prstGeom prst="rect">
            <a:avLst/>
          </a:prstGeom>
        </p:spPr>
      </p:pic>
      <p:pic>
        <p:nvPicPr>
          <p:cNvPr id="42" name="Imagen 41" descr="Imagen que contiene pieza, verde, naranja, gato&#10;&#10;Descripción generada automáticamente">
            <a:extLst>
              <a:ext uri="{FF2B5EF4-FFF2-40B4-BE49-F238E27FC236}">
                <a16:creationId xmlns:a16="http://schemas.microsoft.com/office/drawing/2014/main" id="{10282095-5EC5-DEED-2493-39E896A7E3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8937" y="4863170"/>
            <a:ext cx="2053754" cy="1710739"/>
          </a:xfrm>
          <a:prstGeom prst="rect">
            <a:avLst/>
          </a:prstGeom>
        </p:spPr>
      </p:pic>
      <p:pic>
        <p:nvPicPr>
          <p:cNvPr id="6" name="Imagen 5" descr="Una naranja en la arena de la playa&#10;&#10;Descripción generada automáticamente">
            <a:extLst>
              <a:ext uri="{FF2B5EF4-FFF2-40B4-BE49-F238E27FC236}">
                <a16:creationId xmlns:a16="http://schemas.microsoft.com/office/drawing/2014/main" id="{B80E83BE-2D34-B658-0559-1EFDEF73BC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9519" y="2545027"/>
            <a:ext cx="2117736" cy="158608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33193BE-8975-3AB1-B341-44F63CB78969}"/>
              </a:ext>
            </a:extLst>
          </p:cNvPr>
          <p:cNvSpPr txBox="1"/>
          <p:nvPr/>
        </p:nvSpPr>
        <p:spPr>
          <a:xfrm>
            <a:off x="6622661" y="1442376"/>
            <a:ext cx="2503583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b="1" dirty="0">
                <a:latin typeface="Candara" panose="020E0502030303020204" pitchFamily="34" charset="0"/>
              </a:rPr>
              <a:t>DJI </a:t>
            </a:r>
            <a:r>
              <a:rPr lang="es-ES" sz="1600" b="1" dirty="0" err="1">
                <a:latin typeface="Candara" panose="020E0502030303020204" pitchFamily="34" charset="0"/>
              </a:rPr>
              <a:t>Phantom</a:t>
            </a:r>
            <a:r>
              <a:rPr lang="es-ES" sz="1600" b="1" dirty="0">
                <a:latin typeface="Candara" panose="020E0502030303020204" pitchFamily="34" charset="0"/>
              </a:rPr>
              <a:t> 4 Pro-V2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500" dirty="0">
                <a:latin typeface="Candara" panose="020E0502030303020204" pitchFamily="34" charset="0"/>
              </a:rPr>
              <a:t>RGB camera 20 </a:t>
            </a:r>
            <a:r>
              <a:rPr lang="es-ES" sz="1500" dirty="0" err="1">
                <a:latin typeface="Candara" panose="020E0502030303020204" pitchFamily="34" charset="0"/>
              </a:rPr>
              <a:t>Mp</a:t>
            </a:r>
            <a:r>
              <a:rPr lang="es-ES" sz="1500" dirty="0">
                <a:latin typeface="Candara" panose="020E0502030303020204" pitchFamily="34" charset="0"/>
              </a:rPr>
              <a:t> / 4K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500" dirty="0">
                <a:latin typeface="Candara" panose="020E0502030303020204" pitchFamily="34" charset="0"/>
              </a:rPr>
              <a:t>GPS/GLONASS </a:t>
            </a:r>
            <a:r>
              <a:rPr lang="es-ES" sz="1500" dirty="0" err="1">
                <a:latin typeface="Candara" panose="020E0502030303020204" pitchFamily="34" charset="0"/>
              </a:rPr>
              <a:t>with</a:t>
            </a:r>
            <a:r>
              <a:rPr lang="es-ES" sz="1500" dirty="0">
                <a:latin typeface="Candara" panose="020E0502030303020204" pitchFamily="34" charset="0"/>
              </a:rPr>
              <a:t> PPK </a:t>
            </a:r>
            <a:r>
              <a:rPr lang="es-ES" sz="1500" dirty="0" err="1">
                <a:latin typeface="Candara" panose="020E0502030303020204" pitchFamily="34" charset="0"/>
              </a:rPr>
              <a:t>system</a:t>
            </a:r>
            <a:endParaRPr lang="es-ES" sz="15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82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-4060"/>
            <a:ext cx="6287190" cy="10814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08" y="72509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303" y="72510"/>
            <a:ext cx="706505" cy="65067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6AD6AD-878E-7B0F-2156-491DDA8FB5A0}"/>
              </a:ext>
            </a:extLst>
          </p:cNvPr>
          <p:cNvSpPr txBox="1"/>
          <p:nvPr/>
        </p:nvSpPr>
        <p:spPr>
          <a:xfrm>
            <a:off x="63220" y="175483"/>
            <a:ext cx="246090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Open data</a:t>
            </a:r>
          </a:p>
        </p:txBody>
      </p:sp>
      <p:pic>
        <p:nvPicPr>
          <p:cNvPr id="12" name="Imagen 11" descr="Diagrama&#10;&#10;Descripción generada automáticamente">
            <a:extLst>
              <a:ext uri="{FF2B5EF4-FFF2-40B4-BE49-F238E27FC236}">
                <a16:creationId xmlns:a16="http://schemas.microsoft.com/office/drawing/2014/main" id="{AA0CFC4D-B4D8-0170-02B4-FCDE241E6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8462" y="1140931"/>
            <a:ext cx="2838080" cy="258007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67EDD1C-E5F4-B7D6-FB16-6D71A750D346}"/>
              </a:ext>
            </a:extLst>
          </p:cNvPr>
          <p:cNvSpPr txBox="1"/>
          <p:nvPr/>
        </p:nvSpPr>
        <p:spPr>
          <a:xfrm>
            <a:off x="5780766" y="2511722"/>
            <a:ext cx="2838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Candara" panose="020E0502030303020204" pitchFamily="34" charset="0"/>
              </a:rPr>
              <a:t>GEE </a:t>
            </a:r>
            <a:r>
              <a:rPr lang="es-ES" b="1" dirty="0" err="1">
                <a:latin typeface="Candara" panose="020E0502030303020204" pitchFamily="34" charset="0"/>
              </a:rPr>
              <a:t>images</a:t>
            </a:r>
            <a:r>
              <a:rPr lang="es-ES" b="1" dirty="0">
                <a:latin typeface="Candara" panose="020E0502030303020204" pitchFamily="34" charset="0"/>
              </a:rPr>
              <a:t> + </a:t>
            </a:r>
            <a:r>
              <a:rPr lang="es-ES" b="1" dirty="0" err="1">
                <a:latin typeface="Candara" panose="020E0502030303020204" pitchFamily="34" charset="0"/>
              </a:rPr>
              <a:t>tide</a:t>
            </a:r>
            <a:r>
              <a:rPr lang="es-ES" b="1" dirty="0">
                <a:latin typeface="Candara" panose="020E0502030303020204" pitchFamily="34" charset="0"/>
              </a:rPr>
              <a:t> </a:t>
            </a:r>
            <a:r>
              <a:rPr lang="es-ES" b="1" dirty="0" err="1">
                <a:latin typeface="Candara" panose="020E0502030303020204" pitchFamily="34" charset="0"/>
              </a:rPr>
              <a:t>levels</a:t>
            </a:r>
            <a:endParaRPr lang="es-ES" b="1" dirty="0">
              <a:latin typeface="Candara" panose="020E0502030303020204" pitchFamily="34" charset="0"/>
            </a:endParaRPr>
          </a:p>
          <a:p>
            <a:pPr algn="ctr"/>
            <a:endParaRPr lang="es-ES" dirty="0">
              <a:latin typeface="Candara" panose="020E0502030303020204" pitchFamily="34" charset="0"/>
            </a:endParaRPr>
          </a:p>
          <a:p>
            <a:pPr algn="ctr"/>
            <a:endParaRPr lang="es-ES" dirty="0">
              <a:latin typeface="Candara" panose="020E0502030303020204" pitchFamily="34" charset="0"/>
            </a:endParaRPr>
          </a:p>
          <a:p>
            <a:pPr algn="ctr"/>
            <a:r>
              <a:rPr lang="es-ES" dirty="0">
                <a:latin typeface="Candara" panose="020E0502030303020204" pitchFamily="34" charset="0"/>
              </a:rPr>
              <a:t> </a:t>
            </a:r>
            <a:r>
              <a:rPr lang="es-ES" dirty="0">
                <a:latin typeface="Candara" panose="020E0502030303020204" pitchFamily="34" charset="0"/>
                <a:sym typeface="Wingdings" panose="05000000000000000000" pitchFamily="2" charset="2"/>
              </a:rPr>
              <a:t> Beach-</a:t>
            </a:r>
            <a:r>
              <a:rPr lang="es-ES" dirty="0" err="1">
                <a:latin typeface="Candara" panose="020E0502030303020204" pitchFamily="34" charset="0"/>
                <a:sym typeface="Wingdings" panose="05000000000000000000" pitchFamily="2" charset="2"/>
              </a:rPr>
              <a:t>face</a:t>
            </a:r>
            <a:r>
              <a:rPr lang="es-ES" dirty="0">
                <a:latin typeface="Candara" panose="020E0502030303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latin typeface="Candara" panose="020E0502030303020204" pitchFamily="34" charset="0"/>
                <a:sym typeface="Wingdings" panose="05000000000000000000" pitchFamily="2" charset="2"/>
              </a:rPr>
              <a:t>slopes</a:t>
            </a:r>
            <a:endParaRPr lang="es-ES" dirty="0">
              <a:latin typeface="Candara" panose="020E0502030303020204" pitchFamily="34" charset="0"/>
              <a:sym typeface="Wingdings" panose="05000000000000000000" pitchFamily="2" charset="2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CB4F923-C052-8C41-1ECE-E9880C7F3425}"/>
              </a:ext>
            </a:extLst>
          </p:cNvPr>
          <p:cNvSpPr txBox="1"/>
          <p:nvPr/>
        </p:nvSpPr>
        <p:spPr>
          <a:xfrm>
            <a:off x="7152094" y="4069937"/>
            <a:ext cx="20260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latin typeface="Candara" panose="020E0502030303020204" pitchFamily="34" charset="0"/>
              </a:rPr>
              <a:t>CSIRO </a:t>
            </a:r>
            <a:r>
              <a:rPr lang="es-ES" b="1" dirty="0" err="1">
                <a:latin typeface="Candara" panose="020E0502030303020204" pitchFamily="34" charset="0"/>
              </a:rPr>
              <a:t>hindcast</a:t>
            </a:r>
            <a:endParaRPr lang="es-ES" b="1" dirty="0">
              <a:latin typeface="Candara" panose="020E0502030303020204" pitchFamily="34" charset="0"/>
            </a:endParaRPr>
          </a:p>
          <a:p>
            <a:pPr algn="just"/>
            <a:r>
              <a:rPr lang="es-ES" dirty="0" err="1">
                <a:latin typeface="Candara" panose="020E0502030303020204" pitchFamily="34" charset="0"/>
              </a:rPr>
              <a:t>Calibrated</a:t>
            </a:r>
            <a:r>
              <a:rPr lang="es-ES" dirty="0">
                <a:latin typeface="Candara" panose="020E0502030303020204" pitchFamily="34" charset="0"/>
              </a:rPr>
              <a:t> (1)</a:t>
            </a:r>
          </a:p>
          <a:p>
            <a:pPr algn="just"/>
            <a:r>
              <a:rPr lang="es-ES" dirty="0" err="1">
                <a:latin typeface="Candara" panose="020E0502030303020204" pitchFamily="34" charset="0"/>
              </a:rPr>
              <a:t>Validated</a:t>
            </a:r>
            <a:r>
              <a:rPr lang="es-ES" dirty="0">
                <a:latin typeface="Candara" panose="020E0502030303020204" pitchFamily="34" charset="0"/>
              </a:rPr>
              <a:t> (2)</a:t>
            </a:r>
          </a:p>
          <a:p>
            <a:pPr algn="just"/>
            <a:endParaRPr lang="es-ES" dirty="0">
              <a:latin typeface="Candara" panose="020E0502030303020204" pitchFamily="34" charset="0"/>
            </a:endParaRPr>
          </a:p>
          <a:p>
            <a:pPr algn="just"/>
            <a:r>
              <a:rPr lang="es-ES" b="1" dirty="0">
                <a:latin typeface="Candara" panose="020E0502030303020204" pitchFamily="34" charset="0"/>
              </a:rPr>
              <a:t>(1) </a:t>
            </a:r>
            <a:r>
              <a:rPr lang="es-ES" b="1" dirty="0" err="1">
                <a:latin typeface="Candara" panose="020E0502030303020204" pitchFamily="34" charset="0"/>
              </a:rPr>
              <a:t>Satellite</a:t>
            </a:r>
            <a:r>
              <a:rPr lang="es-ES" b="1" dirty="0">
                <a:latin typeface="Candara" panose="020E0502030303020204" pitchFamily="34" charset="0"/>
              </a:rPr>
              <a:t> data</a:t>
            </a:r>
          </a:p>
          <a:p>
            <a:pPr algn="just"/>
            <a:r>
              <a:rPr lang="es-ES" dirty="0">
                <a:latin typeface="Candara" panose="020E0502030303020204" pitchFamily="34" charset="0"/>
              </a:rPr>
              <a:t>IMOS</a:t>
            </a:r>
          </a:p>
          <a:p>
            <a:pPr algn="just"/>
            <a:endParaRPr lang="es-ES" dirty="0">
              <a:latin typeface="Candara" panose="020E0502030303020204" pitchFamily="34" charset="0"/>
            </a:endParaRPr>
          </a:p>
          <a:p>
            <a:pPr algn="just"/>
            <a:r>
              <a:rPr lang="es-ES" b="1" dirty="0">
                <a:latin typeface="Candara" panose="020E0502030303020204" pitchFamily="34" charset="0"/>
              </a:rPr>
              <a:t>(2) </a:t>
            </a:r>
            <a:r>
              <a:rPr lang="es-ES" b="1" dirty="0" err="1">
                <a:latin typeface="Candara" panose="020E0502030303020204" pitchFamily="34" charset="0"/>
              </a:rPr>
              <a:t>Buoy</a:t>
            </a:r>
            <a:r>
              <a:rPr lang="es-ES" b="1" dirty="0">
                <a:latin typeface="Candara" panose="020E0502030303020204" pitchFamily="34" charset="0"/>
              </a:rPr>
              <a:t> data </a:t>
            </a:r>
          </a:p>
          <a:p>
            <a:pPr algn="just"/>
            <a:r>
              <a:rPr lang="es-ES" dirty="0">
                <a:latin typeface="Candara" panose="020E0502030303020204" pitchFamily="34" charset="0"/>
              </a:rPr>
              <a:t>Puertos del Estado</a:t>
            </a:r>
          </a:p>
        </p:txBody>
      </p:sp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B9C83805-C49E-60AA-1AF3-D0380CF18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979" y="1140931"/>
            <a:ext cx="2838080" cy="2580072"/>
          </a:xfrm>
          <a:prstGeom prst="rect">
            <a:avLst/>
          </a:prstGeom>
        </p:spPr>
      </p:pic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D2234AC-3705-2B6B-B0C7-CF840C2DFF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2044" y="1280543"/>
            <a:ext cx="1296063" cy="622085"/>
          </a:xfrm>
          <a:prstGeom prst="rect">
            <a:avLst/>
          </a:prstGeom>
        </p:spPr>
      </p:pic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463CD4A4-45C5-AF86-C043-EC43453DE83A}"/>
              </a:ext>
            </a:extLst>
          </p:cNvPr>
          <p:cNvSpPr/>
          <p:nvPr/>
        </p:nvSpPr>
        <p:spPr>
          <a:xfrm>
            <a:off x="6818107" y="3025914"/>
            <a:ext cx="763398" cy="218113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3" name="Imagen 12" descr="Gráfico, Histograma&#10;&#10;Descripción generada automáticamente">
            <a:extLst>
              <a:ext uri="{FF2B5EF4-FFF2-40B4-BE49-F238E27FC236}">
                <a16:creationId xmlns:a16="http://schemas.microsoft.com/office/drawing/2014/main" id="{CABD3BFD-75E6-2B31-ECFE-6CCD81F6B7F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48" t="10022" r="8835" b="1958"/>
          <a:stretch/>
        </p:blipFill>
        <p:spPr>
          <a:xfrm>
            <a:off x="6890406" y="900131"/>
            <a:ext cx="2072615" cy="1568979"/>
          </a:xfrm>
          <a:prstGeom prst="rect">
            <a:avLst/>
          </a:prstGeom>
        </p:spPr>
      </p:pic>
      <p:pic>
        <p:nvPicPr>
          <p:cNvPr id="15" name="Imagen 14" descr="Escala de tiempo&#10;&#10;Descripción generada automáticamente">
            <a:extLst>
              <a:ext uri="{FF2B5EF4-FFF2-40B4-BE49-F238E27FC236}">
                <a16:creationId xmlns:a16="http://schemas.microsoft.com/office/drawing/2014/main" id="{FFEDFA2E-46C9-657D-C4D5-E1B20DAE9AC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8" b="7831"/>
          <a:stretch/>
        </p:blipFill>
        <p:spPr>
          <a:xfrm>
            <a:off x="255450" y="3944637"/>
            <a:ext cx="3753843" cy="2697630"/>
          </a:xfrm>
          <a:prstGeom prst="rect">
            <a:avLst/>
          </a:prstGeom>
        </p:spPr>
      </p:pic>
      <p:pic>
        <p:nvPicPr>
          <p:cNvPr id="18" name="Imagen 17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476177FA-E0D1-4D6E-84BA-288D95391ED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899"/>
          <a:stretch/>
        </p:blipFill>
        <p:spPr>
          <a:xfrm>
            <a:off x="4217729" y="3932879"/>
            <a:ext cx="2838079" cy="269929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0942CE0-671A-E0E5-E030-223F4DBA243E}"/>
              </a:ext>
            </a:extLst>
          </p:cNvPr>
          <p:cNvSpPr txBox="1"/>
          <p:nvPr/>
        </p:nvSpPr>
        <p:spPr>
          <a:xfrm>
            <a:off x="4122861" y="6586103"/>
            <a:ext cx="250875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300" dirty="0" err="1">
                <a:latin typeface="Candara" panose="020E0502030303020204" pitchFamily="34" charset="0"/>
              </a:rPr>
              <a:t>HyWaves</a:t>
            </a:r>
            <a:r>
              <a:rPr lang="es-ES" sz="1300" dirty="0">
                <a:latin typeface="Candara" panose="020E0502030303020204" pitchFamily="34" charset="0"/>
              </a:rPr>
              <a:t> (</a:t>
            </a:r>
            <a:r>
              <a:rPr lang="es-ES" sz="1300" dirty="0" err="1">
                <a:latin typeface="Candara" panose="020E0502030303020204" pitchFamily="34" charset="0"/>
              </a:rPr>
              <a:t>Ricondo</a:t>
            </a:r>
            <a:r>
              <a:rPr lang="es-ES" sz="1300" dirty="0">
                <a:latin typeface="Candara" panose="020E0502030303020204" pitchFamily="34" charset="0"/>
              </a:rPr>
              <a:t> et al, sub.)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C8E444C-526D-04BC-94D6-B478F293E16A}"/>
              </a:ext>
            </a:extLst>
          </p:cNvPr>
          <p:cNvSpPr txBox="1"/>
          <p:nvPr/>
        </p:nvSpPr>
        <p:spPr>
          <a:xfrm>
            <a:off x="5522044" y="2874910"/>
            <a:ext cx="13973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300" dirty="0" err="1">
                <a:latin typeface="Candara" panose="020E0502030303020204" pitchFamily="34" charset="0"/>
              </a:rPr>
              <a:t>CoastSat.slope</a:t>
            </a:r>
            <a:r>
              <a:rPr lang="es-ES" sz="1300" dirty="0">
                <a:latin typeface="Candara" panose="020E0502030303020204" pitchFamily="34" charset="0"/>
              </a:rPr>
              <a:t> (Vos et al, 2020)</a:t>
            </a:r>
          </a:p>
        </p:txBody>
      </p:sp>
    </p:spTree>
    <p:extLst>
      <p:ext uri="{BB962C8B-B14F-4D97-AF65-F5344CB8AC3E}">
        <p14:creationId xmlns:p14="http://schemas.microsoft.com/office/powerpoint/2010/main" val="1238837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4ACAC9C3-A748-9B7D-06DA-7A82C3FA8D4C}"/>
              </a:ext>
            </a:extLst>
          </p:cNvPr>
          <p:cNvSpPr/>
          <p:nvPr/>
        </p:nvSpPr>
        <p:spPr>
          <a:xfrm>
            <a:off x="2133622" y="1168076"/>
            <a:ext cx="4680390" cy="2132002"/>
          </a:xfrm>
          <a:prstGeom prst="roundRect">
            <a:avLst/>
          </a:prstGeom>
          <a:solidFill>
            <a:srgbClr val="EAEBF6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806DC33E-0A4C-EA50-9E43-F76E175F0E77}"/>
              </a:ext>
            </a:extLst>
          </p:cNvPr>
          <p:cNvSpPr/>
          <p:nvPr/>
        </p:nvSpPr>
        <p:spPr>
          <a:xfrm>
            <a:off x="1700047" y="1165683"/>
            <a:ext cx="5144806" cy="711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77B70D27-C638-349F-74BE-1FD833BC6A3B}"/>
              </a:ext>
            </a:extLst>
          </p:cNvPr>
          <p:cNvSpPr/>
          <p:nvPr/>
        </p:nvSpPr>
        <p:spPr>
          <a:xfrm>
            <a:off x="33730" y="1156645"/>
            <a:ext cx="6779520" cy="735413"/>
          </a:xfrm>
          <a:prstGeom prst="roundRect">
            <a:avLst/>
          </a:prstGeom>
          <a:solidFill>
            <a:srgbClr val="EAEBF6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49FD0B13-84C2-600E-20C2-BEC33375DC3F}"/>
              </a:ext>
            </a:extLst>
          </p:cNvPr>
          <p:cNvSpPr/>
          <p:nvPr/>
        </p:nvSpPr>
        <p:spPr>
          <a:xfrm>
            <a:off x="2130955" y="1805199"/>
            <a:ext cx="4680390" cy="97376"/>
          </a:xfrm>
          <a:prstGeom prst="rect">
            <a:avLst/>
          </a:prstGeom>
          <a:solidFill>
            <a:srgbClr val="EAE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-4060"/>
            <a:ext cx="6287190" cy="10814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08" y="72509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303" y="72510"/>
            <a:ext cx="706505" cy="65067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6AD6AD-878E-7B0F-2156-491DDA8FB5A0}"/>
              </a:ext>
            </a:extLst>
          </p:cNvPr>
          <p:cNvSpPr txBox="1"/>
          <p:nvPr/>
        </p:nvSpPr>
        <p:spPr>
          <a:xfrm>
            <a:off x="231895" y="175483"/>
            <a:ext cx="284865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 err="1">
                <a:latin typeface="Candara" panose="020E0502030303020204" pitchFamily="34" charset="0"/>
              </a:rPr>
              <a:t>Methodology</a:t>
            </a:r>
            <a:endParaRPr lang="es-ES" sz="3500" dirty="0">
              <a:latin typeface="Candara" panose="020E0502030303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678FACA-F621-348F-0446-8BB4A2DBD36B}"/>
              </a:ext>
            </a:extLst>
          </p:cNvPr>
          <p:cNvSpPr txBox="1"/>
          <p:nvPr/>
        </p:nvSpPr>
        <p:spPr>
          <a:xfrm>
            <a:off x="403926" y="1436666"/>
            <a:ext cx="1522522" cy="357545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Offshore </a:t>
            </a:r>
            <a:r>
              <a:rPr lang="es-E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waves</a:t>
            </a:r>
            <a:endParaRPr lang="es-ES" sz="15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2B5810D-8F8C-52FE-CD9B-00F8729D4146}"/>
              </a:ext>
            </a:extLst>
          </p:cNvPr>
          <p:cNvSpPr txBox="1"/>
          <p:nvPr/>
        </p:nvSpPr>
        <p:spPr>
          <a:xfrm>
            <a:off x="2994021" y="1456469"/>
            <a:ext cx="1287244" cy="357545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Tide</a:t>
            </a:r>
            <a:r>
              <a:rPr lang="es-E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levels</a:t>
            </a:r>
            <a:endParaRPr lang="es-ES" sz="15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E12A3C6F-6A71-F258-F4F3-67F31C17415A}"/>
              </a:ext>
            </a:extLst>
          </p:cNvPr>
          <p:cNvCxnSpPr>
            <a:cxnSpLocks/>
            <a:stCxn id="8" idx="2"/>
            <a:endCxn id="25" idx="0"/>
          </p:cNvCxnSpPr>
          <p:nvPr/>
        </p:nvCxnSpPr>
        <p:spPr>
          <a:xfrm flipH="1">
            <a:off x="1165186" y="1794211"/>
            <a:ext cx="1" cy="541418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8640B0BD-7ED1-80E4-E8FF-28066CCC2751}"/>
              </a:ext>
            </a:extLst>
          </p:cNvPr>
          <p:cNvCxnSpPr>
            <a:cxnSpLocks/>
            <a:stCxn id="14" idx="2"/>
            <a:endCxn id="55" idx="0"/>
          </p:cNvCxnSpPr>
          <p:nvPr/>
        </p:nvCxnSpPr>
        <p:spPr>
          <a:xfrm>
            <a:off x="3637643" y="1814014"/>
            <a:ext cx="1111" cy="2059144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F7FEE9A-2069-740B-1573-3C56B40C519A}"/>
              </a:ext>
            </a:extLst>
          </p:cNvPr>
          <p:cNvSpPr txBox="1"/>
          <p:nvPr/>
        </p:nvSpPr>
        <p:spPr>
          <a:xfrm>
            <a:off x="608106" y="2335629"/>
            <a:ext cx="1114159" cy="54483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Calibration</a:t>
            </a:r>
            <a:endParaRPr lang="es-ES" sz="13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Validation</a:t>
            </a:r>
            <a:endParaRPr lang="es-ES" sz="13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B26F08D6-38CB-564F-4EAD-D7A5A71D019C}"/>
              </a:ext>
            </a:extLst>
          </p:cNvPr>
          <p:cNvCxnSpPr>
            <a:cxnSpLocks/>
            <a:stCxn id="25" idx="2"/>
            <a:endCxn id="27" idx="0"/>
          </p:cNvCxnSpPr>
          <p:nvPr/>
        </p:nvCxnSpPr>
        <p:spPr>
          <a:xfrm>
            <a:off x="1165186" y="2880459"/>
            <a:ext cx="1" cy="465149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6D3EFD8-B8D4-FA0B-CEBD-A2D1A4878F02}"/>
              </a:ext>
            </a:extLst>
          </p:cNvPr>
          <p:cNvSpPr txBox="1"/>
          <p:nvPr/>
        </p:nvSpPr>
        <p:spPr>
          <a:xfrm>
            <a:off x="284073" y="3345608"/>
            <a:ext cx="1762227" cy="54483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Cases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selection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(MDA)</a:t>
            </a:r>
          </a:p>
        </p:txBody>
      </p: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B1A432C5-FB13-9185-8405-0EC60BA85DB1}"/>
              </a:ext>
            </a:extLst>
          </p:cNvPr>
          <p:cNvCxnSpPr>
            <a:cxnSpLocks/>
            <a:stCxn id="27" idx="2"/>
            <a:endCxn id="29" idx="0"/>
          </p:cNvCxnSpPr>
          <p:nvPr/>
        </p:nvCxnSpPr>
        <p:spPr>
          <a:xfrm>
            <a:off x="1165187" y="3890438"/>
            <a:ext cx="4434" cy="292843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D6DC538-5B61-20DE-7502-DD9886EC16AB}"/>
              </a:ext>
            </a:extLst>
          </p:cNvPr>
          <p:cNvSpPr txBox="1"/>
          <p:nvPr/>
        </p:nvSpPr>
        <p:spPr>
          <a:xfrm>
            <a:off x="351760" y="4183281"/>
            <a:ext cx="1635722" cy="54483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Waves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propagation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(SWAN)</a:t>
            </a:r>
          </a:p>
        </p:txBody>
      </p: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A4B96CE2-DE81-92A4-03F7-45CF7B9C8B8F}"/>
              </a:ext>
            </a:extLst>
          </p:cNvPr>
          <p:cNvCxnSpPr>
            <a:cxnSpLocks/>
            <a:stCxn id="29" idx="2"/>
            <a:endCxn id="31" idx="0"/>
          </p:cNvCxnSpPr>
          <p:nvPr/>
        </p:nvCxnSpPr>
        <p:spPr>
          <a:xfrm flipH="1">
            <a:off x="1165187" y="4728111"/>
            <a:ext cx="4434" cy="419464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5CAC6BB-C27F-DAAC-B37B-940B98A778C0}"/>
              </a:ext>
            </a:extLst>
          </p:cNvPr>
          <p:cNvSpPr txBox="1"/>
          <p:nvPr/>
        </p:nvSpPr>
        <p:spPr>
          <a:xfrm>
            <a:off x="299610" y="5147575"/>
            <a:ext cx="1731154" cy="54483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Waves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reconstruction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(RBF)</a:t>
            </a:r>
          </a:p>
        </p:txBody>
      </p:sp>
      <p:cxnSp>
        <p:nvCxnSpPr>
          <p:cNvPr id="46" name="Conector: angular 45">
            <a:extLst>
              <a:ext uri="{FF2B5EF4-FFF2-40B4-BE49-F238E27FC236}">
                <a16:creationId xmlns:a16="http://schemas.microsoft.com/office/drawing/2014/main" id="{52620A01-46E1-8C9E-9DAF-B424FCD028FF}"/>
              </a:ext>
            </a:extLst>
          </p:cNvPr>
          <p:cNvCxnSpPr>
            <a:cxnSpLocks/>
            <a:stCxn id="31" idx="3"/>
            <a:endCxn id="55" idx="2"/>
          </p:cNvCxnSpPr>
          <p:nvPr/>
        </p:nvCxnSpPr>
        <p:spPr>
          <a:xfrm flipV="1">
            <a:off x="2030764" y="4417988"/>
            <a:ext cx="1607990" cy="1002002"/>
          </a:xfrm>
          <a:prstGeom prst="bentConnector2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uadroTexto 54">
            <a:extLst>
              <a:ext uri="{FF2B5EF4-FFF2-40B4-BE49-F238E27FC236}">
                <a16:creationId xmlns:a16="http://schemas.microsoft.com/office/drawing/2014/main" id="{1E3CECFD-58E3-9892-E2DA-AFF263B414FC}"/>
              </a:ext>
            </a:extLst>
          </p:cNvPr>
          <p:cNvSpPr txBox="1"/>
          <p:nvPr/>
        </p:nvSpPr>
        <p:spPr>
          <a:xfrm>
            <a:off x="2962938" y="3873158"/>
            <a:ext cx="1351632" cy="54483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Synthetic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cases (LHS + MDA)</a:t>
            </a:r>
          </a:p>
        </p:txBody>
      </p:sp>
      <p:cxnSp>
        <p:nvCxnSpPr>
          <p:cNvPr id="68" name="Conector recto de flecha 67">
            <a:extLst>
              <a:ext uri="{FF2B5EF4-FFF2-40B4-BE49-F238E27FC236}">
                <a16:creationId xmlns:a16="http://schemas.microsoft.com/office/drawing/2014/main" id="{271EC34E-1FD8-0666-7D1D-878D2408EBED}"/>
              </a:ext>
            </a:extLst>
          </p:cNvPr>
          <p:cNvCxnSpPr>
            <a:cxnSpLocks/>
            <a:stCxn id="55" idx="3"/>
            <a:endCxn id="69" idx="1"/>
          </p:cNvCxnSpPr>
          <p:nvPr/>
        </p:nvCxnSpPr>
        <p:spPr>
          <a:xfrm>
            <a:off x="4314570" y="4145573"/>
            <a:ext cx="829954" cy="165325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CuadroTexto 68">
            <a:extLst>
              <a:ext uri="{FF2B5EF4-FFF2-40B4-BE49-F238E27FC236}">
                <a16:creationId xmlns:a16="http://schemas.microsoft.com/office/drawing/2014/main" id="{6886B7DD-65C9-CE87-515B-547A046155B9}"/>
              </a:ext>
            </a:extLst>
          </p:cNvPr>
          <p:cNvSpPr txBox="1"/>
          <p:nvPr/>
        </p:nvSpPr>
        <p:spPr>
          <a:xfrm>
            <a:off x="5144524" y="4149151"/>
            <a:ext cx="839032" cy="323493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XBeach</a:t>
            </a:r>
            <a:endParaRPr lang="es-ES" sz="13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cxnSp>
        <p:nvCxnSpPr>
          <p:cNvPr id="74" name="Conector recto de flecha 73">
            <a:extLst>
              <a:ext uri="{FF2B5EF4-FFF2-40B4-BE49-F238E27FC236}">
                <a16:creationId xmlns:a16="http://schemas.microsoft.com/office/drawing/2014/main" id="{258C2033-5886-1C73-14AB-352F7526D6FA}"/>
              </a:ext>
            </a:extLst>
          </p:cNvPr>
          <p:cNvCxnSpPr>
            <a:cxnSpLocks/>
            <a:stCxn id="69" idx="2"/>
            <a:endCxn id="75" idx="0"/>
          </p:cNvCxnSpPr>
          <p:nvPr/>
        </p:nvCxnSpPr>
        <p:spPr>
          <a:xfrm flipH="1">
            <a:off x="5559645" y="4472644"/>
            <a:ext cx="4395" cy="780216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uadroTexto 74">
            <a:extLst>
              <a:ext uri="{FF2B5EF4-FFF2-40B4-BE49-F238E27FC236}">
                <a16:creationId xmlns:a16="http://schemas.microsoft.com/office/drawing/2014/main" id="{8EDA6E0F-2E76-CE2D-5C80-5525A98C59B5}"/>
              </a:ext>
            </a:extLst>
          </p:cNvPr>
          <p:cNvSpPr txBox="1"/>
          <p:nvPr/>
        </p:nvSpPr>
        <p:spPr>
          <a:xfrm>
            <a:off x="5064712" y="5252860"/>
            <a:ext cx="989866" cy="323493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PCA + RBF</a:t>
            </a:r>
          </a:p>
        </p:txBody>
      </p:sp>
      <p:cxnSp>
        <p:nvCxnSpPr>
          <p:cNvPr id="76" name="Conector recto de flecha 75">
            <a:extLst>
              <a:ext uri="{FF2B5EF4-FFF2-40B4-BE49-F238E27FC236}">
                <a16:creationId xmlns:a16="http://schemas.microsoft.com/office/drawing/2014/main" id="{0EBA1D10-C179-64D1-8E03-30F1AD4FE8C0}"/>
              </a:ext>
            </a:extLst>
          </p:cNvPr>
          <p:cNvCxnSpPr>
            <a:cxnSpLocks/>
            <a:stCxn id="75" idx="2"/>
            <a:endCxn id="77" idx="0"/>
          </p:cNvCxnSpPr>
          <p:nvPr/>
        </p:nvCxnSpPr>
        <p:spPr>
          <a:xfrm>
            <a:off x="5559645" y="5576353"/>
            <a:ext cx="0" cy="491509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CuadroTexto 76">
            <a:extLst>
              <a:ext uri="{FF2B5EF4-FFF2-40B4-BE49-F238E27FC236}">
                <a16:creationId xmlns:a16="http://schemas.microsoft.com/office/drawing/2014/main" id="{5BF16E78-F8DA-FB6A-8C6F-566537EE8076}"/>
              </a:ext>
            </a:extLst>
          </p:cNvPr>
          <p:cNvSpPr txBox="1"/>
          <p:nvPr/>
        </p:nvSpPr>
        <p:spPr>
          <a:xfrm>
            <a:off x="4964831" y="6067862"/>
            <a:ext cx="1189628" cy="323493"/>
          </a:xfrm>
          <a:prstGeom prst="round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2D WL </a:t>
            </a:r>
            <a:r>
              <a:rPr lang="es-ES" sz="13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maps</a:t>
            </a:r>
            <a:endParaRPr lang="es-ES" sz="13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30600F56-B5AD-1BBD-3B4E-42373929E7A9}"/>
              </a:ext>
            </a:extLst>
          </p:cNvPr>
          <p:cNvSpPr txBox="1"/>
          <p:nvPr/>
        </p:nvSpPr>
        <p:spPr>
          <a:xfrm>
            <a:off x="7400887" y="4149150"/>
            <a:ext cx="1102631" cy="323493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Lisflood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-FP</a:t>
            </a:r>
          </a:p>
        </p:txBody>
      </p:sp>
      <p:cxnSp>
        <p:nvCxnSpPr>
          <p:cNvPr id="88" name="Conector recto de flecha 87">
            <a:extLst>
              <a:ext uri="{FF2B5EF4-FFF2-40B4-BE49-F238E27FC236}">
                <a16:creationId xmlns:a16="http://schemas.microsoft.com/office/drawing/2014/main" id="{3F2E81F1-54FB-8D1F-490E-D65283AD0D0D}"/>
              </a:ext>
            </a:extLst>
          </p:cNvPr>
          <p:cNvCxnSpPr>
            <a:cxnSpLocks/>
            <a:stCxn id="82" idx="2"/>
            <a:endCxn id="89" idx="0"/>
          </p:cNvCxnSpPr>
          <p:nvPr/>
        </p:nvCxnSpPr>
        <p:spPr>
          <a:xfrm flipH="1">
            <a:off x="7952202" y="4472643"/>
            <a:ext cx="1" cy="1598231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CuadroTexto 88">
            <a:extLst>
              <a:ext uri="{FF2B5EF4-FFF2-40B4-BE49-F238E27FC236}">
                <a16:creationId xmlns:a16="http://schemas.microsoft.com/office/drawing/2014/main" id="{CB3CB55F-6360-E320-B60C-F036104BDECC}"/>
              </a:ext>
            </a:extLst>
          </p:cNvPr>
          <p:cNvSpPr txBox="1"/>
          <p:nvPr/>
        </p:nvSpPr>
        <p:spPr>
          <a:xfrm>
            <a:off x="7357388" y="6070874"/>
            <a:ext cx="1189628" cy="323493"/>
          </a:xfrm>
          <a:prstGeom prst="round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3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Flood</a:t>
            </a:r>
            <a:r>
              <a:rPr lang="es-E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3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extents</a:t>
            </a:r>
            <a:endParaRPr lang="es-ES" sz="13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cxnSp>
        <p:nvCxnSpPr>
          <p:cNvPr id="94" name="Conector: angular 93">
            <a:extLst>
              <a:ext uri="{FF2B5EF4-FFF2-40B4-BE49-F238E27FC236}">
                <a16:creationId xmlns:a16="http://schemas.microsoft.com/office/drawing/2014/main" id="{21C3812F-D83C-9C6A-E12A-ED4FB23F39CF}"/>
              </a:ext>
            </a:extLst>
          </p:cNvPr>
          <p:cNvCxnSpPr>
            <a:cxnSpLocks/>
            <a:stCxn id="77" idx="3"/>
            <a:endCxn id="82" idx="1"/>
          </p:cNvCxnSpPr>
          <p:nvPr/>
        </p:nvCxnSpPr>
        <p:spPr>
          <a:xfrm flipV="1">
            <a:off x="6154459" y="4310897"/>
            <a:ext cx="1246428" cy="1918712"/>
          </a:xfrm>
          <a:prstGeom prst="bentConnector3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ectángulo: esquinas redondeadas 118">
            <a:extLst>
              <a:ext uri="{FF2B5EF4-FFF2-40B4-BE49-F238E27FC236}">
                <a16:creationId xmlns:a16="http://schemas.microsoft.com/office/drawing/2014/main" id="{EB66FCFE-F1D9-7B12-8AA0-FA0D195621F9}"/>
              </a:ext>
            </a:extLst>
          </p:cNvPr>
          <p:cNvSpPr/>
          <p:nvPr/>
        </p:nvSpPr>
        <p:spPr>
          <a:xfrm>
            <a:off x="68816" y="1256938"/>
            <a:ext cx="2360773" cy="5172809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1" name="CuadroTexto 120">
            <a:extLst>
              <a:ext uri="{FF2B5EF4-FFF2-40B4-BE49-F238E27FC236}">
                <a16:creationId xmlns:a16="http://schemas.microsoft.com/office/drawing/2014/main" id="{83324D6A-04EC-2237-E05D-437F6DF92C80}"/>
              </a:ext>
            </a:extLst>
          </p:cNvPr>
          <p:cNvSpPr txBox="1"/>
          <p:nvPr/>
        </p:nvSpPr>
        <p:spPr>
          <a:xfrm>
            <a:off x="146530" y="6060418"/>
            <a:ext cx="229264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300" dirty="0" err="1">
                <a:latin typeface="Candara" panose="020E0502030303020204" pitchFamily="34" charset="0"/>
              </a:rPr>
              <a:t>HyWaves</a:t>
            </a:r>
            <a:r>
              <a:rPr lang="es-ES" sz="1300" dirty="0">
                <a:latin typeface="Candara" panose="020E0502030303020204" pitchFamily="34" charset="0"/>
              </a:rPr>
              <a:t> (</a:t>
            </a:r>
            <a:r>
              <a:rPr lang="es-ES" sz="1300" dirty="0" err="1">
                <a:latin typeface="Candara" panose="020E0502030303020204" pitchFamily="34" charset="0"/>
              </a:rPr>
              <a:t>Ricondo</a:t>
            </a:r>
            <a:r>
              <a:rPr lang="es-ES" sz="1300" dirty="0">
                <a:latin typeface="Candara" panose="020E0502030303020204" pitchFamily="34" charset="0"/>
              </a:rPr>
              <a:t> et al, sub.)</a:t>
            </a:r>
          </a:p>
        </p:txBody>
      </p:sp>
      <p:pic>
        <p:nvPicPr>
          <p:cNvPr id="133" name="Gráfico 132" descr="Base de datos con relleno sólido">
            <a:extLst>
              <a:ext uri="{FF2B5EF4-FFF2-40B4-BE49-F238E27FC236}">
                <a16:creationId xmlns:a16="http://schemas.microsoft.com/office/drawing/2014/main" id="{E08AB753-FDCF-51C6-E3E6-7C8EC02EBF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38726" y="3805031"/>
            <a:ext cx="664806" cy="664806"/>
          </a:xfrm>
          <a:prstGeom prst="rect">
            <a:avLst/>
          </a:prstGeom>
        </p:spPr>
      </p:pic>
      <p:sp>
        <p:nvSpPr>
          <p:cNvPr id="146" name="CuadroTexto 145">
            <a:extLst>
              <a:ext uri="{FF2B5EF4-FFF2-40B4-BE49-F238E27FC236}">
                <a16:creationId xmlns:a16="http://schemas.microsoft.com/office/drawing/2014/main" id="{E1991BD1-8589-7F49-847A-8F6F0565D445}"/>
              </a:ext>
            </a:extLst>
          </p:cNvPr>
          <p:cNvSpPr txBox="1"/>
          <p:nvPr/>
        </p:nvSpPr>
        <p:spPr>
          <a:xfrm>
            <a:off x="7011140" y="1657834"/>
            <a:ext cx="1882126" cy="35754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Topobathymetries</a:t>
            </a:r>
            <a:endParaRPr lang="es-ES" sz="15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cxnSp>
        <p:nvCxnSpPr>
          <p:cNvPr id="147" name="Conector recto de flecha 146">
            <a:extLst>
              <a:ext uri="{FF2B5EF4-FFF2-40B4-BE49-F238E27FC236}">
                <a16:creationId xmlns:a16="http://schemas.microsoft.com/office/drawing/2014/main" id="{9CC2657A-0C9E-373B-A3C2-D36D0A7AE8AF}"/>
              </a:ext>
            </a:extLst>
          </p:cNvPr>
          <p:cNvCxnSpPr>
            <a:cxnSpLocks/>
            <a:stCxn id="146" idx="2"/>
            <a:endCxn id="69" idx="3"/>
          </p:cNvCxnSpPr>
          <p:nvPr/>
        </p:nvCxnSpPr>
        <p:spPr>
          <a:xfrm flipH="1">
            <a:off x="5983556" y="2015379"/>
            <a:ext cx="1968647" cy="2295519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CuadroTexto 161">
            <a:extLst>
              <a:ext uri="{FF2B5EF4-FFF2-40B4-BE49-F238E27FC236}">
                <a16:creationId xmlns:a16="http://schemas.microsoft.com/office/drawing/2014/main" id="{2EF636C8-989A-DAE6-F53E-D4970E4B55D1}"/>
              </a:ext>
            </a:extLst>
          </p:cNvPr>
          <p:cNvSpPr txBox="1"/>
          <p:nvPr/>
        </p:nvSpPr>
        <p:spPr>
          <a:xfrm>
            <a:off x="4909311" y="1453779"/>
            <a:ext cx="1522522" cy="357545"/>
          </a:xfrm>
          <a:prstGeom prst="roundRect">
            <a:avLst/>
          </a:prstGeom>
          <a:solidFill>
            <a:srgbClr val="E2EFD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Satellite</a:t>
            </a:r>
            <a:r>
              <a:rPr lang="es-E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images</a:t>
            </a:r>
            <a:endParaRPr lang="es-ES" sz="15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64" name="CuadroTexto 163">
            <a:extLst>
              <a:ext uri="{FF2B5EF4-FFF2-40B4-BE49-F238E27FC236}">
                <a16:creationId xmlns:a16="http://schemas.microsoft.com/office/drawing/2014/main" id="{A81974F4-3BD3-633D-DC2A-B118BD51C4B8}"/>
              </a:ext>
            </a:extLst>
          </p:cNvPr>
          <p:cNvSpPr txBox="1"/>
          <p:nvPr/>
        </p:nvSpPr>
        <p:spPr>
          <a:xfrm>
            <a:off x="5093511" y="2145306"/>
            <a:ext cx="1154123" cy="323493"/>
          </a:xfrm>
          <a:prstGeom prst="roundRect">
            <a:avLst/>
          </a:prstGeom>
          <a:solidFill>
            <a:srgbClr val="E2EFD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Beach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slopes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166" name="CuadroTexto 165">
            <a:extLst>
              <a:ext uri="{FF2B5EF4-FFF2-40B4-BE49-F238E27FC236}">
                <a16:creationId xmlns:a16="http://schemas.microsoft.com/office/drawing/2014/main" id="{889335BC-3E4F-F22E-CE6C-702E2477312B}"/>
              </a:ext>
            </a:extLst>
          </p:cNvPr>
          <p:cNvSpPr txBox="1"/>
          <p:nvPr/>
        </p:nvSpPr>
        <p:spPr>
          <a:xfrm>
            <a:off x="4818333" y="2833617"/>
            <a:ext cx="1700082" cy="323493"/>
          </a:xfrm>
          <a:prstGeom prst="roundRect">
            <a:avLst/>
          </a:prstGeom>
          <a:solidFill>
            <a:srgbClr val="E2EFD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Analogue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topobathy</a:t>
            </a:r>
            <a:endParaRPr lang="es-ES" sz="13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cxnSp>
        <p:nvCxnSpPr>
          <p:cNvPr id="168" name="Conector recto de flecha 167">
            <a:extLst>
              <a:ext uri="{FF2B5EF4-FFF2-40B4-BE49-F238E27FC236}">
                <a16:creationId xmlns:a16="http://schemas.microsoft.com/office/drawing/2014/main" id="{506AEFB5-4E03-7C29-A830-66D453D9A3A3}"/>
              </a:ext>
            </a:extLst>
          </p:cNvPr>
          <p:cNvCxnSpPr>
            <a:cxnSpLocks/>
            <a:stCxn id="162" idx="2"/>
            <a:endCxn id="164" idx="0"/>
          </p:cNvCxnSpPr>
          <p:nvPr/>
        </p:nvCxnSpPr>
        <p:spPr>
          <a:xfrm>
            <a:off x="5670572" y="1811324"/>
            <a:ext cx="1" cy="333982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ector recto de flecha 172">
            <a:extLst>
              <a:ext uri="{FF2B5EF4-FFF2-40B4-BE49-F238E27FC236}">
                <a16:creationId xmlns:a16="http://schemas.microsoft.com/office/drawing/2014/main" id="{CDAFDA4E-2750-C887-8730-0535228BD68B}"/>
              </a:ext>
            </a:extLst>
          </p:cNvPr>
          <p:cNvCxnSpPr>
            <a:cxnSpLocks/>
            <a:stCxn id="164" idx="2"/>
            <a:endCxn id="166" idx="0"/>
          </p:cNvCxnSpPr>
          <p:nvPr/>
        </p:nvCxnSpPr>
        <p:spPr>
          <a:xfrm flipH="1">
            <a:off x="5668374" y="2468799"/>
            <a:ext cx="2199" cy="364818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Conector: angular 178">
            <a:extLst>
              <a:ext uri="{FF2B5EF4-FFF2-40B4-BE49-F238E27FC236}">
                <a16:creationId xmlns:a16="http://schemas.microsoft.com/office/drawing/2014/main" id="{8B9DB853-1826-0E39-749B-E3BE719CA1A4}"/>
              </a:ext>
            </a:extLst>
          </p:cNvPr>
          <p:cNvCxnSpPr>
            <a:cxnSpLocks/>
            <a:stCxn id="166" idx="3"/>
            <a:endCxn id="146" idx="1"/>
          </p:cNvCxnSpPr>
          <p:nvPr/>
        </p:nvCxnSpPr>
        <p:spPr>
          <a:xfrm flipV="1">
            <a:off x="6518415" y="1836607"/>
            <a:ext cx="492725" cy="1158757"/>
          </a:xfrm>
          <a:prstGeom prst="bentConnector3">
            <a:avLst>
              <a:gd name="adj1" fmla="val 31983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2" name="Gráfico 191" descr="Base de datos con relleno sólido">
            <a:extLst>
              <a:ext uri="{FF2B5EF4-FFF2-40B4-BE49-F238E27FC236}">
                <a16:creationId xmlns:a16="http://schemas.microsoft.com/office/drawing/2014/main" id="{55BD8674-6C7E-523E-825E-68DE3A39E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68116" y="1612451"/>
            <a:ext cx="451679" cy="451679"/>
          </a:xfrm>
          <a:prstGeom prst="rect">
            <a:avLst/>
          </a:prstGeom>
        </p:spPr>
      </p:pic>
      <p:cxnSp>
        <p:nvCxnSpPr>
          <p:cNvPr id="2" name="Conector recto de flecha 1">
            <a:extLst>
              <a:ext uri="{FF2B5EF4-FFF2-40B4-BE49-F238E27FC236}">
                <a16:creationId xmlns:a16="http://schemas.microsoft.com/office/drawing/2014/main" id="{C1C0B3B3-70C2-41C1-2E9E-D6FE78FAA839}"/>
              </a:ext>
            </a:extLst>
          </p:cNvPr>
          <p:cNvCxnSpPr>
            <a:cxnSpLocks/>
            <a:stCxn id="14" idx="3"/>
            <a:endCxn id="164" idx="1"/>
          </p:cNvCxnSpPr>
          <p:nvPr/>
        </p:nvCxnSpPr>
        <p:spPr>
          <a:xfrm>
            <a:off x="4281265" y="1635242"/>
            <a:ext cx="812246" cy="671811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9920895-42B9-2A37-AE45-AAB4F93554A6}"/>
              </a:ext>
            </a:extLst>
          </p:cNvPr>
          <p:cNvSpPr txBox="1"/>
          <p:nvPr/>
        </p:nvSpPr>
        <p:spPr>
          <a:xfrm>
            <a:off x="2652209" y="871084"/>
            <a:ext cx="12774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500" b="1" dirty="0" err="1">
                <a:latin typeface="Candara" panose="020E0502030303020204" pitchFamily="34" charset="0"/>
              </a:rPr>
              <a:t>Operational</a:t>
            </a:r>
            <a:endParaRPr lang="es-ES" sz="1500" b="1" dirty="0">
              <a:latin typeface="Candara" panose="020E0502030303020204" pitchFamily="34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98493198-1EA9-FBE4-F3A2-C61579C1A457}"/>
              </a:ext>
            </a:extLst>
          </p:cNvPr>
          <p:cNvSpPr txBox="1"/>
          <p:nvPr/>
        </p:nvSpPr>
        <p:spPr>
          <a:xfrm>
            <a:off x="2485773" y="2683304"/>
            <a:ext cx="932256" cy="544830"/>
          </a:xfrm>
          <a:prstGeom prst="roundRect">
            <a:avLst/>
          </a:prstGeom>
          <a:solidFill>
            <a:srgbClr val="96BAD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Analogue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forcings</a:t>
            </a:r>
            <a:endParaRPr lang="es-ES" sz="13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FDACDEEF-88A3-FE8B-A93A-FDC880B02BC4}"/>
              </a:ext>
            </a:extLst>
          </p:cNvPr>
          <p:cNvCxnSpPr>
            <a:cxnSpLocks/>
            <a:stCxn id="8" idx="3"/>
            <a:endCxn id="51" idx="0"/>
          </p:cNvCxnSpPr>
          <p:nvPr/>
        </p:nvCxnSpPr>
        <p:spPr>
          <a:xfrm>
            <a:off x="1926448" y="1615439"/>
            <a:ext cx="1025453" cy="1067865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de flecha 55">
            <a:extLst>
              <a:ext uri="{FF2B5EF4-FFF2-40B4-BE49-F238E27FC236}">
                <a16:creationId xmlns:a16="http://schemas.microsoft.com/office/drawing/2014/main" id="{70C7BE2A-6EAF-5F6D-68B7-DDEACA267591}"/>
              </a:ext>
            </a:extLst>
          </p:cNvPr>
          <p:cNvCxnSpPr>
            <a:cxnSpLocks/>
            <a:stCxn id="14" idx="2"/>
            <a:endCxn id="51" idx="0"/>
          </p:cNvCxnSpPr>
          <p:nvPr/>
        </p:nvCxnSpPr>
        <p:spPr>
          <a:xfrm flipH="1">
            <a:off x="2951901" y="1814014"/>
            <a:ext cx="685742" cy="86929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de flecha 58">
            <a:extLst>
              <a:ext uri="{FF2B5EF4-FFF2-40B4-BE49-F238E27FC236}">
                <a16:creationId xmlns:a16="http://schemas.microsoft.com/office/drawing/2014/main" id="{1AD6916F-8426-E39F-D791-8160D8628A95}"/>
              </a:ext>
            </a:extLst>
          </p:cNvPr>
          <p:cNvCxnSpPr>
            <a:cxnSpLocks/>
            <a:stCxn id="51" idx="2"/>
            <a:endCxn id="55" idx="0"/>
          </p:cNvCxnSpPr>
          <p:nvPr/>
        </p:nvCxnSpPr>
        <p:spPr>
          <a:xfrm>
            <a:off x="2951901" y="3228134"/>
            <a:ext cx="686853" cy="645024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ángulo: esquinas redondeadas 97">
            <a:extLst>
              <a:ext uri="{FF2B5EF4-FFF2-40B4-BE49-F238E27FC236}">
                <a16:creationId xmlns:a16="http://schemas.microsoft.com/office/drawing/2014/main" id="{86FFD8D9-F3CA-A88B-294F-D48B872B2A91}"/>
              </a:ext>
            </a:extLst>
          </p:cNvPr>
          <p:cNvSpPr/>
          <p:nvPr/>
        </p:nvSpPr>
        <p:spPr>
          <a:xfrm>
            <a:off x="4512187" y="1256938"/>
            <a:ext cx="2006228" cy="1354069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9" name="CuadroTexto 98">
            <a:extLst>
              <a:ext uri="{FF2B5EF4-FFF2-40B4-BE49-F238E27FC236}">
                <a16:creationId xmlns:a16="http://schemas.microsoft.com/office/drawing/2014/main" id="{B4752E5A-B385-F420-712B-05B9E312C016}"/>
              </a:ext>
            </a:extLst>
          </p:cNvPr>
          <p:cNvSpPr txBox="1"/>
          <p:nvPr/>
        </p:nvSpPr>
        <p:spPr>
          <a:xfrm>
            <a:off x="4516560" y="2276506"/>
            <a:ext cx="45653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300" dirty="0">
                <a:latin typeface="Candara" panose="020E0502030303020204" pitchFamily="34" charset="0"/>
              </a:rPr>
              <a:t>(*)</a:t>
            </a:r>
          </a:p>
        </p:txBody>
      </p:sp>
      <p:sp>
        <p:nvSpPr>
          <p:cNvPr id="100" name="CuadroTexto 99">
            <a:extLst>
              <a:ext uri="{FF2B5EF4-FFF2-40B4-BE49-F238E27FC236}">
                <a16:creationId xmlns:a16="http://schemas.microsoft.com/office/drawing/2014/main" id="{11D0D39C-AE58-304C-A9C9-C65A1A838F27}"/>
              </a:ext>
            </a:extLst>
          </p:cNvPr>
          <p:cNvSpPr txBox="1"/>
          <p:nvPr/>
        </p:nvSpPr>
        <p:spPr>
          <a:xfrm>
            <a:off x="-1592" y="6479027"/>
            <a:ext cx="308214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300" dirty="0">
                <a:latin typeface="Candara" panose="020E0502030303020204" pitchFamily="34" charset="0"/>
              </a:rPr>
              <a:t>(*) </a:t>
            </a:r>
            <a:r>
              <a:rPr lang="es-ES" sz="1300" dirty="0" err="1">
                <a:latin typeface="Candara" panose="020E0502030303020204" pitchFamily="34" charset="0"/>
              </a:rPr>
              <a:t>CoastSat.slope</a:t>
            </a:r>
            <a:r>
              <a:rPr lang="es-ES" sz="1300" dirty="0">
                <a:latin typeface="Candara" panose="020E0502030303020204" pitchFamily="34" charset="0"/>
              </a:rPr>
              <a:t> (Vos et al, 2020)</a:t>
            </a:r>
          </a:p>
        </p:txBody>
      </p:sp>
      <p:pic>
        <p:nvPicPr>
          <p:cNvPr id="10" name="Gráfico 9" descr="Descargar desde la nube con relleno sólido">
            <a:extLst>
              <a:ext uri="{FF2B5EF4-FFF2-40B4-BE49-F238E27FC236}">
                <a16:creationId xmlns:a16="http://schemas.microsoft.com/office/drawing/2014/main" id="{A9F9D7C4-5B22-6CF0-55F9-7FD44DEF26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916" y="1416745"/>
            <a:ext cx="397387" cy="397387"/>
          </a:xfrm>
          <a:prstGeom prst="rect">
            <a:avLst/>
          </a:prstGeom>
        </p:spPr>
      </p:pic>
      <p:pic>
        <p:nvPicPr>
          <p:cNvPr id="12" name="Gráfico 11" descr="Descargar desde la nube con relleno sólido">
            <a:extLst>
              <a:ext uri="{FF2B5EF4-FFF2-40B4-BE49-F238E27FC236}">
                <a16:creationId xmlns:a16="http://schemas.microsoft.com/office/drawing/2014/main" id="{73F16EFF-942F-84CD-5189-636E6765FC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3163" y="1454351"/>
            <a:ext cx="397387" cy="397387"/>
          </a:xfrm>
          <a:prstGeom prst="rect">
            <a:avLst/>
          </a:prstGeom>
        </p:spPr>
      </p:pic>
      <p:pic>
        <p:nvPicPr>
          <p:cNvPr id="17" name="Gráfico 16" descr="Descargar desde la nube con relleno sólido">
            <a:extLst>
              <a:ext uri="{FF2B5EF4-FFF2-40B4-BE49-F238E27FC236}">
                <a16:creationId xmlns:a16="http://schemas.microsoft.com/office/drawing/2014/main" id="{4062EC2E-9836-0FCD-4055-FBEFBDF7B7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96816" y="1416112"/>
            <a:ext cx="397387" cy="39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07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-4060"/>
            <a:ext cx="6287190" cy="1081453"/>
          </a:xfrm>
          <a:prstGeom prst="rect">
            <a:avLst/>
          </a:prstGeom>
        </p:spPr>
      </p:pic>
      <p:pic>
        <p:nvPicPr>
          <p:cNvPr id="90" name="Imagen 89" descr="Imagen que contiene agua, pájaro, grande, parado&#10;&#10;Descripción generada automáticamente">
            <a:extLst>
              <a:ext uri="{FF2B5EF4-FFF2-40B4-BE49-F238E27FC236}">
                <a16:creationId xmlns:a16="http://schemas.microsoft.com/office/drawing/2014/main" id="{E613B435-405A-746C-B0E0-65D39AEE27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t="3878" b="7514"/>
          <a:stretch/>
        </p:blipFill>
        <p:spPr>
          <a:xfrm>
            <a:off x="2579693" y="781265"/>
            <a:ext cx="4288795" cy="607673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08" y="72509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303" y="72510"/>
            <a:ext cx="706505" cy="65067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6AD6AD-878E-7B0F-2156-491DDA8FB5A0}"/>
              </a:ext>
            </a:extLst>
          </p:cNvPr>
          <p:cNvSpPr txBox="1"/>
          <p:nvPr/>
        </p:nvSpPr>
        <p:spPr>
          <a:xfrm>
            <a:off x="63220" y="175483"/>
            <a:ext cx="297294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 err="1">
                <a:latin typeface="Candara" panose="020E0502030303020204" pitchFamily="34" charset="0"/>
              </a:rPr>
              <a:t>Methodology</a:t>
            </a:r>
            <a:endParaRPr lang="es-ES" sz="3500" dirty="0">
              <a:latin typeface="Candara" panose="020E0502030303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118BF41-B7F2-D7D9-A031-2C84C57C2E65}"/>
              </a:ext>
            </a:extLst>
          </p:cNvPr>
          <p:cNvSpPr txBox="1">
            <a:spLocks/>
          </p:cNvSpPr>
          <p:nvPr/>
        </p:nvSpPr>
        <p:spPr>
          <a:xfrm>
            <a:off x="3014217" y="831139"/>
            <a:ext cx="1906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</a:rPr>
              <a:t>CSIRO </a:t>
            </a:r>
            <a:r>
              <a:rPr lang="es-ES" sz="1400" b="1" dirty="0" err="1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</a:rPr>
              <a:t>hindcast</a:t>
            </a:r>
            <a:endParaRPr lang="es-ES" sz="1400" b="1" dirty="0">
              <a:solidFill>
                <a:schemeClr val="bg1">
                  <a:lumMod val="9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EDEA082-D1C4-FE34-D599-2B6AB369AD2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32126" y="6682352"/>
            <a:ext cx="7325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 err="1">
                <a:solidFill>
                  <a:schemeClr val="bg1">
                    <a:lumMod val="95000"/>
                  </a:schemeClr>
                </a:solidFill>
              </a:rPr>
              <a:t>Sentinel</a:t>
            </a:r>
            <a:r>
              <a:rPr lang="es-ES" sz="800" dirty="0">
                <a:solidFill>
                  <a:schemeClr val="bg1">
                    <a:lumMod val="95000"/>
                  </a:schemeClr>
                </a:solidFill>
              </a:rPr>
              <a:t> Hub</a:t>
            </a:r>
          </a:p>
        </p:txBody>
      </p:sp>
      <p:sp>
        <p:nvSpPr>
          <p:cNvPr id="14" name="Flecha: curvada hacia abajo 13">
            <a:extLst>
              <a:ext uri="{FF2B5EF4-FFF2-40B4-BE49-F238E27FC236}">
                <a16:creationId xmlns:a16="http://schemas.microsoft.com/office/drawing/2014/main" id="{EBB9BC07-B294-97E9-D2D4-20097F373F17}"/>
              </a:ext>
            </a:extLst>
          </p:cNvPr>
          <p:cNvSpPr/>
          <p:nvPr/>
        </p:nvSpPr>
        <p:spPr>
          <a:xfrm rot="2884726">
            <a:off x="4297721" y="1256677"/>
            <a:ext cx="2082367" cy="485356"/>
          </a:xfrm>
          <a:prstGeom prst="curvedDownArrow">
            <a:avLst>
              <a:gd name="adj1" fmla="val 25000"/>
              <a:gd name="adj2" fmla="val 53396"/>
              <a:gd name="adj3" fmla="val 42896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721E786-0174-7D4A-8320-A042ACB648A3}"/>
              </a:ext>
            </a:extLst>
          </p:cNvPr>
          <p:cNvSpPr txBox="1">
            <a:spLocks/>
          </p:cNvSpPr>
          <p:nvPr/>
        </p:nvSpPr>
        <p:spPr>
          <a:xfrm>
            <a:off x="4253878" y="1232383"/>
            <a:ext cx="2576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</a:rPr>
              <a:t>HyWaves</a:t>
            </a:r>
            <a:r>
              <a:rPr lang="es-ES" sz="1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</a:rPr>
              <a:t> (</a:t>
            </a:r>
            <a:r>
              <a:rPr lang="es-ES" sz="1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</a:rPr>
              <a:t>Ricondo</a:t>
            </a:r>
            <a:r>
              <a:rPr lang="es-ES" sz="1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</a:rPr>
              <a:t> et al., sub.)</a:t>
            </a:r>
          </a:p>
        </p:txBody>
      </p:sp>
      <p:sp>
        <p:nvSpPr>
          <p:cNvPr id="18" name="Diagrama de flujo: almacenamiento interno 17">
            <a:extLst>
              <a:ext uri="{FF2B5EF4-FFF2-40B4-BE49-F238E27FC236}">
                <a16:creationId xmlns:a16="http://schemas.microsoft.com/office/drawing/2014/main" id="{EA749366-8CC6-139C-8BE9-B8C22DA0C1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388967">
            <a:off x="3084137" y="2228871"/>
            <a:ext cx="3423164" cy="4010582"/>
          </a:xfrm>
          <a:prstGeom prst="flowChartInternalStorage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C153FD27-4A79-EAE2-56B9-ABCA080CE38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2499303" y="1747416"/>
            <a:ext cx="1584512" cy="3693432"/>
          </a:xfrm>
          <a:prstGeom prst="line">
            <a:avLst/>
          </a:prstGeom>
          <a:ln w="127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A0AC351F-7DEA-B3E6-18DE-E05035476D5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2583139" y="1777376"/>
            <a:ext cx="1584512" cy="3693432"/>
          </a:xfrm>
          <a:prstGeom prst="line">
            <a:avLst/>
          </a:prstGeom>
          <a:ln w="127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9B1AFF49-F367-5AAF-ABF1-297AE9F1D68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2669366" y="1818737"/>
            <a:ext cx="1584512" cy="3693432"/>
          </a:xfrm>
          <a:prstGeom prst="line">
            <a:avLst/>
          </a:prstGeom>
          <a:ln w="127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C336128A-D999-2369-E2F4-88F4E6ED81C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2749822" y="1854517"/>
            <a:ext cx="1584512" cy="3693432"/>
          </a:xfrm>
          <a:prstGeom prst="line">
            <a:avLst/>
          </a:prstGeom>
          <a:ln w="127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6D044CD2-B752-57FF-DE25-FA1AA7C5CE2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3970204" y="1790875"/>
            <a:ext cx="3146876" cy="1342976"/>
          </a:xfrm>
          <a:prstGeom prst="line">
            <a:avLst/>
          </a:prstGeom>
          <a:ln w="127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368C1406-2439-EF67-6FDD-EFEA9915046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3948980" y="1869966"/>
            <a:ext cx="3146876" cy="1342976"/>
          </a:xfrm>
          <a:prstGeom prst="line">
            <a:avLst/>
          </a:prstGeom>
          <a:ln w="127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3F30BEBF-0B11-8AE4-2BE5-F4FE672F590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3908229" y="1946313"/>
            <a:ext cx="3146876" cy="1342976"/>
          </a:xfrm>
          <a:prstGeom prst="line">
            <a:avLst/>
          </a:prstGeom>
          <a:ln w="127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80550DBB-5DFB-FEC4-200C-DDC4C7AC319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3874069" y="2022660"/>
            <a:ext cx="3146876" cy="1342976"/>
          </a:xfrm>
          <a:prstGeom prst="line">
            <a:avLst/>
          </a:prstGeom>
          <a:ln w="127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205DC014-564B-989A-E1D4-0F5D8EFD0D1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3839909" y="2099850"/>
            <a:ext cx="3146876" cy="1342976"/>
          </a:xfrm>
          <a:prstGeom prst="line">
            <a:avLst/>
          </a:prstGeom>
          <a:ln w="127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uadroTexto 37">
            <a:extLst>
              <a:ext uri="{FF2B5EF4-FFF2-40B4-BE49-F238E27FC236}">
                <a16:creationId xmlns:a16="http://schemas.microsoft.com/office/drawing/2014/main" id="{0C9009D3-5A6C-4E92-7BB5-8A277A547CB0}"/>
              </a:ext>
            </a:extLst>
          </p:cNvPr>
          <p:cNvSpPr txBox="1">
            <a:spLocks/>
          </p:cNvSpPr>
          <p:nvPr/>
        </p:nvSpPr>
        <p:spPr>
          <a:xfrm rot="1392532">
            <a:off x="6075441" y="3336883"/>
            <a:ext cx="918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XBeach</a:t>
            </a:r>
            <a:endParaRPr lang="es-ES" sz="1400" b="1" dirty="0">
              <a:solidFill>
                <a:schemeClr val="accent4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E86426D9-7B86-369A-C687-B0263FDBF4F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46449" y="1461516"/>
            <a:ext cx="14282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</a:rPr>
              <a:t>MDA + SWAN + RBF</a:t>
            </a:r>
          </a:p>
        </p:txBody>
      </p:sp>
      <p:sp>
        <p:nvSpPr>
          <p:cNvPr id="40" name="Flecha: a la derecha 39">
            <a:extLst>
              <a:ext uri="{FF2B5EF4-FFF2-40B4-BE49-F238E27FC236}">
                <a16:creationId xmlns:a16="http://schemas.microsoft.com/office/drawing/2014/main" id="{FF656C90-E9E6-BE60-6DE4-AAF266F42650}"/>
              </a:ext>
            </a:extLst>
          </p:cNvPr>
          <p:cNvSpPr>
            <a:spLocks/>
          </p:cNvSpPr>
          <p:nvPr/>
        </p:nvSpPr>
        <p:spPr>
          <a:xfrm rot="6857349">
            <a:off x="4985904" y="3220119"/>
            <a:ext cx="699446" cy="113603"/>
          </a:xfrm>
          <a:prstGeom prst="rightArrow">
            <a:avLst>
              <a:gd name="adj1" fmla="val 21801"/>
              <a:gd name="adj2" fmla="val 162541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2" name="Signo menos 41">
            <a:extLst>
              <a:ext uri="{FF2B5EF4-FFF2-40B4-BE49-F238E27FC236}">
                <a16:creationId xmlns:a16="http://schemas.microsoft.com/office/drawing/2014/main" id="{10AD8822-4AFF-4D7B-DFE4-D49DA5FEAB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472240">
            <a:off x="5206185" y="3094447"/>
            <a:ext cx="394105" cy="76663"/>
          </a:xfrm>
          <a:prstGeom prst="mathMinus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EE204B46-7803-4C98-8CCD-C587F18BF48D}"/>
              </a:ext>
            </a:extLst>
          </p:cNvPr>
          <p:cNvSpPr txBox="1">
            <a:spLocks/>
          </p:cNvSpPr>
          <p:nvPr/>
        </p:nvSpPr>
        <p:spPr>
          <a:xfrm>
            <a:off x="3058854" y="1042633"/>
            <a:ext cx="12688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 err="1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</a:rPr>
              <a:t>Calibrated</a:t>
            </a:r>
            <a:r>
              <a:rPr lang="es-ES" sz="900" dirty="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</a:rPr>
              <a:t> &amp; </a:t>
            </a:r>
            <a:r>
              <a:rPr lang="es-ES" sz="900" dirty="0" err="1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</a:rPr>
              <a:t>Validated</a:t>
            </a:r>
            <a:endParaRPr lang="es-ES" sz="900" dirty="0">
              <a:solidFill>
                <a:schemeClr val="bg1">
                  <a:lumMod val="9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02A11220-EA87-2A7A-C604-6A7A91EE0D11}"/>
              </a:ext>
            </a:extLst>
          </p:cNvPr>
          <p:cNvSpPr txBox="1">
            <a:spLocks/>
          </p:cNvSpPr>
          <p:nvPr/>
        </p:nvSpPr>
        <p:spPr>
          <a:xfrm>
            <a:off x="5803416" y="2255850"/>
            <a:ext cx="1268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CDACE6"/>
                </a:solidFill>
                <a:latin typeface="Candara" panose="020E0502030303020204" pitchFamily="34" charset="0"/>
              </a:rPr>
              <a:t>LHS + MDA</a:t>
            </a:r>
          </a:p>
        </p:txBody>
      </p:sp>
      <p:sp>
        <p:nvSpPr>
          <p:cNvPr id="47" name="Diagrama de flujo: unión de suma 46">
            <a:extLst>
              <a:ext uri="{FF2B5EF4-FFF2-40B4-BE49-F238E27FC236}">
                <a16:creationId xmlns:a16="http://schemas.microsoft.com/office/drawing/2014/main" id="{0AC0A657-B09E-D9F1-F1B7-C2A7D2F39750}"/>
              </a:ext>
            </a:extLst>
          </p:cNvPr>
          <p:cNvSpPr/>
          <p:nvPr/>
        </p:nvSpPr>
        <p:spPr>
          <a:xfrm>
            <a:off x="4339509" y="915450"/>
            <a:ext cx="141752" cy="150099"/>
          </a:xfrm>
          <a:prstGeom prst="flowChartSummingJunction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A47DDC33-7CE1-BA81-DB0A-05B878A9CB18}"/>
              </a:ext>
            </a:extLst>
          </p:cNvPr>
          <p:cNvSpPr>
            <a:spLocks/>
          </p:cNvSpPr>
          <p:nvPr/>
        </p:nvSpPr>
        <p:spPr>
          <a:xfrm rot="2124606">
            <a:off x="4002972" y="5788142"/>
            <a:ext cx="1820314" cy="74456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61A443C3-2EE6-19B6-8734-D6EE9AB41E1A}"/>
              </a:ext>
            </a:extLst>
          </p:cNvPr>
          <p:cNvSpPr txBox="1">
            <a:spLocks/>
          </p:cNvSpPr>
          <p:nvPr/>
        </p:nvSpPr>
        <p:spPr>
          <a:xfrm rot="2133677">
            <a:off x="4848100" y="5732947"/>
            <a:ext cx="1079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err="1">
                <a:solidFill>
                  <a:srgbClr val="00B050"/>
                </a:solidFill>
                <a:latin typeface="Candara" panose="020E0502030303020204" pitchFamily="34" charset="0"/>
              </a:rPr>
              <a:t>Lisflood</a:t>
            </a:r>
            <a:r>
              <a:rPr lang="es-ES" sz="1400" b="1" dirty="0">
                <a:solidFill>
                  <a:srgbClr val="00B050"/>
                </a:solidFill>
                <a:latin typeface="Candara" panose="020E0502030303020204" pitchFamily="34" charset="0"/>
              </a:rPr>
              <a:t>-FP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8B047D9A-0465-D714-C3A6-FBCB85CB7C60}"/>
              </a:ext>
            </a:extLst>
          </p:cNvPr>
          <p:cNvSpPr txBox="1">
            <a:spLocks/>
          </p:cNvSpPr>
          <p:nvPr/>
        </p:nvSpPr>
        <p:spPr>
          <a:xfrm>
            <a:off x="5187261" y="5004704"/>
            <a:ext cx="1268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CDACE6"/>
                </a:solidFill>
                <a:latin typeface="Candara" panose="020E0502030303020204" pitchFamily="34" charset="0"/>
              </a:rPr>
              <a:t>PCA + RBF</a:t>
            </a:r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id="{7B8B20A9-7911-66EA-9D04-B7679EF3C9B9}"/>
              </a:ext>
            </a:extLst>
          </p:cNvPr>
          <p:cNvSpPr/>
          <p:nvPr/>
        </p:nvSpPr>
        <p:spPr>
          <a:xfrm>
            <a:off x="4553028" y="5496276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940C0A8A-9BB0-E415-9956-8B9C895C83CC}"/>
              </a:ext>
            </a:extLst>
          </p:cNvPr>
          <p:cNvSpPr/>
          <p:nvPr/>
        </p:nvSpPr>
        <p:spPr>
          <a:xfrm>
            <a:off x="4619247" y="5593873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id="{4BB0FDD5-095B-2DEB-B54D-67937BF06926}"/>
              </a:ext>
            </a:extLst>
          </p:cNvPr>
          <p:cNvSpPr/>
          <p:nvPr/>
        </p:nvSpPr>
        <p:spPr>
          <a:xfrm>
            <a:off x="4663618" y="5692879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Elipse 58">
            <a:extLst>
              <a:ext uri="{FF2B5EF4-FFF2-40B4-BE49-F238E27FC236}">
                <a16:creationId xmlns:a16="http://schemas.microsoft.com/office/drawing/2014/main" id="{5BF85FD2-90FF-4E85-0FD5-07905CB6FC71}"/>
              </a:ext>
            </a:extLst>
          </p:cNvPr>
          <p:cNvSpPr/>
          <p:nvPr/>
        </p:nvSpPr>
        <p:spPr>
          <a:xfrm>
            <a:off x="4698105" y="5807791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Elipse 59">
            <a:extLst>
              <a:ext uri="{FF2B5EF4-FFF2-40B4-BE49-F238E27FC236}">
                <a16:creationId xmlns:a16="http://schemas.microsoft.com/office/drawing/2014/main" id="{31D8FF86-F894-3C85-8D87-D7F41774F29D}"/>
              </a:ext>
            </a:extLst>
          </p:cNvPr>
          <p:cNvSpPr/>
          <p:nvPr/>
        </p:nvSpPr>
        <p:spPr>
          <a:xfrm>
            <a:off x="4733126" y="5917961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" name="Elipse 60">
            <a:extLst>
              <a:ext uri="{FF2B5EF4-FFF2-40B4-BE49-F238E27FC236}">
                <a16:creationId xmlns:a16="http://schemas.microsoft.com/office/drawing/2014/main" id="{B895DFB8-6E6C-A466-E51D-1D83AA1D83BD}"/>
              </a:ext>
            </a:extLst>
          </p:cNvPr>
          <p:cNvSpPr/>
          <p:nvPr/>
        </p:nvSpPr>
        <p:spPr>
          <a:xfrm>
            <a:off x="4795719" y="6031015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Elipse 61">
            <a:extLst>
              <a:ext uri="{FF2B5EF4-FFF2-40B4-BE49-F238E27FC236}">
                <a16:creationId xmlns:a16="http://schemas.microsoft.com/office/drawing/2014/main" id="{B19AC997-F273-E8B5-F007-C0F9B3F5FD0C}"/>
              </a:ext>
            </a:extLst>
          </p:cNvPr>
          <p:cNvSpPr/>
          <p:nvPr/>
        </p:nvSpPr>
        <p:spPr>
          <a:xfrm>
            <a:off x="4875367" y="6131587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405A236A-E345-1D96-00B1-EA57151FED79}"/>
              </a:ext>
            </a:extLst>
          </p:cNvPr>
          <p:cNvSpPr/>
          <p:nvPr/>
        </p:nvSpPr>
        <p:spPr>
          <a:xfrm>
            <a:off x="4960534" y="6225770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id="{2443A840-2ADD-139C-3839-D963D0BAC496}"/>
              </a:ext>
            </a:extLst>
          </p:cNvPr>
          <p:cNvSpPr/>
          <p:nvPr/>
        </p:nvSpPr>
        <p:spPr>
          <a:xfrm>
            <a:off x="5052596" y="6316645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5" name="Elipse 64">
            <a:extLst>
              <a:ext uri="{FF2B5EF4-FFF2-40B4-BE49-F238E27FC236}">
                <a16:creationId xmlns:a16="http://schemas.microsoft.com/office/drawing/2014/main" id="{A3DAB190-3CB9-42B2-8999-A56DC70DB006}"/>
              </a:ext>
            </a:extLst>
          </p:cNvPr>
          <p:cNvSpPr/>
          <p:nvPr/>
        </p:nvSpPr>
        <p:spPr>
          <a:xfrm>
            <a:off x="5161470" y="6390259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6" name="Elipse 65">
            <a:extLst>
              <a:ext uri="{FF2B5EF4-FFF2-40B4-BE49-F238E27FC236}">
                <a16:creationId xmlns:a16="http://schemas.microsoft.com/office/drawing/2014/main" id="{75AF6113-196C-8919-C906-02260A99E3B0}"/>
              </a:ext>
            </a:extLst>
          </p:cNvPr>
          <p:cNvSpPr/>
          <p:nvPr/>
        </p:nvSpPr>
        <p:spPr>
          <a:xfrm>
            <a:off x="5279873" y="6418606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Signo menos 82">
            <a:extLst>
              <a:ext uri="{FF2B5EF4-FFF2-40B4-BE49-F238E27FC236}">
                <a16:creationId xmlns:a16="http://schemas.microsoft.com/office/drawing/2014/main" id="{E94D102A-49D5-C3C2-8DEA-72A23B8133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472240">
            <a:off x="5236899" y="3026316"/>
            <a:ext cx="394105" cy="76663"/>
          </a:xfrm>
          <a:prstGeom prst="mathMinus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Diagrama de flujo: unión de suma 14">
            <a:extLst>
              <a:ext uri="{FF2B5EF4-FFF2-40B4-BE49-F238E27FC236}">
                <a16:creationId xmlns:a16="http://schemas.microsoft.com/office/drawing/2014/main" id="{6CDB7707-914A-C608-BAA5-3246BE241640}"/>
              </a:ext>
            </a:extLst>
          </p:cNvPr>
          <p:cNvSpPr/>
          <p:nvPr/>
        </p:nvSpPr>
        <p:spPr>
          <a:xfrm>
            <a:off x="5617285" y="2352735"/>
            <a:ext cx="141752" cy="150099"/>
          </a:xfrm>
          <a:prstGeom prst="flowChartSummingJunction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8" name="CuadroTexto 87">
            <a:extLst>
              <a:ext uri="{FF2B5EF4-FFF2-40B4-BE49-F238E27FC236}">
                <a16:creationId xmlns:a16="http://schemas.microsoft.com/office/drawing/2014/main" id="{63EC9DA8-D8E3-9C36-02E7-B0629A60D6CF}"/>
              </a:ext>
            </a:extLst>
          </p:cNvPr>
          <p:cNvSpPr txBox="1">
            <a:spLocks/>
          </p:cNvSpPr>
          <p:nvPr/>
        </p:nvSpPr>
        <p:spPr>
          <a:xfrm>
            <a:off x="4135050" y="3059802"/>
            <a:ext cx="1395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Hs, </a:t>
            </a:r>
            <a:r>
              <a:rPr lang="es-ES" sz="1200" b="1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Tp</a:t>
            </a:r>
            <a:r>
              <a:rPr lang="es-ES" sz="12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, </a:t>
            </a:r>
            <a:r>
              <a:rPr lang="es-ES" sz="12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θ, </a:t>
            </a:r>
            <a:r>
              <a:rPr lang="el-GR" sz="1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s-ES" sz="1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WL</a:t>
            </a:r>
            <a:endParaRPr lang="es-ES" sz="1200" b="1" dirty="0">
              <a:solidFill>
                <a:schemeClr val="accent5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2E170B8A-B0F1-6E1D-42B4-1F085083AE1C}"/>
              </a:ext>
            </a:extLst>
          </p:cNvPr>
          <p:cNvSpPr txBox="1"/>
          <p:nvPr/>
        </p:nvSpPr>
        <p:spPr>
          <a:xfrm>
            <a:off x="200151" y="1413141"/>
            <a:ext cx="2392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err="1">
                <a:latin typeface="Candara" panose="020E0502030303020204" pitchFamily="34" charset="0"/>
              </a:rPr>
              <a:t>Calibration</a:t>
            </a:r>
            <a:endParaRPr lang="es-ES" b="1" dirty="0">
              <a:latin typeface="Candara" panose="020E0502030303020204" pitchFamily="34" charset="0"/>
            </a:endParaRPr>
          </a:p>
          <a:p>
            <a:pPr algn="just"/>
            <a:r>
              <a:rPr lang="es-ES" sz="1500" dirty="0" err="1">
                <a:latin typeface="Candara" panose="020E0502030303020204" pitchFamily="34" charset="0"/>
              </a:rPr>
              <a:t>Satellite</a:t>
            </a:r>
            <a:r>
              <a:rPr lang="es-ES" sz="1500" dirty="0">
                <a:latin typeface="Candara" panose="020E0502030303020204" pitchFamily="34" charset="0"/>
              </a:rPr>
              <a:t> data (IMOS)</a:t>
            </a:r>
          </a:p>
          <a:p>
            <a:pPr algn="just"/>
            <a:r>
              <a:rPr lang="es-ES" b="1" dirty="0" err="1">
                <a:latin typeface="Candara" panose="020E0502030303020204" pitchFamily="34" charset="0"/>
              </a:rPr>
              <a:t>Validation</a:t>
            </a:r>
            <a:endParaRPr lang="es-ES" b="1" dirty="0">
              <a:latin typeface="Candara" panose="020E0502030303020204" pitchFamily="34" charset="0"/>
            </a:endParaRPr>
          </a:p>
          <a:p>
            <a:pPr algn="just"/>
            <a:r>
              <a:rPr lang="es-ES" sz="1500" dirty="0" err="1">
                <a:latin typeface="Candara" panose="020E0502030303020204" pitchFamily="34" charset="0"/>
              </a:rPr>
              <a:t>Buoy</a:t>
            </a:r>
            <a:r>
              <a:rPr lang="es-ES" sz="1500" dirty="0">
                <a:latin typeface="Candara" panose="020E0502030303020204" pitchFamily="34" charset="0"/>
              </a:rPr>
              <a:t> data (</a:t>
            </a:r>
            <a:r>
              <a:rPr lang="es-ES" sz="1500" dirty="0" err="1">
                <a:latin typeface="Candara" panose="020E0502030303020204" pitchFamily="34" charset="0"/>
              </a:rPr>
              <a:t>Ports</a:t>
            </a:r>
            <a:r>
              <a:rPr lang="es-ES" sz="1500" dirty="0">
                <a:latin typeface="Candara" panose="020E0502030303020204" pitchFamily="34" charset="0"/>
              </a:rPr>
              <a:t> </a:t>
            </a:r>
            <a:r>
              <a:rPr lang="es-ES" sz="1500" dirty="0" err="1">
                <a:latin typeface="Candara" panose="020E0502030303020204" pitchFamily="34" charset="0"/>
              </a:rPr>
              <a:t>of</a:t>
            </a:r>
            <a:r>
              <a:rPr lang="es-ES" sz="1500" dirty="0">
                <a:latin typeface="Candara" panose="020E0502030303020204" pitchFamily="34" charset="0"/>
              </a:rPr>
              <a:t> </a:t>
            </a:r>
            <a:r>
              <a:rPr lang="es-ES" sz="1500" dirty="0" err="1">
                <a:latin typeface="Candara" panose="020E0502030303020204" pitchFamily="34" charset="0"/>
              </a:rPr>
              <a:t>Spain</a:t>
            </a:r>
            <a:r>
              <a:rPr lang="es-ES" sz="1500" dirty="0">
                <a:latin typeface="Candara" panose="020E0502030303020204" pitchFamily="34" charset="0"/>
              </a:rPr>
              <a:t>)</a:t>
            </a: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59A080E1-1D38-67F3-08FB-CBCAD17D9276}"/>
              </a:ext>
            </a:extLst>
          </p:cNvPr>
          <p:cNvSpPr txBox="1"/>
          <p:nvPr/>
        </p:nvSpPr>
        <p:spPr>
          <a:xfrm>
            <a:off x="7061696" y="1202355"/>
            <a:ext cx="193205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err="1">
                <a:latin typeface="Candara" panose="020E0502030303020204" pitchFamily="34" charset="0"/>
              </a:rPr>
              <a:t>HyWaves</a:t>
            </a:r>
            <a:endParaRPr lang="es-ES" b="1" dirty="0">
              <a:latin typeface="Candara" panose="020E0502030303020204" pitchFamily="34" charset="0"/>
            </a:endParaRPr>
          </a:p>
          <a:p>
            <a:pPr algn="just"/>
            <a:r>
              <a:rPr lang="es-ES" sz="1500" dirty="0" err="1">
                <a:latin typeface="Candara" panose="020E0502030303020204" pitchFamily="34" charset="0"/>
              </a:rPr>
              <a:t>Selection</a:t>
            </a:r>
            <a:r>
              <a:rPr lang="es-ES" sz="1500" dirty="0">
                <a:latin typeface="Candara" panose="020E0502030303020204" pitchFamily="34" charset="0"/>
              </a:rPr>
              <a:t>: MDA</a:t>
            </a:r>
          </a:p>
          <a:p>
            <a:pPr algn="just"/>
            <a:r>
              <a:rPr lang="es-ES" sz="1500" dirty="0" err="1">
                <a:latin typeface="Candara" panose="020E0502030303020204" pitchFamily="34" charset="0"/>
              </a:rPr>
              <a:t>Propagation</a:t>
            </a:r>
            <a:r>
              <a:rPr lang="es-ES" sz="1500" dirty="0">
                <a:latin typeface="Candara" panose="020E0502030303020204" pitchFamily="34" charset="0"/>
              </a:rPr>
              <a:t>: SWAN</a:t>
            </a:r>
          </a:p>
          <a:p>
            <a:pPr algn="just"/>
            <a:r>
              <a:rPr lang="es-ES" sz="1500" dirty="0" err="1">
                <a:latin typeface="Candara" panose="020E0502030303020204" pitchFamily="34" charset="0"/>
              </a:rPr>
              <a:t>Reconstruction</a:t>
            </a:r>
            <a:r>
              <a:rPr lang="es-ES" sz="1500" dirty="0">
                <a:latin typeface="Candara" panose="020E0502030303020204" pitchFamily="34" charset="0"/>
              </a:rPr>
              <a:t>: RBF</a:t>
            </a:r>
          </a:p>
        </p:txBody>
      </p:sp>
      <p:sp>
        <p:nvSpPr>
          <p:cNvPr id="94" name="CuadroTexto 93">
            <a:extLst>
              <a:ext uri="{FF2B5EF4-FFF2-40B4-BE49-F238E27FC236}">
                <a16:creationId xmlns:a16="http://schemas.microsoft.com/office/drawing/2014/main" id="{1BE2B07C-B9DE-3A90-B1C1-B9116777A506}"/>
              </a:ext>
            </a:extLst>
          </p:cNvPr>
          <p:cNvSpPr txBox="1"/>
          <p:nvPr/>
        </p:nvSpPr>
        <p:spPr>
          <a:xfrm>
            <a:off x="7244058" y="3475485"/>
            <a:ext cx="179728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err="1">
                <a:latin typeface="Candara" panose="020E0502030303020204" pitchFamily="34" charset="0"/>
              </a:rPr>
              <a:t>XBeach</a:t>
            </a:r>
            <a:endParaRPr lang="es-ES" b="1" dirty="0">
              <a:latin typeface="Candara" panose="020E0502030303020204" pitchFamily="34" charset="0"/>
            </a:endParaRPr>
          </a:p>
          <a:p>
            <a:pPr algn="just"/>
            <a:r>
              <a:rPr lang="es-ES" sz="1500" dirty="0">
                <a:latin typeface="Candara" panose="020E0502030303020204" pitchFamily="34" charset="0"/>
              </a:rPr>
              <a:t>Non-regular </a:t>
            </a:r>
            <a:r>
              <a:rPr lang="es-ES" sz="1500" dirty="0" err="1">
                <a:latin typeface="Candara" panose="020E0502030303020204" pitchFamily="34" charset="0"/>
              </a:rPr>
              <a:t>mesh</a:t>
            </a:r>
            <a:endParaRPr lang="es-ES" sz="1500" dirty="0">
              <a:latin typeface="Candara" panose="020E0502030303020204" pitchFamily="34" charset="0"/>
            </a:endParaRPr>
          </a:p>
          <a:p>
            <a:pPr algn="just"/>
            <a:r>
              <a:rPr lang="es-ES" sz="1500" dirty="0">
                <a:latin typeface="Candara" panose="020E0502030303020204" pitchFamily="34" charset="0"/>
              </a:rPr>
              <a:t>Surf-beat </a:t>
            </a:r>
            <a:r>
              <a:rPr lang="es-ES" sz="1500" dirty="0" err="1">
                <a:latin typeface="Candara" panose="020E0502030303020204" pitchFamily="34" charset="0"/>
              </a:rPr>
              <a:t>mode</a:t>
            </a:r>
            <a:endParaRPr lang="es-ES" sz="1500" dirty="0">
              <a:latin typeface="Candara" panose="020E0502030303020204" pitchFamily="34" charset="0"/>
            </a:endParaRPr>
          </a:p>
          <a:p>
            <a:pPr algn="just"/>
            <a:r>
              <a:rPr lang="es-ES" sz="1500" dirty="0" err="1">
                <a:latin typeface="Candara" panose="020E0502030303020204" pitchFamily="34" charset="0"/>
              </a:rPr>
              <a:t>Warm</a:t>
            </a:r>
            <a:r>
              <a:rPr lang="es-ES" sz="1500" dirty="0">
                <a:latin typeface="Candara" panose="020E0502030303020204" pitchFamily="34" charset="0"/>
              </a:rPr>
              <a:t>-up: 1h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F65BCA3-67B1-AC1F-76EB-AFDFE51373AA}"/>
              </a:ext>
            </a:extLst>
          </p:cNvPr>
          <p:cNvSpPr txBox="1"/>
          <p:nvPr/>
        </p:nvSpPr>
        <p:spPr>
          <a:xfrm>
            <a:off x="379906" y="5164465"/>
            <a:ext cx="179728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err="1">
                <a:latin typeface="Candara" panose="020E0502030303020204" pitchFamily="34" charset="0"/>
              </a:rPr>
              <a:t>Lisflood</a:t>
            </a:r>
            <a:r>
              <a:rPr lang="es-ES" b="1" dirty="0">
                <a:latin typeface="Candara" panose="020E0502030303020204" pitchFamily="34" charset="0"/>
              </a:rPr>
              <a:t>-FP</a:t>
            </a:r>
          </a:p>
          <a:p>
            <a:pPr algn="just"/>
            <a:r>
              <a:rPr lang="el-GR" sz="1500" dirty="0">
                <a:latin typeface="Candara" panose="020E0502030303020204" pitchFamily="34" charset="0"/>
              </a:rPr>
              <a:t>Δ</a:t>
            </a:r>
            <a:r>
              <a:rPr lang="es-ES" sz="1500" dirty="0">
                <a:latin typeface="Candara" panose="020E0502030303020204" pitchFamily="34" charset="0"/>
              </a:rPr>
              <a:t>x = 5 m</a:t>
            </a:r>
          </a:p>
          <a:p>
            <a:pPr algn="just"/>
            <a:r>
              <a:rPr lang="es-ES" sz="1500" dirty="0">
                <a:latin typeface="Candara" panose="020E0502030303020204" pitchFamily="34" charset="0"/>
              </a:rPr>
              <a:t>Full SWE </a:t>
            </a:r>
          </a:p>
          <a:p>
            <a:pPr algn="just"/>
            <a:r>
              <a:rPr lang="es-ES" sz="1500" dirty="0">
                <a:latin typeface="Candara" panose="020E0502030303020204" pitchFamily="34" charset="0"/>
              </a:rPr>
              <a:t>Input: </a:t>
            </a:r>
            <a:r>
              <a:rPr lang="es-ES" sz="1500" dirty="0" err="1">
                <a:latin typeface="Candara" panose="020E0502030303020204" pitchFamily="34" charset="0"/>
              </a:rPr>
              <a:t>Water</a:t>
            </a:r>
            <a:r>
              <a:rPr lang="es-ES" sz="1500" dirty="0">
                <a:latin typeface="Candara" panose="020E0502030303020204" pitchFamily="34" charset="0"/>
              </a:rPr>
              <a:t> </a:t>
            </a:r>
            <a:r>
              <a:rPr lang="es-ES" sz="1500" dirty="0" err="1">
                <a:latin typeface="Candara" panose="020E0502030303020204" pitchFamily="34" charset="0"/>
              </a:rPr>
              <a:t>Level</a:t>
            </a:r>
            <a:endParaRPr lang="es-ES" sz="1500" dirty="0">
              <a:latin typeface="Candara" panose="020E0502030303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BD68BDE-A488-8AEC-A515-70D5D530373F}"/>
              </a:ext>
            </a:extLst>
          </p:cNvPr>
          <p:cNvSpPr txBox="1"/>
          <p:nvPr/>
        </p:nvSpPr>
        <p:spPr>
          <a:xfrm>
            <a:off x="292963" y="1148977"/>
            <a:ext cx="190832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300" dirty="0">
                <a:latin typeface="Candara" panose="020E0502030303020204" pitchFamily="34" charset="0"/>
              </a:rPr>
              <a:t>Albuquerque et al, 2018</a:t>
            </a: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179EE809-A1E5-EA09-8441-8EC67847E00F}"/>
              </a:ext>
            </a:extLst>
          </p:cNvPr>
          <p:cNvCxnSpPr>
            <a:cxnSpLocks/>
          </p:cNvCxnSpPr>
          <p:nvPr/>
        </p:nvCxnSpPr>
        <p:spPr>
          <a:xfrm flipH="1" flipV="1">
            <a:off x="4074315" y="5776406"/>
            <a:ext cx="1483603" cy="1054735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cto 95">
            <a:extLst>
              <a:ext uri="{FF2B5EF4-FFF2-40B4-BE49-F238E27FC236}">
                <a16:creationId xmlns:a16="http://schemas.microsoft.com/office/drawing/2014/main" id="{10F393B1-C944-572C-ACC9-ECE9F7952015}"/>
              </a:ext>
            </a:extLst>
          </p:cNvPr>
          <p:cNvCxnSpPr>
            <a:cxnSpLocks/>
          </p:cNvCxnSpPr>
          <p:nvPr/>
        </p:nvCxnSpPr>
        <p:spPr>
          <a:xfrm flipH="1" flipV="1">
            <a:off x="4090890" y="5735476"/>
            <a:ext cx="1483603" cy="1054735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ector recto 96">
            <a:extLst>
              <a:ext uri="{FF2B5EF4-FFF2-40B4-BE49-F238E27FC236}">
                <a16:creationId xmlns:a16="http://schemas.microsoft.com/office/drawing/2014/main" id="{5F83FFFA-92A7-8354-586C-5648E81C9E2D}"/>
              </a:ext>
            </a:extLst>
          </p:cNvPr>
          <p:cNvCxnSpPr>
            <a:cxnSpLocks/>
          </p:cNvCxnSpPr>
          <p:nvPr/>
        </p:nvCxnSpPr>
        <p:spPr>
          <a:xfrm flipH="1" flipV="1">
            <a:off x="4119882" y="5704097"/>
            <a:ext cx="1483603" cy="1054735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ctor recto 97">
            <a:extLst>
              <a:ext uri="{FF2B5EF4-FFF2-40B4-BE49-F238E27FC236}">
                <a16:creationId xmlns:a16="http://schemas.microsoft.com/office/drawing/2014/main" id="{D62A5526-D137-3459-F373-6E24FD61C85D}"/>
              </a:ext>
            </a:extLst>
          </p:cNvPr>
          <p:cNvCxnSpPr>
            <a:cxnSpLocks/>
            <a:stCxn id="48" idx="0"/>
            <a:endCxn id="48" idx="2"/>
          </p:cNvCxnSpPr>
          <p:nvPr/>
        </p:nvCxnSpPr>
        <p:spPr>
          <a:xfrm flipH="1">
            <a:off x="4697421" y="5857004"/>
            <a:ext cx="431416" cy="60683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ector recto 114">
            <a:extLst>
              <a:ext uri="{FF2B5EF4-FFF2-40B4-BE49-F238E27FC236}">
                <a16:creationId xmlns:a16="http://schemas.microsoft.com/office/drawing/2014/main" id="{D15DC59F-14C5-5077-DB27-AC63B8492E7E}"/>
              </a:ext>
            </a:extLst>
          </p:cNvPr>
          <p:cNvCxnSpPr>
            <a:cxnSpLocks/>
          </p:cNvCxnSpPr>
          <p:nvPr/>
        </p:nvCxnSpPr>
        <p:spPr>
          <a:xfrm flipH="1">
            <a:off x="4732594" y="5876699"/>
            <a:ext cx="431416" cy="60683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ector recto 115">
            <a:extLst>
              <a:ext uri="{FF2B5EF4-FFF2-40B4-BE49-F238E27FC236}">
                <a16:creationId xmlns:a16="http://schemas.microsoft.com/office/drawing/2014/main" id="{5EE71499-AAFC-BA51-22D7-7F75CAD82DA5}"/>
              </a:ext>
            </a:extLst>
          </p:cNvPr>
          <p:cNvCxnSpPr>
            <a:cxnSpLocks/>
          </p:cNvCxnSpPr>
          <p:nvPr/>
        </p:nvCxnSpPr>
        <p:spPr>
          <a:xfrm flipH="1">
            <a:off x="4764770" y="5902395"/>
            <a:ext cx="431416" cy="60683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ector recto 116">
            <a:extLst>
              <a:ext uri="{FF2B5EF4-FFF2-40B4-BE49-F238E27FC236}">
                <a16:creationId xmlns:a16="http://schemas.microsoft.com/office/drawing/2014/main" id="{9C68AA37-5A50-04F5-EAB2-B08D4E9AE8FD}"/>
              </a:ext>
            </a:extLst>
          </p:cNvPr>
          <p:cNvCxnSpPr>
            <a:cxnSpLocks/>
          </p:cNvCxnSpPr>
          <p:nvPr/>
        </p:nvCxnSpPr>
        <p:spPr>
          <a:xfrm flipH="1">
            <a:off x="4658272" y="5839709"/>
            <a:ext cx="431416" cy="60683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ector recto 117">
            <a:extLst>
              <a:ext uri="{FF2B5EF4-FFF2-40B4-BE49-F238E27FC236}">
                <a16:creationId xmlns:a16="http://schemas.microsoft.com/office/drawing/2014/main" id="{A499D0DB-7D79-FF4C-C113-9543B8625B7F}"/>
              </a:ext>
            </a:extLst>
          </p:cNvPr>
          <p:cNvCxnSpPr>
            <a:cxnSpLocks/>
          </p:cNvCxnSpPr>
          <p:nvPr/>
        </p:nvCxnSpPr>
        <p:spPr>
          <a:xfrm flipH="1">
            <a:off x="4636402" y="5803129"/>
            <a:ext cx="431416" cy="60683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ector recto 118">
            <a:extLst>
              <a:ext uri="{FF2B5EF4-FFF2-40B4-BE49-F238E27FC236}">
                <a16:creationId xmlns:a16="http://schemas.microsoft.com/office/drawing/2014/main" id="{79292E2D-8FB4-5D9C-9DCA-C0CE0F602C2D}"/>
              </a:ext>
            </a:extLst>
          </p:cNvPr>
          <p:cNvCxnSpPr>
            <a:cxnSpLocks/>
          </p:cNvCxnSpPr>
          <p:nvPr/>
        </p:nvCxnSpPr>
        <p:spPr>
          <a:xfrm flipH="1" flipV="1">
            <a:off x="4044422" y="5811842"/>
            <a:ext cx="1483603" cy="1054735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ector recto 119">
            <a:extLst>
              <a:ext uri="{FF2B5EF4-FFF2-40B4-BE49-F238E27FC236}">
                <a16:creationId xmlns:a16="http://schemas.microsoft.com/office/drawing/2014/main" id="{759EAA2A-F474-0DC8-05C5-AF9D3C78298B}"/>
              </a:ext>
            </a:extLst>
          </p:cNvPr>
          <p:cNvCxnSpPr>
            <a:cxnSpLocks/>
          </p:cNvCxnSpPr>
          <p:nvPr/>
        </p:nvCxnSpPr>
        <p:spPr>
          <a:xfrm flipH="1" flipV="1">
            <a:off x="4013460" y="5839709"/>
            <a:ext cx="1483603" cy="1054735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ector recto 120">
            <a:extLst>
              <a:ext uri="{FF2B5EF4-FFF2-40B4-BE49-F238E27FC236}">
                <a16:creationId xmlns:a16="http://schemas.microsoft.com/office/drawing/2014/main" id="{7B7C8449-AE1D-6923-92D0-5AE33ED1C64E}"/>
              </a:ext>
            </a:extLst>
          </p:cNvPr>
          <p:cNvCxnSpPr>
            <a:cxnSpLocks/>
          </p:cNvCxnSpPr>
          <p:nvPr/>
        </p:nvCxnSpPr>
        <p:spPr>
          <a:xfrm flipH="1" flipV="1">
            <a:off x="3994698" y="5879762"/>
            <a:ext cx="1483603" cy="1054735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0603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13341</TotalTime>
  <Words>1035</Words>
  <Application>Microsoft Macintosh PowerPoint</Application>
  <PresentationFormat>Presentación en pantalla (4:3)</PresentationFormat>
  <Paragraphs>233</Paragraphs>
  <Slides>18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Candara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Cagigal Gil, Laura</dc:creator>
  <cp:keywords/>
  <dc:description/>
  <cp:lastModifiedBy>Microsoft Office User</cp:lastModifiedBy>
  <cp:revision>568</cp:revision>
  <dcterms:created xsi:type="dcterms:W3CDTF">2022-04-27T05:59:11Z</dcterms:created>
  <dcterms:modified xsi:type="dcterms:W3CDTF">2023-02-27T13:32:10Z</dcterms:modified>
  <cp:category/>
</cp:coreProperties>
</file>