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20" r:id="rId3"/>
    <p:sldId id="524" r:id="rId4"/>
    <p:sldId id="258" r:id="rId5"/>
    <p:sldId id="512" r:id="rId6"/>
    <p:sldId id="525" r:id="rId7"/>
    <p:sldId id="266" r:id="rId8"/>
    <p:sldId id="268" r:id="rId9"/>
    <p:sldId id="496" r:id="rId10"/>
    <p:sldId id="497" r:id="rId11"/>
    <p:sldId id="269" r:id="rId12"/>
    <p:sldId id="261" r:id="rId13"/>
    <p:sldId id="499" r:id="rId14"/>
    <p:sldId id="517" r:id="rId15"/>
    <p:sldId id="516" r:id="rId16"/>
    <p:sldId id="526" r:id="rId17"/>
    <p:sldId id="521" r:id="rId18"/>
    <p:sldId id="522" r:id="rId19"/>
    <p:sldId id="518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9364"/>
    <a:srgbClr val="D0ABB4"/>
    <a:srgbClr val="D87995"/>
    <a:srgbClr val="A6A6A6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/>
    <p:restoredTop sz="95775"/>
  </p:normalViewPr>
  <p:slideViewPr>
    <p:cSldViewPr snapToGrid="0" snapToObjects="1">
      <p:cViewPr varScale="1">
        <p:scale>
          <a:sx n="128" d="100"/>
          <a:sy n="128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A7834-1C0B-78E6-F3E3-880208A14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866F99-5B23-601F-BC7D-ACCBDE9E4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D0669-AAD6-C850-0E8D-9A55E81D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30FA6-E383-793D-7AA5-CC1B054E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4B393B-348C-F5C9-1D07-8AEC1350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37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AD330-C159-E567-5DD6-51D3627D6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78ADD-1A4E-21E4-F9CD-B29C7842D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46D290-C50D-E877-83CC-ADAD3F1C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45C275-48D2-FC5D-75A8-D491676A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FDC979-59BC-712A-ECB3-4FBCB83E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29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312B2D-7EA7-BD45-F44C-C011D2A64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340086-6087-2C23-4510-C3F1B2932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A2B6C1-79E1-0008-182C-A6C4D7EF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B100E3-8982-8910-98F3-B8BD37D0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DF26A2-F08B-9B6F-C636-D9D6263F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2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5F9A8-08F4-2640-B4F9-150CC26E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371216-A2EE-DCD8-522E-CAD114927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40DD31-7F61-0A43-724D-2394819B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8CF3F-4B8F-6FBF-BA16-52A6D671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D7088F-B726-DD2A-F73D-E9023D2F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98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3C6A2-F222-4AC4-110D-69C143224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8006FB-5FC3-6946-34DF-835ED836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24E1B-7443-09B1-CEBA-F2C6C01B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617E7C-4596-4A70-179E-EB45536A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CE3BB4-6F46-A437-6512-D3524900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6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1E5E1-B6A7-2423-3D97-CA160D93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69073D-53D6-C46B-0D82-45A2F315E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C5708D-B7DE-2836-FA1E-836D11D1B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44E3BD-E5AD-5632-B02A-9DE2EE3C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D8FE16-D481-34EB-B3FF-0E5EA323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E1695B-3817-79F8-CE5C-FADE9F2D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04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D8911-EF24-AA09-6F12-B9AE27AF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7F5947-A0A4-D5C5-3FFB-EED631160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73AE1B-8673-339D-C4D1-706BAD518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90F813-76F3-7851-6EFD-D3EF3EC72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09842A-272C-E025-F1E8-59075F7AD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C1185A7-737A-CA95-A7D4-64C522A6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7C762AD-D6F0-56D9-A1E9-6D6C7FB3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512DEDF-29D0-F5D6-53F9-6C58B9A9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72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B9E0E-8796-5354-B0A8-34B76825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F7DC02-718E-792A-B159-5AA70D36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FE2ABB-360A-1ACB-21ED-F4AC0D52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B066B2-8FC6-5972-5D37-C5DAD04D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0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05E161-BC33-ABF3-00FD-7736EA73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D9F15E-37E5-8CE8-B39B-F5FDEE27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098FEA-FBD2-0130-4BB6-AD75A5B8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79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055EE-A174-AEF8-4EC5-13DA8B82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AD447C-9C0E-C5FB-33CF-EB1852BD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35FE80-D868-45B9-64C5-6FA692D56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F46437-524D-4F3C-6B66-7504042C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0AF777-DBC6-B47A-4CBF-A198EEEB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FBFA23-94A9-7301-AC00-B43B2108C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66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357B3-6279-DE37-67C8-5252637F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79CDA2-895A-5872-7DE8-0600C75796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8A2B2-69DC-7517-1198-AF3C39FB9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5C922-0F11-C0F7-D452-94AE2C83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528015-B7BC-0F72-8BFE-25174D44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EDED30-7906-381D-2459-8A095AA7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72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0DE807-23ED-A075-EB52-56D63E7B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B59D99-14C6-896E-B7FA-C3902E77B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6176D4-F81E-D51F-FBD3-E540A470A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E732-0A9B-0149-ADCC-BF24DDCA7612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8CB3B7-EE98-F234-3F2B-D7E64C273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510D53-EC21-D0AB-588E-04844E26E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384DD-674F-294C-9F9A-C5B939DFF0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73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10" Type="http://schemas.openxmlformats.org/officeDocument/2006/relationships/image" Target="../media/image15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414611-5067-22CD-B65A-7AB59010A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2"/>
            <a:ext cx="12192000" cy="68345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258501" y="5169199"/>
            <a:ext cx="119334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500" dirty="0">
                <a:effectLst/>
                <a:latin typeface="Candara" panose="020E0502030303020204" pitchFamily="34" charset="0"/>
              </a:rPr>
              <a:t> </a:t>
            </a:r>
            <a:r>
              <a:rPr lang="es-ES" sz="2500" dirty="0">
                <a:latin typeface="Candara" panose="020E0502030303020204" pitchFamily="34" charset="0"/>
              </a:rPr>
              <a:t>TESLA 2.0: A </a:t>
            </a:r>
            <a:r>
              <a:rPr lang="es-ES" sz="2500" dirty="0" err="1">
                <a:latin typeface="Candara" panose="020E0502030303020204" pitchFamily="34" charset="0"/>
              </a:rPr>
              <a:t>Climate-Based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Emulator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of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Met-Ocean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Parameters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for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the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Analysis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of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Coastal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Flooding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Risk</a:t>
            </a:r>
            <a:r>
              <a:rPr lang="es-ES" sz="2500" dirty="0">
                <a:latin typeface="Candara" panose="020E0502030303020204" pitchFamily="34" charset="0"/>
              </a:rPr>
              <a:t> in Small </a:t>
            </a:r>
            <a:r>
              <a:rPr lang="es-ES" sz="2500" dirty="0" err="1">
                <a:latin typeface="Candara" panose="020E0502030303020204" pitchFamily="34" charset="0"/>
              </a:rPr>
              <a:t>Islands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affected</a:t>
            </a:r>
            <a:r>
              <a:rPr lang="es-ES" sz="2500" dirty="0">
                <a:latin typeface="Candara" panose="020E0502030303020204" pitchFamily="34" charset="0"/>
              </a:rPr>
              <a:t> </a:t>
            </a:r>
            <a:r>
              <a:rPr lang="es-ES" sz="2500" dirty="0" err="1">
                <a:latin typeface="Candara" panose="020E0502030303020204" pitchFamily="34" charset="0"/>
              </a:rPr>
              <a:t>by</a:t>
            </a:r>
            <a:r>
              <a:rPr lang="es-ES" sz="2500" dirty="0">
                <a:latin typeface="Candara" panose="020E0502030303020204" pitchFamily="34" charset="0"/>
              </a:rPr>
              <a:t> Extra-Tropical and Tropical </a:t>
            </a:r>
            <a:r>
              <a:rPr lang="es-ES" sz="2500" dirty="0" err="1">
                <a:latin typeface="Candara" panose="020E0502030303020204" pitchFamily="34" charset="0"/>
              </a:rPr>
              <a:t>Cyclones</a:t>
            </a:r>
            <a:endParaRPr lang="es-ES" sz="2500" dirty="0">
              <a:latin typeface="Candara" panose="020E0502030303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700" y="6101226"/>
            <a:ext cx="719619" cy="662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38FB2-4511-4309-880E-DE4D4B87D96C}"/>
              </a:ext>
            </a:extLst>
          </p:cNvPr>
          <p:cNvSpPr txBox="1"/>
          <p:nvPr/>
        </p:nvSpPr>
        <p:spPr>
          <a:xfrm>
            <a:off x="3941319" y="6017985"/>
            <a:ext cx="5593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u="sng" dirty="0"/>
              <a:t>Fernando J. Méndez</a:t>
            </a:r>
            <a:r>
              <a:rPr lang="es-ES" sz="1400" dirty="0"/>
              <a:t>, Laura Cagigal, Alba Cid, Ana Rueda, Alberto </a:t>
            </a:r>
            <a:r>
              <a:rPr lang="es-ES" sz="1400" dirty="0" err="1"/>
              <a:t>Luceño</a:t>
            </a:r>
            <a:r>
              <a:rPr lang="es-ES" sz="1400" dirty="0"/>
              <a:t>, Sonia Castanedo, Beatriz Pérez, Nicolás Ripoll, Sara O. van </a:t>
            </a:r>
            <a:r>
              <a:rPr lang="es-ES" sz="1400" dirty="0" err="1"/>
              <a:t>Vloten</a:t>
            </a:r>
            <a:r>
              <a:rPr lang="es-ES" sz="1400" dirty="0"/>
              <a:t>, Manuel Zornoza, Alba </a:t>
            </a:r>
            <a:r>
              <a:rPr lang="es-ES" sz="1400" dirty="0" err="1"/>
              <a:t>Ricondo</a:t>
            </a:r>
            <a:r>
              <a:rPr lang="es-ES" sz="1400" dirty="0"/>
              <a:t>, Javier </a:t>
            </a:r>
            <a:r>
              <a:rPr lang="es-ES" sz="1400" dirty="0" err="1"/>
              <a:t>Tausía</a:t>
            </a:r>
            <a:r>
              <a:rPr lang="es-ES" sz="1400" dirty="0"/>
              <a:t>, Andrea Pozo, Israel Rubio</a:t>
            </a:r>
            <a:r>
              <a:rPr lang="en-E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642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E19F5019-5619-39FD-237E-154583CF4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" y="1736307"/>
            <a:ext cx="8337368" cy="4096322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83DD6621-ED22-C61B-2D8F-51A25F0779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t="2584" r="26550" b="33591"/>
          <a:stretch/>
        </p:blipFill>
        <p:spPr>
          <a:xfrm>
            <a:off x="8404442" y="2528515"/>
            <a:ext cx="3642556" cy="260107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546855B-DB47-2E97-94FD-1D765298D784}"/>
              </a:ext>
            </a:extLst>
          </p:cNvPr>
          <p:cNvSpPr txBox="1"/>
          <p:nvPr/>
        </p:nvSpPr>
        <p:spPr>
          <a:xfrm>
            <a:off x="-21264" y="116828"/>
            <a:ext cx="2909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>
                <a:latin typeface="Candara" panose="020E0502030303020204" pitchFamily="34" charset="0"/>
              </a:rPr>
              <a:t>TESLA 1.0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89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70FD9FF-8522-9BF2-685B-DCA6B4BEA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219" y="1949013"/>
            <a:ext cx="8382919" cy="482098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C74F2DB-4D77-D283-9834-98E3E45CE0C4}"/>
              </a:ext>
            </a:extLst>
          </p:cNvPr>
          <p:cNvSpPr txBox="1"/>
          <p:nvPr/>
        </p:nvSpPr>
        <p:spPr>
          <a:xfrm>
            <a:off x="-21264" y="116828"/>
            <a:ext cx="34743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b="1" dirty="0">
                <a:solidFill>
                  <a:srgbClr val="FF0000"/>
                </a:solidFill>
                <a:latin typeface="Candara" panose="020E0502030303020204" pitchFamily="34" charset="0"/>
              </a:rPr>
              <a:t>TESLA 2.0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2F62F8C-7132-1351-184A-3170B89C0E36}"/>
                  </a:ext>
                </a:extLst>
              </p:cNvPr>
              <p:cNvSpPr txBox="1"/>
              <p:nvPr/>
            </p:nvSpPr>
            <p:spPr>
              <a:xfrm>
                <a:off x="7077514" y="1163573"/>
                <a:ext cx="347438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defRPr sz="2400">
                    <a:solidFill>
                      <a:srgbClr val="333333"/>
                    </a:solidFill>
                    <a:latin typeface="Candara" panose="020E0502030303020204" pitchFamily="34" charset="0"/>
                  </a:defRPr>
                </a:lvl1pPr>
              </a:lstStyle>
              <a:p>
                <a:r>
                  <a:rPr lang="en-AU" dirty="0"/>
                  <a:t>Directional Wave Spectra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2F62F8C-7132-1351-184A-3170B89C0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514" y="1163573"/>
                <a:ext cx="3474384" cy="830997"/>
              </a:xfrm>
              <a:prstGeom prst="rect">
                <a:avLst/>
              </a:prstGeom>
              <a:blipFill>
                <a:blip r:embed="rId6"/>
                <a:stretch>
                  <a:fillRect l="-1825" t="-6061" r="-2190"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>
            <a:extLst>
              <a:ext uri="{FF2B5EF4-FFF2-40B4-BE49-F238E27FC236}">
                <a16:creationId xmlns:a16="http://schemas.microsoft.com/office/drawing/2014/main" id="{403A97A3-34FE-42B9-F67C-5161C9573291}"/>
              </a:ext>
            </a:extLst>
          </p:cNvPr>
          <p:cNvSpPr txBox="1"/>
          <p:nvPr/>
        </p:nvSpPr>
        <p:spPr>
          <a:xfrm>
            <a:off x="2722427" y="1098962"/>
            <a:ext cx="3474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333333"/>
                </a:solidFill>
                <a:latin typeface="Candara" panose="020E0502030303020204" pitchFamily="34" charset="0"/>
              </a:defRPr>
            </a:lvl1pPr>
          </a:lstStyle>
          <a:p>
            <a:r>
              <a:rPr lang="en-AU" sz="2400" dirty="0"/>
              <a:t>Bulk Parameters</a:t>
            </a:r>
          </a:p>
          <a:p>
            <a:r>
              <a:rPr lang="en-AU" sz="2400" dirty="0"/>
              <a:t>[H</a:t>
            </a:r>
            <a:r>
              <a:rPr lang="en-AU" sz="2400" baseline="-25000" dirty="0"/>
              <a:t>s</a:t>
            </a:r>
            <a:r>
              <a:rPr lang="en-AU" sz="2400" dirty="0"/>
              <a:t>, T</a:t>
            </a:r>
            <a:r>
              <a:rPr lang="en-AU" sz="2400" baseline="-25000" dirty="0"/>
              <a:t>p</a:t>
            </a:r>
            <a:r>
              <a:rPr lang="en-AU" sz="2400" dirty="0"/>
              <a:t>, </a:t>
            </a:r>
            <a:r>
              <a:rPr lang="en-AU" sz="2400" dirty="0" err="1"/>
              <a:t>Dir</a:t>
            </a:r>
            <a:r>
              <a:rPr lang="en-AU" sz="2400" baseline="-25000" dirty="0" err="1"/>
              <a:t>m</a:t>
            </a:r>
            <a:r>
              <a:rPr lang="en-AU" sz="2400" dirty="0"/>
              <a:t> ]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E3876A6-8E5F-F46E-FFD0-377671E6E650}"/>
              </a:ext>
            </a:extLst>
          </p:cNvPr>
          <p:cNvSpPr txBox="1"/>
          <p:nvPr/>
        </p:nvSpPr>
        <p:spPr>
          <a:xfrm>
            <a:off x="6156208" y="1291569"/>
            <a:ext cx="625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/>
              <a:t>vs.</a:t>
            </a:r>
            <a:endParaRPr lang="en-GB" sz="2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3395393-448F-D255-F2AB-AFAA31EF5229}"/>
              </a:ext>
            </a:extLst>
          </p:cNvPr>
          <p:cNvSpPr txBox="1"/>
          <p:nvPr/>
        </p:nvSpPr>
        <p:spPr>
          <a:xfrm>
            <a:off x="7517161" y="6159268"/>
            <a:ext cx="31372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350" dirty="0">
                <a:solidFill>
                  <a:schemeClr val="bg1"/>
                </a:solidFill>
                <a:latin typeface="Candara" panose="020E0502030303020204" pitchFamily="34" charset="0"/>
              </a:rPr>
              <a:t> ESTELA (Pérez et al., 2014)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5A4A5B-7145-6ED4-98DA-8E3A21F1298A}"/>
              </a:ext>
            </a:extLst>
          </p:cNvPr>
          <p:cNvSpPr txBox="1"/>
          <p:nvPr/>
        </p:nvSpPr>
        <p:spPr>
          <a:xfrm>
            <a:off x="6917803" y="4392049"/>
            <a:ext cx="9789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andara" panose="020E0502030303020204" pitchFamily="34" charset="0"/>
              </a:rPr>
              <a:t>TONGA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3AFC19F-B6D4-E30E-7594-8307C095172D}"/>
              </a:ext>
            </a:extLst>
          </p:cNvPr>
          <p:cNvSpPr/>
          <p:nvPr/>
        </p:nvSpPr>
        <p:spPr>
          <a:xfrm>
            <a:off x="6960872" y="4769887"/>
            <a:ext cx="81969" cy="8196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2FE15DD-4C42-E7CD-B775-519FF9CE4A44}"/>
              </a:ext>
            </a:extLst>
          </p:cNvPr>
          <p:cNvSpPr txBox="1"/>
          <p:nvPr/>
        </p:nvSpPr>
        <p:spPr>
          <a:xfrm>
            <a:off x="570590" y="1291569"/>
            <a:ext cx="1883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Y(t)</a:t>
            </a:r>
          </a:p>
        </p:txBody>
      </p:sp>
    </p:spTree>
    <p:extLst>
      <p:ext uri="{BB962C8B-B14F-4D97-AF65-F5344CB8AC3E}">
        <p14:creationId xmlns:p14="http://schemas.microsoft.com/office/powerpoint/2010/main" val="3200362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213231"/>
            <a:ext cx="12192000" cy="6625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868364-30D7-3C9F-F630-A6E695A436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287" y="982133"/>
            <a:ext cx="10356885" cy="5803187"/>
          </a:xfrm>
          <a:prstGeom prst="rect">
            <a:avLst/>
          </a:prstGeom>
        </p:spPr>
      </p:pic>
      <p:pic>
        <p:nvPicPr>
          <p:cNvPr id="13" name="Imagen 9">
            <a:extLst>
              <a:ext uri="{FF2B5EF4-FFF2-40B4-BE49-F238E27FC236}">
                <a16:creationId xmlns:a16="http://schemas.microsoft.com/office/drawing/2014/main" id="{925797D6-5B0C-A2B6-E3E3-EDBD4B597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958" y="2865583"/>
            <a:ext cx="3539258" cy="20362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4C3139-A1DE-1510-C3D7-F4259CF8DB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34626"/>
            <a:ext cx="1976445" cy="1641156"/>
          </a:xfrm>
          <a:prstGeom prst="rect">
            <a:avLst/>
          </a:prstGeom>
        </p:spPr>
      </p:pic>
      <p:sp>
        <p:nvSpPr>
          <p:cNvPr id="15" name="CuadroTexto 11">
            <a:extLst>
              <a:ext uri="{FF2B5EF4-FFF2-40B4-BE49-F238E27FC236}">
                <a16:creationId xmlns:a16="http://schemas.microsoft.com/office/drawing/2014/main" id="{E97138BE-DF03-78CF-22C9-BA91C4650515}"/>
              </a:ext>
            </a:extLst>
          </p:cNvPr>
          <p:cNvSpPr txBox="1"/>
          <p:nvPr/>
        </p:nvSpPr>
        <p:spPr>
          <a:xfrm>
            <a:off x="-21265" y="116828"/>
            <a:ext cx="84627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>
                <a:latin typeface="Candara" panose="020E0502030303020204" pitchFamily="34" charset="0"/>
              </a:rPr>
              <a:t>TESLA 2.0 – Multimodal sea </a:t>
            </a:r>
            <a:r>
              <a:rPr lang="es-ES" sz="4400" dirty="0" err="1">
                <a:latin typeface="Candara" panose="020E0502030303020204" pitchFamily="34" charset="0"/>
              </a:rPr>
              <a:t>states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9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pic>
        <p:nvPicPr>
          <p:cNvPr id="10" name="Imagen 9" descr="Gráfico, Gráfico radial&#10;&#10;Descripción generada automáticamente">
            <a:extLst>
              <a:ext uri="{FF2B5EF4-FFF2-40B4-BE49-F238E27FC236}">
                <a16:creationId xmlns:a16="http://schemas.microsoft.com/office/drawing/2014/main" id="{240D2B64-8CD0-7AE4-B2C1-D2D6E8F18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7"/>
          <a:stretch/>
        </p:blipFill>
        <p:spPr>
          <a:xfrm>
            <a:off x="185958" y="948219"/>
            <a:ext cx="3225726" cy="28379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4B2C8FF-AD5B-9B9D-7BA2-E2B2222F2E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2560" y="872544"/>
            <a:ext cx="3225298" cy="2711817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91389D0D-F302-54D6-CBE5-F569D0DEC2B6}"/>
              </a:ext>
            </a:extLst>
          </p:cNvPr>
          <p:cNvGrpSpPr/>
          <p:nvPr/>
        </p:nvGrpSpPr>
        <p:grpSpPr>
          <a:xfrm>
            <a:off x="671004" y="4341854"/>
            <a:ext cx="4181251" cy="2213567"/>
            <a:chOff x="8740163" y="4087458"/>
            <a:chExt cx="4455432" cy="2358719"/>
          </a:xfrm>
        </p:grpSpPr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DD1D3BA5-DB4D-6FC8-E225-716CC40BAD62}"/>
                </a:ext>
              </a:extLst>
            </p:cNvPr>
            <p:cNvSpPr/>
            <p:nvPr/>
          </p:nvSpPr>
          <p:spPr>
            <a:xfrm>
              <a:off x="8740164" y="4099234"/>
              <a:ext cx="4399858" cy="23469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3E08BD6-F734-B313-112B-702BC29682C5}"/>
                </a:ext>
              </a:extLst>
            </p:cNvPr>
            <p:cNvSpPr txBox="1"/>
            <p:nvPr/>
          </p:nvSpPr>
          <p:spPr>
            <a:xfrm>
              <a:off x="8740163" y="4087458"/>
              <a:ext cx="4399858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/>
                <a:t>WAVESPECTRA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BD087611-62F6-F67D-7F47-C7BA4C19C411}"/>
                </a:ext>
              </a:extLst>
            </p:cNvPr>
            <p:cNvSpPr/>
            <p:nvPr/>
          </p:nvSpPr>
          <p:spPr>
            <a:xfrm>
              <a:off x="8851961" y="5221598"/>
              <a:ext cx="4343634" cy="360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i="1" dirty="0"/>
                <a:t>https://github.com/metocean/wavespectra/</a:t>
              </a:r>
            </a:p>
          </p:txBody>
        </p: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8263D614-711E-5334-D8E0-63F05178C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71103" y="4758904"/>
              <a:ext cx="1550515" cy="462695"/>
            </a:xfrm>
            <a:prstGeom prst="rect">
              <a:avLst/>
            </a:prstGeom>
          </p:spPr>
        </p:pic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B45E21FC-0988-83E2-4E11-760FD70D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14301" y="4760477"/>
              <a:ext cx="1285085" cy="465374"/>
            </a:xfrm>
            <a:prstGeom prst="rect">
              <a:avLst/>
            </a:prstGeom>
          </p:spPr>
        </p:pic>
        <p:sp>
          <p:nvSpPr>
            <p:cNvPr id="28" name="Rectángulo 18">
              <a:extLst>
                <a:ext uri="{FF2B5EF4-FFF2-40B4-BE49-F238E27FC236}">
                  <a16:creationId xmlns:a16="http://schemas.microsoft.com/office/drawing/2014/main" id="{91F48A22-FA82-7804-3F2C-58DEABD0A456}"/>
                </a:ext>
              </a:extLst>
            </p:cNvPr>
            <p:cNvSpPr/>
            <p:nvPr/>
          </p:nvSpPr>
          <p:spPr>
            <a:xfrm>
              <a:off x="9369945" y="5582353"/>
              <a:ext cx="3329671" cy="688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WW3 Watershed Algorithm, Hanson and Philips 2009</a:t>
              </a:r>
            </a:p>
          </p:txBody>
        </p:sp>
      </p:grpSp>
      <p:pic>
        <p:nvPicPr>
          <p:cNvPr id="29" name="Picture 23">
            <a:extLst>
              <a:ext uri="{FF2B5EF4-FFF2-40B4-BE49-F238E27FC236}">
                <a16:creationId xmlns:a16="http://schemas.microsoft.com/office/drawing/2014/main" id="{AA781192-3FC8-4F7C-D38D-6058C2481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734" y="1441934"/>
            <a:ext cx="5186365" cy="5026025"/>
          </a:xfrm>
          <a:prstGeom prst="rect">
            <a:avLst/>
          </a:prstGeom>
        </p:spPr>
      </p:pic>
      <p:sp>
        <p:nvSpPr>
          <p:cNvPr id="30" name="CuadroTexto 11">
            <a:extLst>
              <a:ext uri="{FF2B5EF4-FFF2-40B4-BE49-F238E27FC236}">
                <a16:creationId xmlns:a16="http://schemas.microsoft.com/office/drawing/2014/main" id="{4139578B-927C-415B-3A66-6C9301B9E2C5}"/>
              </a:ext>
            </a:extLst>
          </p:cNvPr>
          <p:cNvSpPr txBox="1"/>
          <p:nvPr/>
        </p:nvSpPr>
        <p:spPr>
          <a:xfrm>
            <a:off x="-21265" y="116828"/>
            <a:ext cx="84627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>
                <a:latin typeface="Candara" panose="020E0502030303020204" pitchFamily="34" charset="0"/>
              </a:rPr>
              <a:t>TESLA 2.0 – Multimodal sea </a:t>
            </a:r>
            <a:r>
              <a:rPr lang="es-ES" sz="4400" dirty="0" err="1">
                <a:latin typeface="Candara" panose="020E0502030303020204" pitchFamily="34" charset="0"/>
              </a:rPr>
              <a:t>states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92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2E2546D-5F63-403E-90E7-AAD4BFCA4268}"/>
              </a:ext>
            </a:extLst>
          </p:cNvPr>
          <p:cNvSpPr txBox="1"/>
          <p:nvPr/>
        </p:nvSpPr>
        <p:spPr>
          <a:xfrm>
            <a:off x="-21264" y="116828"/>
            <a:ext cx="3903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>
                <a:latin typeface="Candara" panose="020E0502030303020204" pitchFamily="34" charset="0"/>
              </a:rPr>
              <a:t>TESLA 2.0 - </a:t>
            </a:r>
            <a:r>
              <a:rPr lang="es-ES" sz="4400" dirty="0" err="1">
                <a:latin typeface="Candara" panose="020E0502030303020204" pitchFamily="34" charset="0"/>
              </a:rPr>
              <a:t>TCs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082FD977-56D5-6DF2-E6A7-D8CC2F181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0FFFF"/>
              </a:clrFrom>
              <a:clrTo>
                <a:srgbClr val="E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37090" r="23839" b="6531"/>
          <a:stretch/>
        </p:blipFill>
        <p:spPr bwMode="auto">
          <a:xfrm>
            <a:off x="1541323" y="1800993"/>
            <a:ext cx="4135937" cy="23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7DEB13EA-116C-552F-266E-4A473A83F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11" y="1069303"/>
            <a:ext cx="5550289" cy="830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+ 6 DWTs</a:t>
            </a:r>
          </a:p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Historical TC tracks from IBTrACS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96F60A5-9C0C-AD8E-D67C-C41753677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69" y="4194026"/>
            <a:ext cx="10870567" cy="2481705"/>
          </a:xfrm>
          <a:prstGeom prst="rect">
            <a:avLst/>
          </a:prstGeom>
        </p:spPr>
      </p:pic>
      <p:sp>
        <p:nvSpPr>
          <p:cNvPr id="24" name="TextBox 14">
            <a:extLst>
              <a:ext uri="{FF2B5EF4-FFF2-40B4-BE49-F238E27FC236}">
                <a16:creationId xmlns:a16="http://schemas.microsoft.com/office/drawing/2014/main" id="{C6E3DF4F-E661-A89E-7992-D115BF61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363" y="6487752"/>
            <a:ext cx="4700209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SHyTCWaves (van Vloten et al., (in prep.))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93DDAB57-0A13-39C5-BDA9-D3C492837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553" y="1069303"/>
            <a:ext cx="4863180" cy="830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0" dirty="0"/>
              <a:t>Expand with synthetic tracks from (Nakajo et al., 2014)</a:t>
            </a:r>
          </a:p>
        </p:txBody>
      </p:sp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A872E290-2752-88F4-4ED5-F0748EBD4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1FFFF"/>
              </a:clrFrom>
              <a:clrTo>
                <a:srgbClr val="E1FFFF">
                  <a:alpha val="0"/>
                </a:srgbClr>
              </a:clrTo>
            </a:clrChange>
          </a:blip>
          <a:srcRect l="4910" t="6645" r="7973" b="8392"/>
          <a:stretch/>
        </p:blipFill>
        <p:spPr>
          <a:xfrm>
            <a:off x="6214314" y="1936937"/>
            <a:ext cx="5098162" cy="21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5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77C4190-0FFF-DE49-09D2-100524934FE1}"/>
              </a:ext>
            </a:extLst>
          </p:cNvPr>
          <p:cNvSpPr txBox="1"/>
          <p:nvPr/>
        </p:nvSpPr>
        <p:spPr>
          <a:xfrm>
            <a:off x="-21264" y="116828"/>
            <a:ext cx="29096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 err="1">
                <a:effectLst/>
                <a:latin typeface="Candara" panose="020E0502030303020204" pitchFamily="34" charset="0"/>
              </a:rPr>
              <a:t>Results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06E03A-AD16-6F28-A567-74435EFD53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0175" y="1181621"/>
            <a:ext cx="9911906" cy="5676379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8EEF8A25-7028-9A0A-1A88-EC8592894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952" y="775006"/>
            <a:ext cx="4622549" cy="523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 Simulations x 100 Years</a:t>
            </a:r>
          </a:p>
        </p:txBody>
      </p:sp>
    </p:spTree>
    <p:extLst>
      <p:ext uri="{BB962C8B-B14F-4D97-AF65-F5344CB8AC3E}">
        <p14:creationId xmlns:p14="http://schemas.microsoft.com/office/powerpoint/2010/main" val="200541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9112389" y="0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527B415F-8018-091E-3F1D-FCB9E2B91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455" y="4754563"/>
            <a:ext cx="941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Regional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59E9F397-7FBF-89D3-CCB8-E5369D409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180" y="4754563"/>
            <a:ext cx="101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Impacts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E4E9479E-B909-14BC-3C45-9083715DB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142" y="4826001"/>
            <a:ext cx="115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Risk</a:t>
            </a:r>
          </a:p>
        </p:txBody>
      </p:sp>
      <p:graphicFrame>
        <p:nvGraphicFramePr>
          <p:cNvPr id="27" name="Object 3">
            <a:extLst>
              <a:ext uri="{FF2B5EF4-FFF2-40B4-BE49-F238E27FC236}">
                <a16:creationId xmlns:a16="http://schemas.microsoft.com/office/drawing/2014/main" id="{0B06732F-A838-7111-A80B-B631BF8E1D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4192" y="4135438"/>
          <a:ext cx="9088438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600" imgH="203200" progId="Equation.DSMT4">
                  <p:embed/>
                </p:oleObj>
              </mc:Choice>
              <mc:Fallback>
                <p:oleObj name="Equation" r:id="rId2" imgW="2387600" imgH="203200" progId="Equation.DSMT4">
                  <p:embed/>
                  <p:pic>
                    <p:nvPicPr>
                      <p:cNvPr id="27" name="Object 3">
                        <a:extLst>
                          <a:ext uri="{FF2B5EF4-FFF2-40B4-BE49-F238E27FC236}">
                            <a16:creationId xmlns:a16="http://schemas.microsoft.com/office/drawing/2014/main" id="{0B06732F-A838-7111-A80B-B631BF8E1D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92" y="4135438"/>
                        <a:ext cx="9088438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2">
            <a:extLst>
              <a:ext uri="{FF2B5EF4-FFF2-40B4-BE49-F238E27FC236}">
                <a16:creationId xmlns:a16="http://schemas.microsoft.com/office/drawing/2014/main" id="{C318844E-92B7-9E1D-CD1C-102CCB7A1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492" y="4754563"/>
            <a:ext cx="100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Predictor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483418C7-A458-F10C-DAD1-B07D101DB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642" y="291465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Exposure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6A8568FD-7C98-4AB5-6718-46D64BE86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54" y="214481"/>
            <a:ext cx="27295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Conceptual Framework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B3CB5E19-4F51-EE03-6DB5-E0C8931F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505" y="4767263"/>
            <a:ext cx="1738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Climatic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Driver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2E6D1A3A-659B-A41D-0FEF-AE02A353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580" y="722313"/>
            <a:ext cx="173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Human  Driver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D27CDC59-1271-AA44-B936-10023C3E8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7717" y="4826001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Change in Risk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0F94B0A3-0480-8219-DF24-9879ED3E3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067" y="3459163"/>
            <a:ext cx="158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 Narrow" panose="020B0604020202020204" pitchFamily="34" charset="0"/>
              </a:rPr>
              <a:t>(SLR, SST changes, changes in frequency ENSO, … )</a:t>
            </a:r>
          </a:p>
        </p:txBody>
      </p:sp>
      <p:graphicFrame>
        <p:nvGraphicFramePr>
          <p:cNvPr id="35" name="Object 3">
            <a:extLst>
              <a:ext uri="{FF2B5EF4-FFF2-40B4-BE49-F238E27FC236}">
                <a16:creationId xmlns:a16="http://schemas.microsoft.com/office/drawing/2014/main" id="{BD70E4ED-B901-DFD1-F48B-0F4CC350ED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33467" y="15876"/>
          <a:ext cx="113030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300" imgH="914400" progId="Equation.DSMT4">
                  <p:embed/>
                </p:oleObj>
              </mc:Choice>
              <mc:Fallback>
                <p:oleObj name="Equation" r:id="rId4" imgW="241300" imgH="914400" progId="Equation.DSMT4">
                  <p:embed/>
                  <p:pic>
                    <p:nvPicPr>
                      <p:cNvPr id="35" name="Object 3">
                        <a:extLst>
                          <a:ext uri="{FF2B5EF4-FFF2-40B4-BE49-F238E27FC236}">
                            <a16:creationId xmlns:a16="http://schemas.microsoft.com/office/drawing/2014/main" id="{BD70E4ED-B901-DFD1-F48B-0F4CC350ED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3467" y="15876"/>
                        <a:ext cx="1130300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13">
            <a:extLst>
              <a:ext uri="{FF2B5EF4-FFF2-40B4-BE49-F238E27FC236}">
                <a16:creationId xmlns:a16="http://schemas.microsoft.com/office/drawing/2014/main" id="{12E035BF-2F5E-4D51-1B35-C5AF09249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905" y="288290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Vulnerability</a:t>
            </a:r>
          </a:p>
        </p:txBody>
      </p:sp>
      <p:cxnSp>
        <p:nvCxnSpPr>
          <p:cNvPr id="37" name="Conector recto de flecha 20">
            <a:extLst>
              <a:ext uri="{FF2B5EF4-FFF2-40B4-BE49-F238E27FC236}">
                <a16:creationId xmlns:a16="http://schemas.microsoft.com/office/drawing/2014/main" id="{3B89BD91-97AE-9D8B-CDE8-4E95BC45B0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7117" y="3459163"/>
            <a:ext cx="1368425" cy="6477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12">
            <a:extLst>
              <a:ext uri="{FF2B5EF4-FFF2-40B4-BE49-F238E27FC236}">
                <a16:creationId xmlns:a16="http://schemas.microsoft.com/office/drawing/2014/main" id="{6449F4DF-3058-5867-A022-FAAAA203F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4754563"/>
            <a:ext cx="941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Local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pic>
        <p:nvPicPr>
          <p:cNvPr id="39" name="Imagen 1" descr="Captura de pantalla 2015-06-04 17.37.49.png">
            <a:extLst>
              <a:ext uri="{FF2B5EF4-FFF2-40B4-BE49-F238E27FC236}">
                <a16:creationId xmlns:a16="http://schemas.microsoft.com/office/drawing/2014/main" id="{0501FEC4-F9A5-ED4B-22D8-36334A19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44" y="255776"/>
            <a:ext cx="4842684" cy="37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Object 3">
            <a:extLst>
              <a:ext uri="{FF2B5EF4-FFF2-40B4-BE49-F238E27FC236}">
                <a16:creationId xmlns:a16="http://schemas.microsoft.com/office/drawing/2014/main" id="{384D9E65-D91E-8F87-A802-63F0F0D8C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8905" y="4829176"/>
          <a:ext cx="714375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400" imgH="431800" progId="Equation.DSMT4">
                  <p:embed/>
                </p:oleObj>
              </mc:Choice>
              <mc:Fallback>
                <p:oleObj name="Equation" r:id="rId7" imgW="152400" imgH="431800" progId="Equation.DSMT4">
                  <p:embed/>
                  <p:pic>
                    <p:nvPicPr>
                      <p:cNvPr id="40" name="Object 3">
                        <a:extLst>
                          <a:ext uri="{FF2B5EF4-FFF2-40B4-BE49-F238E27FC236}">
                            <a16:creationId xmlns:a16="http://schemas.microsoft.com/office/drawing/2014/main" id="{384D9E65-D91E-8F87-A802-63F0F0D8C6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905" y="4829176"/>
                        <a:ext cx="714375" cy="202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12">
            <a:extLst>
              <a:ext uri="{FF2B5EF4-FFF2-40B4-BE49-F238E27FC236}">
                <a16:creationId xmlns:a16="http://schemas.microsoft.com/office/drawing/2014/main" id="{3E0BAF32-AD3E-5388-5015-9F09B21E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5921376"/>
            <a:ext cx="143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Astronomical Tide</a:t>
            </a:r>
          </a:p>
        </p:txBody>
      </p:sp>
      <p:graphicFrame>
        <p:nvGraphicFramePr>
          <p:cNvPr id="42" name="Object 3">
            <a:extLst>
              <a:ext uri="{FF2B5EF4-FFF2-40B4-BE49-F238E27FC236}">
                <a16:creationId xmlns:a16="http://schemas.microsoft.com/office/drawing/2014/main" id="{F389E3DE-7699-82AF-A90B-ABBE7B899E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9766" y="15875"/>
          <a:ext cx="1071563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914400" progId="Equation.DSMT4">
                  <p:embed/>
                </p:oleObj>
              </mc:Choice>
              <mc:Fallback>
                <p:oleObj name="Equation" r:id="rId9" imgW="228600" imgH="914400" progId="Equation.DSMT4">
                  <p:embed/>
                  <p:pic>
                    <p:nvPicPr>
                      <p:cNvPr id="42" name="Object 3">
                        <a:extLst>
                          <a:ext uri="{FF2B5EF4-FFF2-40B4-BE49-F238E27FC236}">
                            <a16:creationId xmlns:a16="http://schemas.microsoft.com/office/drawing/2014/main" id="{F389E3DE-7699-82AF-A90B-ABBE7B899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9766" y="15875"/>
                        <a:ext cx="1071563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BA4F6E8-5052-1688-1BF5-9BECA6761F3A}"/>
              </a:ext>
            </a:extLst>
          </p:cNvPr>
          <p:cNvSpPr/>
          <p:nvPr/>
        </p:nvSpPr>
        <p:spPr>
          <a:xfrm>
            <a:off x="2152188" y="4020771"/>
            <a:ext cx="1856833" cy="1666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04F6ABC-A8C1-251E-6C8F-D6CB616AF8AC}"/>
              </a:ext>
            </a:extLst>
          </p:cNvPr>
          <p:cNvSpPr/>
          <p:nvPr/>
        </p:nvSpPr>
        <p:spPr>
          <a:xfrm>
            <a:off x="7649388" y="27101"/>
            <a:ext cx="3044283" cy="221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BDC5A5-E246-B3B0-98A8-98053378D34E}"/>
              </a:ext>
            </a:extLst>
          </p:cNvPr>
          <p:cNvSpPr/>
          <p:nvPr/>
        </p:nvSpPr>
        <p:spPr>
          <a:xfrm>
            <a:off x="10063548" y="3782269"/>
            <a:ext cx="1755427" cy="1904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79B14-93EA-F68B-A581-22819D62FC63}"/>
              </a:ext>
            </a:extLst>
          </p:cNvPr>
          <p:cNvSpPr/>
          <p:nvPr/>
        </p:nvSpPr>
        <p:spPr>
          <a:xfrm>
            <a:off x="5256252" y="4135438"/>
            <a:ext cx="3585077" cy="126523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29583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D61A50-D56D-71C8-332A-433C3F8D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19" y="2888167"/>
            <a:ext cx="7269331" cy="359433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C5710BA-7AAA-1201-138C-430500F65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20"/>
            <a:ext cx="47696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Hybrid Models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91501-9AE4-1202-3BE1-EFBA12E70BFF}"/>
              </a:ext>
            </a:extLst>
          </p:cNvPr>
          <p:cNvSpPr txBox="1"/>
          <p:nvPr/>
        </p:nvSpPr>
        <p:spPr>
          <a:xfrm>
            <a:off x="6102505" y="210842"/>
            <a:ext cx="29011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Numerical Models</a:t>
            </a:r>
          </a:p>
          <a:p>
            <a:r>
              <a:rPr lang="en-ES" dirty="0"/>
              <a:t>Waves: SWAN</a:t>
            </a:r>
          </a:p>
          <a:p>
            <a:r>
              <a:rPr lang="en-ES" dirty="0"/>
              <a:t>Storm Surge + Tide: Delft3D</a:t>
            </a:r>
          </a:p>
          <a:p>
            <a:r>
              <a:rPr lang="en-ES" dirty="0"/>
              <a:t>IG Wave: X</a:t>
            </a:r>
            <a:r>
              <a:rPr lang="en-GB" dirty="0"/>
              <a:t>b</a:t>
            </a:r>
            <a:r>
              <a:rPr lang="en-ES" dirty="0"/>
              <a:t>each</a:t>
            </a:r>
          </a:p>
          <a:p>
            <a:r>
              <a:rPr lang="en-ES" dirty="0"/>
              <a:t>Coastal Flooding: LisFlood-FP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D22C6-6FB3-4AB8-21F9-3F57E34738C1}"/>
              </a:ext>
            </a:extLst>
          </p:cNvPr>
          <p:cNvSpPr txBox="1"/>
          <p:nvPr/>
        </p:nvSpPr>
        <p:spPr>
          <a:xfrm>
            <a:off x="3857391" y="210842"/>
            <a:ext cx="21589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Selection Algorithms</a:t>
            </a:r>
          </a:p>
          <a:p>
            <a:r>
              <a:rPr lang="es-ES" dirty="0" err="1"/>
              <a:t>Spectral</a:t>
            </a:r>
            <a:r>
              <a:rPr lang="es-ES" dirty="0"/>
              <a:t> </a:t>
            </a:r>
            <a:r>
              <a:rPr lang="es-ES" dirty="0" err="1"/>
              <a:t>Bins</a:t>
            </a:r>
            <a:endParaRPr lang="es-ES" dirty="0"/>
          </a:p>
          <a:p>
            <a:r>
              <a:rPr lang="es-ES" dirty="0" err="1"/>
              <a:t>Green’s</a:t>
            </a:r>
            <a:r>
              <a:rPr lang="es-ES" dirty="0"/>
              <a:t> </a:t>
            </a:r>
            <a:r>
              <a:rPr lang="es-ES" dirty="0" err="1"/>
              <a:t>functions</a:t>
            </a:r>
            <a:endParaRPr lang="es-ES" dirty="0"/>
          </a:p>
          <a:p>
            <a:r>
              <a:rPr lang="es-ES" dirty="0"/>
              <a:t>LHS+MDA</a:t>
            </a:r>
          </a:p>
          <a:p>
            <a:r>
              <a:rPr lang="es-ES" dirty="0"/>
              <a:t>LHDS+MDA</a:t>
            </a:r>
            <a:endParaRPr lang="en-E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DE319-9C79-42B4-0DB9-A425AC2AE863}"/>
              </a:ext>
            </a:extLst>
          </p:cNvPr>
          <p:cNvSpPr txBox="1"/>
          <p:nvPr/>
        </p:nvSpPr>
        <p:spPr>
          <a:xfrm>
            <a:off x="8944671" y="210842"/>
            <a:ext cx="33687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Reconstruction</a:t>
            </a:r>
          </a:p>
          <a:p>
            <a:r>
              <a:rPr lang="en-ES" dirty="0"/>
              <a:t>Linear Summation</a:t>
            </a:r>
          </a:p>
          <a:p>
            <a:r>
              <a:rPr lang="en-ES" dirty="0"/>
              <a:t>Linear Summation Binary Forcings</a:t>
            </a:r>
          </a:p>
          <a:p>
            <a:r>
              <a:rPr lang="es-ES" dirty="0"/>
              <a:t>PCA+RBF</a:t>
            </a:r>
            <a:endParaRPr lang="en-ES" dirty="0"/>
          </a:p>
          <a:p>
            <a:r>
              <a:rPr lang="en-ES" dirty="0"/>
              <a:t>Analogs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047DF3-6E20-64CA-3DDF-78C6A606E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7" t="5469" r="11460" b="18226"/>
          <a:stretch/>
        </p:blipFill>
        <p:spPr>
          <a:xfrm>
            <a:off x="7411050" y="2443997"/>
            <a:ext cx="4639231" cy="4203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4DD382-AB4F-CAC5-B9E7-735F0BBD3392}"/>
              </a:ext>
            </a:extLst>
          </p:cNvPr>
          <p:cNvSpPr txBox="1"/>
          <p:nvPr/>
        </p:nvSpPr>
        <p:spPr>
          <a:xfrm>
            <a:off x="2483733" y="177389"/>
            <a:ext cx="12874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>
              <a:solidFill>
                <a:srgbClr val="00B0F0"/>
              </a:solidFill>
            </a:endParaRPr>
          </a:p>
          <a:p>
            <a:r>
              <a:rPr lang="es-ES" dirty="0" err="1">
                <a:solidFill>
                  <a:srgbClr val="00B0F0"/>
                </a:solidFill>
              </a:rPr>
              <a:t>BinWaves</a:t>
            </a:r>
            <a:endParaRPr lang="es-ES" dirty="0">
              <a:solidFill>
                <a:srgbClr val="00B0F0"/>
              </a:solidFill>
            </a:endParaRPr>
          </a:p>
          <a:p>
            <a:r>
              <a:rPr lang="es-ES" dirty="0" err="1">
                <a:solidFill>
                  <a:srgbClr val="00B0F0"/>
                </a:solidFill>
              </a:rPr>
              <a:t>GreenSurge</a:t>
            </a:r>
            <a:endParaRPr lang="es-ES" dirty="0">
              <a:solidFill>
                <a:srgbClr val="00B0F0"/>
              </a:solidFill>
            </a:endParaRPr>
          </a:p>
          <a:p>
            <a:r>
              <a:rPr lang="es-ES" dirty="0" err="1">
                <a:solidFill>
                  <a:srgbClr val="00B0F0"/>
                </a:solidFill>
              </a:rPr>
              <a:t>HyBeat</a:t>
            </a:r>
            <a:endParaRPr lang="es-ES" dirty="0">
              <a:solidFill>
                <a:srgbClr val="00B0F0"/>
              </a:solidFill>
            </a:endParaRPr>
          </a:p>
          <a:p>
            <a:r>
              <a:rPr lang="es-ES" dirty="0" err="1">
                <a:solidFill>
                  <a:srgbClr val="00B0F0"/>
                </a:solidFill>
              </a:rPr>
              <a:t>HyFlood</a:t>
            </a:r>
            <a:endParaRPr lang="en-E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71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9112389" y="0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527B415F-8018-091E-3F1D-FCB9E2B91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455" y="4754563"/>
            <a:ext cx="941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Regional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59E9F397-7FBF-89D3-CCB8-E5369D409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180" y="4754563"/>
            <a:ext cx="101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Impacts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E4E9479E-B909-14BC-3C45-9083715DB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142" y="4826001"/>
            <a:ext cx="115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Risk</a:t>
            </a:r>
          </a:p>
        </p:txBody>
      </p:sp>
      <p:graphicFrame>
        <p:nvGraphicFramePr>
          <p:cNvPr id="27" name="Object 3">
            <a:extLst>
              <a:ext uri="{FF2B5EF4-FFF2-40B4-BE49-F238E27FC236}">
                <a16:creationId xmlns:a16="http://schemas.microsoft.com/office/drawing/2014/main" id="{0B06732F-A838-7111-A80B-B631BF8E1D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4192" y="4135438"/>
          <a:ext cx="9088438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600" imgH="203200" progId="Equation.DSMT4">
                  <p:embed/>
                </p:oleObj>
              </mc:Choice>
              <mc:Fallback>
                <p:oleObj name="Equation" r:id="rId2" imgW="2387600" imgH="203200" progId="Equation.DSMT4">
                  <p:embed/>
                  <p:pic>
                    <p:nvPicPr>
                      <p:cNvPr id="27" name="Object 3">
                        <a:extLst>
                          <a:ext uri="{FF2B5EF4-FFF2-40B4-BE49-F238E27FC236}">
                            <a16:creationId xmlns:a16="http://schemas.microsoft.com/office/drawing/2014/main" id="{0B06732F-A838-7111-A80B-B631BF8E1D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92" y="4135438"/>
                        <a:ext cx="9088438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2">
            <a:extLst>
              <a:ext uri="{FF2B5EF4-FFF2-40B4-BE49-F238E27FC236}">
                <a16:creationId xmlns:a16="http://schemas.microsoft.com/office/drawing/2014/main" id="{C318844E-92B7-9E1D-CD1C-102CCB7A1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492" y="4754563"/>
            <a:ext cx="100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Predictor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483418C7-A458-F10C-DAD1-B07D101DB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642" y="291465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Exposure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B3CB5E19-4F51-EE03-6DB5-E0C8931F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505" y="4767263"/>
            <a:ext cx="1738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Climatic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Driver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2E6D1A3A-659B-A41D-0FEF-AE02A353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580" y="722313"/>
            <a:ext cx="173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Human  Driver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D27CDC59-1271-AA44-B936-10023C3E8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7717" y="4826001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Change in Risk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0F94B0A3-0480-8219-DF24-9879ED3E3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25" y="4339431"/>
            <a:ext cx="158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 Narrow" panose="020B0604020202020204" pitchFamily="34" charset="0"/>
              </a:rPr>
              <a:t>(SLR, SST changes, changes in frequency ENSO, … )</a:t>
            </a:r>
          </a:p>
        </p:txBody>
      </p:sp>
      <p:graphicFrame>
        <p:nvGraphicFramePr>
          <p:cNvPr id="35" name="Object 3">
            <a:extLst>
              <a:ext uri="{FF2B5EF4-FFF2-40B4-BE49-F238E27FC236}">
                <a16:creationId xmlns:a16="http://schemas.microsoft.com/office/drawing/2014/main" id="{BD70E4ED-B901-DFD1-F48B-0F4CC350ED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33467" y="15876"/>
          <a:ext cx="113030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300" imgH="914400" progId="Equation.DSMT4">
                  <p:embed/>
                </p:oleObj>
              </mc:Choice>
              <mc:Fallback>
                <p:oleObj name="Equation" r:id="rId4" imgW="241300" imgH="914400" progId="Equation.DSMT4">
                  <p:embed/>
                  <p:pic>
                    <p:nvPicPr>
                      <p:cNvPr id="35" name="Object 3">
                        <a:extLst>
                          <a:ext uri="{FF2B5EF4-FFF2-40B4-BE49-F238E27FC236}">
                            <a16:creationId xmlns:a16="http://schemas.microsoft.com/office/drawing/2014/main" id="{BD70E4ED-B901-DFD1-F48B-0F4CC350ED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3467" y="15876"/>
                        <a:ext cx="1130300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13">
            <a:extLst>
              <a:ext uri="{FF2B5EF4-FFF2-40B4-BE49-F238E27FC236}">
                <a16:creationId xmlns:a16="http://schemas.microsoft.com/office/drawing/2014/main" id="{12E035BF-2F5E-4D51-1B35-C5AF09249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905" y="288290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Vulnerability</a:t>
            </a:r>
          </a:p>
        </p:txBody>
      </p:sp>
      <p:cxnSp>
        <p:nvCxnSpPr>
          <p:cNvPr id="37" name="Conector recto de flecha 20">
            <a:extLst>
              <a:ext uri="{FF2B5EF4-FFF2-40B4-BE49-F238E27FC236}">
                <a16:creationId xmlns:a16="http://schemas.microsoft.com/office/drawing/2014/main" id="{3B89BD91-97AE-9D8B-CDE8-4E95BC45B0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7117" y="3459163"/>
            <a:ext cx="1368425" cy="6477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12">
            <a:extLst>
              <a:ext uri="{FF2B5EF4-FFF2-40B4-BE49-F238E27FC236}">
                <a16:creationId xmlns:a16="http://schemas.microsoft.com/office/drawing/2014/main" id="{6449F4DF-3058-5867-A022-FAAAA203F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4754563"/>
            <a:ext cx="941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Local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pic>
        <p:nvPicPr>
          <p:cNvPr id="39" name="Imagen 1" descr="Captura de pantalla 2015-06-04 17.37.49.png">
            <a:extLst>
              <a:ext uri="{FF2B5EF4-FFF2-40B4-BE49-F238E27FC236}">
                <a16:creationId xmlns:a16="http://schemas.microsoft.com/office/drawing/2014/main" id="{0501FEC4-F9A5-ED4B-22D8-36334A19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44" y="255776"/>
            <a:ext cx="4842684" cy="37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Object 3">
            <a:extLst>
              <a:ext uri="{FF2B5EF4-FFF2-40B4-BE49-F238E27FC236}">
                <a16:creationId xmlns:a16="http://schemas.microsoft.com/office/drawing/2014/main" id="{384D9E65-D91E-8F87-A802-63F0F0D8C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8905" y="4829176"/>
          <a:ext cx="714375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400" imgH="431800" progId="Equation.DSMT4">
                  <p:embed/>
                </p:oleObj>
              </mc:Choice>
              <mc:Fallback>
                <p:oleObj name="Equation" r:id="rId7" imgW="152400" imgH="431800" progId="Equation.DSMT4">
                  <p:embed/>
                  <p:pic>
                    <p:nvPicPr>
                      <p:cNvPr id="40" name="Object 3">
                        <a:extLst>
                          <a:ext uri="{FF2B5EF4-FFF2-40B4-BE49-F238E27FC236}">
                            <a16:creationId xmlns:a16="http://schemas.microsoft.com/office/drawing/2014/main" id="{384D9E65-D91E-8F87-A802-63F0F0D8C6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905" y="4829176"/>
                        <a:ext cx="714375" cy="202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12">
            <a:extLst>
              <a:ext uri="{FF2B5EF4-FFF2-40B4-BE49-F238E27FC236}">
                <a16:creationId xmlns:a16="http://schemas.microsoft.com/office/drawing/2014/main" id="{3E0BAF32-AD3E-5388-5015-9F09B21E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5921376"/>
            <a:ext cx="143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Astronomical Tide</a:t>
            </a:r>
          </a:p>
        </p:txBody>
      </p:sp>
      <p:graphicFrame>
        <p:nvGraphicFramePr>
          <p:cNvPr id="42" name="Object 3">
            <a:extLst>
              <a:ext uri="{FF2B5EF4-FFF2-40B4-BE49-F238E27FC236}">
                <a16:creationId xmlns:a16="http://schemas.microsoft.com/office/drawing/2014/main" id="{F389E3DE-7699-82AF-A90B-ABBE7B899E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9766" y="15875"/>
          <a:ext cx="1071563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914400" progId="Equation.DSMT4">
                  <p:embed/>
                </p:oleObj>
              </mc:Choice>
              <mc:Fallback>
                <p:oleObj name="Equation" r:id="rId9" imgW="228600" imgH="914400" progId="Equation.DSMT4">
                  <p:embed/>
                  <p:pic>
                    <p:nvPicPr>
                      <p:cNvPr id="42" name="Object 3">
                        <a:extLst>
                          <a:ext uri="{FF2B5EF4-FFF2-40B4-BE49-F238E27FC236}">
                            <a16:creationId xmlns:a16="http://schemas.microsoft.com/office/drawing/2014/main" id="{F389E3DE-7699-82AF-A90B-ABBE7B899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9766" y="15875"/>
                        <a:ext cx="1071563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1">
            <a:extLst>
              <a:ext uri="{FF2B5EF4-FFF2-40B4-BE49-F238E27FC236}">
                <a16:creationId xmlns:a16="http://schemas.microsoft.com/office/drawing/2014/main" id="{FD96ED7F-9843-D1AA-FB19-FB9130906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54" y="214481"/>
            <a:ext cx="272951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Conceptual Framework considering 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699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5405"/>
          <a:stretch/>
        </p:blipFill>
        <p:spPr>
          <a:xfrm>
            <a:off x="0" y="868098"/>
            <a:ext cx="12192000" cy="598990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-4782099" y="121954"/>
            <a:ext cx="119334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 err="1">
                <a:effectLst/>
                <a:latin typeface="Candara" panose="020E0502030303020204" pitchFamily="34" charset="0"/>
              </a:rPr>
              <a:t>Thanks</a:t>
            </a:r>
            <a:r>
              <a:rPr lang="es-ES" sz="4400" dirty="0">
                <a:effectLst/>
                <a:latin typeface="Candara" panose="020E0502030303020204" pitchFamily="34" charset="0"/>
              </a:rPr>
              <a:t>!</a:t>
            </a:r>
            <a:endParaRPr lang="es-ES" sz="4400" dirty="0">
              <a:latin typeface="Candara" panose="020E0502030303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241" y="121954"/>
            <a:ext cx="1161951" cy="10701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4192" y="104172"/>
            <a:ext cx="3340908" cy="1070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EB5CE6-EC4E-A954-BB13-3050A69A2945}"/>
              </a:ext>
            </a:extLst>
          </p:cNvPr>
          <p:cNvSpPr txBox="1"/>
          <p:nvPr/>
        </p:nvSpPr>
        <p:spPr>
          <a:xfrm>
            <a:off x="9431244" y="6501802"/>
            <a:ext cx="276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https://geoocean.unican.es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D019E-0D31-7794-7D4C-8AF57FDD3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0" b="40499"/>
          <a:stretch/>
        </p:blipFill>
        <p:spPr>
          <a:xfrm>
            <a:off x="2415209" y="1222600"/>
            <a:ext cx="8167298" cy="440416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46C5D2-405A-4B8C-BFE6-6C105469C81C}"/>
              </a:ext>
            </a:extLst>
          </p:cNvPr>
          <p:cNvSpPr txBox="1"/>
          <p:nvPr/>
        </p:nvSpPr>
        <p:spPr>
          <a:xfrm>
            <a:off x="0" y="5753611"/>
            <a:ext cx="4090086" cy="946413"/>
          </a:xfrm>
          <a:prstGeom prst="rect">
            <a:avLst/>
          </a:prstGeom>
          <a:solidFill>
            <a:srgbClr val="AEB9D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>
                <a:latin typeface="Candara" panose="020E0502030303020204" pitchFamily="34" charset="0"/>
              </a:rPr>
              <a:t>Agradecimientos</a:t>
            </a: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Este trabajo está financiado por el Ministerio de Ciencia e Innovación, bajo el proyecto de Plan Nacional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2941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213231"/>
            <a:ext cx="12192000" cy="6625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21265" y="116828"/>
            <a:ext cx="36472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 err="1">
                <a:latin typeface="Candara" panose="020E0502030303020204" pitchFamily="34" charset="0"/>
              </a:rPr>
              <a:t>Introduction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1AA15F3A-3E3A-1563-B1EE-450A7B08D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07" y="1028463"/>
            <a:ext cx="4622549" cy="523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Multimodal Sea States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8FD644-D289-74B0-025E-74F6120F5C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59" b="4859"/>
          <a:stretch/>
        </p:blipFill>
        <p:spPr bwMode="auto">
          <a:xfrm>
            <a:off x="1138126" y="1563154"/>
            <a:ext cx="10288524" cy="4848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307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322348" y="-89019"/>
            <a:ext cx="36472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 err="1">
                <a:latin typeface="Candara" panose="020E0502030303020204" pitchFamily="34" charset="0"/>
              </a:rPr>
              <a:t>Introduction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5FEA9D-05CA-0B79-5B6B-4B5804CF1A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43" t="25621" r="10579" b="24069"/>
          <a:stretch/>
        </p:blipFill>
        <p:spPr>
          <a:xfrm>
            <a:off x="89276" y="1186963"/>
            <a:ext cx="12013448" cy="5539408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0E542DF1-D58C-911B-04E4-9C5823D00B16}"/>
              </a:ext>
            </a:extLst>
          </p:cNvPr>
          <p:cNvSpPr/>
          <p:nvPr/>
        </p:nvSpPr>
        <p:spPr>
          <a:xfrm>
            <a:off x="2436019" y="1313480"/>
            <a:ext cx="9194006" cy="3036093"/>
          </a:xfrm>
          <a:custGeom>
            <a:avLst/>
            <a:gdLst>
              <a:gd name="connsiteX0" fmla="*/ 0 w 9194006"/>
              <a:gd name="connsiteY0" fmla="*/ 0 h 3036093"/>
              <a:gd name="connsiteX1" fmla="*/ 1121569 w 9194006"/>
              <a:gd name="connsiteY1" fmla="*/ 1200150 h 3036093"/>
              <a:gd name="connsiteX2" fmla="*/ 4486275 w 9194006"/>
              <a:gd name="connsiteY2" fmla="*/ 2721768 h 3036093"/>
              <a:gd name="connsiteX3" fmla="*/ 9194006 w 9194006"/>
              <a:gd name="connsiteY3" fmla="*/ 3036093 h 303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94006" h="3036093">
                <a:moveTo>
                  <a:pt x="0" y="0"/>
                </a:moveTo>
                <a:cubicBezTo>
                  <a:pt x="186928" y="373261"/>
                  <a:pt x="373857" y="746522"/>
                  <a:pt x="1121569" y="1200150"/>
                </a:cubicBezTo>
                <a:cubicBezTo>
                  <a:pt x="1869281" y="1653778"/>
                  <a:pt x="3140869" y="2415778"/>
                  <a:pt x="4486275" y="2721768"/>
                </a:cubicBezTo>
                <a:cubicBezTo>
                  <a:pt x="5831681" y="3027758"/>
                  <a:pt x="7512843" y="3031925"/>
                  <a:pt x="9194006" y="3036093"/>
                </a:cubicBezTo>
              </a:path>
            </a:pathLst>
          </a:custGeom>
          <a:noFill/>
          <a:ln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60EF6AB-9EC8-ED24-E6BB-CB572616F853}"/>
              </a:ext>
            </a:extLst>
          </p:cNvPr>
          <p:cNvSpPr/>
          <p:nvPr/>
        </p:nvSpPr>
        <p:spPr>
          <a:xfrm>
            <a:off x="4103823" y="2176030"/>
            <a:ext cx="2054741" cy="667371"/>
          </a:xfrm>
          <a:custGeom>
            <a:avLst/>
            <a:gdLst>
              <a:gd name="connsiteX0" fmla="*/ 1161121 w 2054741"/>
              <a:gd name="connsiteY0" fmla="*/ 1843 h 667371"/>
              <a:gd name="connsiteX1" fmla="*/ 761071 w 2054741"/>
              <a:gd name="connsiteY1" fmla="*/ 16131 h 667371"/>
              <a:gd name="connsiteX2" fmla="*/ 411027 w 2054741"/>
              <a:gd name="connsiteY2" fmla="*/ 30418 h 667371"/>
              <a:gd name="connsiteX3" fmla="*/ 53840 w 2054741"/>
              <a:gd name="connsiteY3" fmla="*/ 130431 h 667371"/>
              <a:gd name="connsiteX4" fmla="*/ 18121 w 2054741"/>
              <a:gd name="connsiteY4" fmla="*/ 216156 h 667371"/>
              <a:gd name="connsiteX5" fmla="*/ 218146 w 2054741"/>
              <a:gd name="connsiteY5" fmla="*/ 259018 h 667371"/>
              <a:gd name="connsiteX6" fmla="*/ 618196 w 2054741"/>
              <a:gd name="connsiteY6" fmla="*/ 237587 h 667371"/>
              <a:gd name="connsiteX7" fmla="*/ 1011102 w 2054741"/>
              <a:gd name="connsiteY7" fmla="*/ 244731 h 667371"/>
              <a:gd name="connsiteX8" fmla="*/ 1225415 w 2054741"/>
              <a:gd name="connsiteY8" fmla="*/ 330456 h 667371"/>
              <a:gd name="connsiteX9" fmla="*/ 1418296 w 2054741"/>
              <a:gd name="connsiteY9" fmla="*/ 480475 h 667371"/>
              <a:gd name="connsiteX10" fmla="*/ 1661183 w 2054741"/>
              <a:gd name="connsiteY10" fmla="*/ 630493 h 667371"/>
              <a:gd name="connsiteX11" fmla="*/ 1946933 w 2054741"/>
              <a:gd name="connsiteY11" fmla="*/ 666212 h 667371"/>
              <a:gd name="connsiteX12" fmla="*/ 2054090 w 2054741"/>
              <a:gd name="connsiteY12" fmla="*/ 601918 h 667371"/>
              <a:gd name="connsiteX13" fmla="*/ 1982652 w 2054741"/>
              <a:gd name="connsiteY13" fmla="*/ 451900 h 667371"/>
              <a:gd name="connsiteX14" fmla="*/ 1804058 w 2054741"/>
              <a:gd name="connsiteY14" fmla="*/ 337600 h 667371"/>
              <a:gd name="connsiteX15" fmla="*/ 1496877 w 2054741"/>
              <a:gd name="connsiteY15" fmla="*/ 180437 h 667371"/>
              <a:gd name="connsiteX16" fmla="*/ 1261133 w 2054741"/>
              <a:gd name="connsiteY16" fmla="*/ 66137 h 667371"/>
              <a:gd name="connsiteX17" fmla="*/ 1161121 w 2054741"/>
              <a:gd name="connsiteY17" fmla="*/ 1843 h 66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54741" h="667371">
                <a:moveTo>
                  <a:pt x="1161121" y="1843"/>
                </a:moveTo>
                <a:cubicBezTo>
                  <a:pt x="1077777" y="-6491"/>
                  <a:pt x="761071" y="16131"/>
                  <a:pt x="761071" y="16131"/>
                </a:cubicBezTo>
                <a:cubicBezTo>
                  <a:pt x="636055" y="20894"/>
                  <a:pt x="528899" y="11368"/>
                  <a:pt x="411027" y="30418"/>
                </a:cubicBezTo>
                <a:cubicBezTo>
                  <a:pt x="293155" y="49468"/>
                  <a:pt x="119324" y="99475"/>
                  <a:pt x="53840" y="130431"/>
                </a:cubicBezTo>
                <a:cubicBezTo>
                  <a:pt x="-11644" y="161387"/>
                  <a:pt x="-9263" y="194725"/>
                  <a:pt x="18121" y="216156"/>
                </a:cubicBezTo>
                <a:cubicBezTo>
                  <a:pt x="45505" y="237587"/>
                  <a:pt x="118134" y="255446"/>
                  <a:pt x="218146" y="259018"/>
                </a:cubicBezTo>
                <a:cubicBezTo>
                  <a:pt x="318158" y="262590"/>
                  <a:pt x="618196" y="237587"/>
                  <a:pt x="618196" y="237587"/>
                </a:cubicBezTo>
                <a:cubicBezTo>
                  <a:pt x="750355" y="235206"/>
                  <a:pt x="909899" y="229253"/>
                  <a:pt x="1011102" y="244731"/>
                </a:cubicBezTo>
                <a:cubicBezTo>
                  <a:pt x="1112305" y="260209"/>
                  <a:pt x="1157549" y="291165"/>
                  <a:pt x="1225415" y="330456"/>
                </a:cubicBezTo>
                <a:cubicBezTo>
                  <a:pt x="1293281" y="369747"/>
                  <a:pt x="1345668" y="430469"/>
                  <a:pt x="1418296" y="480475"/>
                </a:cubicBezTo>
                <a:cubicBezTo>
                  <a:pt x="1490924" y="530481"/>
                  <a:pt x="1573077" y="599537"/>
                  <a:pt x="1661183" y="630493"/>
                </a:cubicBezTo>
                <a:cubicBezTo>
                  <a:pt x="1749289" y="661449"/>
                  <a:pt x="1881449" y="670975"/>
                  <a:pt x="1946933" y="666212"/>
                </a:cubicBezTo>
                <a:cubicBezTo>
                  <a:pt x="2012418" y="661450"/>
                  <a:pt x="2048137" y="637637"/>
                  <a:pt x="2054090" y="601918"/>
                </a:cubicBezTo>
                <a:cubicBezTo>
                  <a:pt x="2060043" y="566199"/>
                  <a:pt x="2024324" y="495953"/>
                  <a:pt x="1982652" y="451900"/>
                </a:cubicBezTo>
                <a:cubicBezTo>
                  <a:pt x="1940980" y="407847"/>
                  <a:pt x="1885021" y="382844"/>
                  <a:pt x="1804058" y="337600"/>
                </a:cubicBezTo>
                <a:cubicBezTo>
                  <a:pt x="1723096" y="292356"/>
                  <a:pt x="1587365" y="225681"/>
                  <a:pt x="1496877" y="180437"/>
                </a:cubicBezTo>
                <a:cubicBezTo>
                  <a:pt x="1406390" y="135193"/>
                  <a:pt x="1315902" y="94712"/>
                  <a:pt x="1261133" y="66137"/>
                </a:cubicBezTo>
                <a:cubicBezTo>
                  <a:pt x="1206364" y="37562"/>
                  <a:pt x="1244465" y="10177"/>
                  <a:pt x="1161121" y="1843"/>
                </a:cubicBezTo>
                <a:close/>
              </a:path>
            </a:pathLst>
          </a:custGeom>
          <a:solidFill>
            <a:srgbClr val="D3FBFF">
              <a:alpha val="465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89894-3B57-EFAE-1A94-1F2A8BD7F954}"/>
              </a:ext>
            </a:extLst>
          </p:cNvPr>
          <p:cNvSpPr txBox="1"/>
          <p:nvPr/>
        </p:nvSpPr>
        <p:spPr>
          <a:xfrm>
            <a:off x="7329488" y="1313480"/>
            <a:ext cx="297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D3FBFF"/>
                </a:solidFill>
              </a:rPr>
              <a:t>C</a:t>
            </a:r>
            <a:r>
              <a:rPr lang="en-ES" dirty="0">
                <a:solidFill>
                  <a:srgbClr val="D3FBFF"/>
                </a:solidFill>
              </a:rPr>
              <a:t>oastal Flooding	Damage 1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F726C06-0EC4-6698-47D6-1469420AA049}"/>
              </a:ext>
            </a:extLst>
          </p:cNvPr>
          <p:cNvSpPr/>
          <p:nvPr/>
        </p:nvSpPr>
        <p:spPr>
          <a:xfrm>
            <a:off x="3556587" y="2333195"/>
            <a:ext cx="1934626" cy="1319037"/>
          </a:xfrm>
          <a:custGeom>
            <a:avLst/>
            <a:gdLst>
              <a:gd name="connsiteX0" fmla="*/ 915401 w 1934626"/>
              <a:gd name="connsiteY0" fmla="*/ 16128 h 1319037"/>
              <a:gd name="connsiteX1" fmla="*/ 1272588 w 1934626"/>
              <a:gd name="connsiteY1" fmla="*/ 16128 h 1319037"/>
              <a:gd name="connsiteX2" fmla="*/ 1651207 w 1934626"/>
              <a:gd name="connsiteY2" fmla="*/ 73278 h 1319037"/>
              <a:gd name="connsiteX3" fmla="*/ 1879807 w 1934626"/>
              <a:gd name="connsiteY3" fmla="*/ 280447 h 1319037"/>
              <a:gd name="connsiteX4" fmla="*/ 1908382 w 1934626"/>
              <a:gd name="connsiteY4" fmla="*/ 523335 h 1319037"/>
              <a:gd name="connsiteX5" fmla="*/ 1922669 w 1934626"/>
              <a:gd name="connsiteY5" fmla="*/ 923385 h 1319037"/>
              <a:gd name="connsiteX6" fmla="*/ 1722644 w 1934626"/>
              <a:gd name="connsiteY6" fmla="*/ 1251997 h 1319037"/>
              <a:gd name="connsiteX7" fmla="*/ 1422607 w 1934626"/>
              <a:gd name="connsiteY7" fmla="*/ 1302003 h 1319037"/>
              <a:gd name="connsiteX8" fmla="*/ 608219 w 1934626"/>
              <a:gd name="connsiteY8" fmla="*/ 1244853 h 1319037"/>
              <a:gd name="connsiteX9" fmla="*/ 229601 w 1934626"/>
              <a:gd name="connsiteY9" fmla="*/ 566197 h 1319037"/>
              <a:gd name="connsiteX10" fmla="*/ 1001 w 1934626"/>
              <a:gd name="connsiteY10" fmla="*/ 373316 h 1319037"/>
              <a:gd name="connsiteX11" fmla="*/ 315326 w 1934626"/>
              <a:gd name="connsiteY11" fmla="*/ 201866 h 1319037"/>
              <a:gd name="connsiteX12" fmla="*/ 915401 w 1934626"/>
              <a:gd name="connsiteY12" fmla="*/ 16128 h 131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4626" h="1319037">
                <a:moveTo>
                  <a:pt x="915401" y="16128"/>
                </a:moveTo>
                <a:cubicBezTo>
                  <a:pt x="1074945" y="-14828"/>
                  <a:pt x="1149954" y="6603"/>
                  <a:pt x="1272588" y="16128"/>
                </a:cubicBezTo>
                <a:cubicBezTo>
                  <a:pt x="1395222" y="25653"/>
                  <a:pt x="1550004" y="29225"/>
                  <a:pt x="1651207" y="73278"/>
                </a:cubicBezTo>
                <a:cubicBezTo>
                  <a:pt x="1752410" y="117331"/>
                  <a:pt x="1836944" y="205437"/>
                  <a:pt x="1879807" y="280447"/>
                </a:cubicBezTo>
                <a:cubicBezTo>
                  <a:pt x="1922670" y="355457"/>
                  <a:pt x="1901238" y="416179"/>
                  <a:pt x="1908382" y="523335"/>
                </a:cubicBezTo>
                <a:cubicBezTo>
                  <a:pt x="1915526" y="630491"/>
                  <a:pt x="1953625" y="801941"/>
                  <a:pt x="1922669" y="923385"/>
                </a:cubicBezTo>
                <a:cubicBezTo>
                  <a:pt x="1891713" y="1044829"/>
                  <a:pt x="1805988" y="1188894"/>
                  <a:pt x="1722644" y="1251997"/>
                </a:cubicBezTo>
                <a:cubicBezTo>
                  <a:pt x="1639300" y="1315100"/>
                  <a:pt x="1608344" y="1303194"/>
                  <a:pt x="1422607" y="1302003"/>
                </a:cubicBezTo>
                <a:cubicBezTo>
                  <a:pt x="1236870" y="1300812"/>
                  <a:pt x="807053" y="1367487"/>
                  <a:pt x="608219" y="1244853"/>
                </a:cubicBezTo>
                <a:cubicBezTo>
                  <a:pt x="409385" y="1122219"/>
                  <a:pt x="330804" y="711453"/>
                  <a:pt x="229601" y="566197"/>
                </a:cubicBezTo>
                <a:cubicBezTo>
                  <a:pt x="128398" y="420941"/>
                  <a:pt x="-13286" y="434038"/>
                  <a:pt x="1001" y="373316"/>
                </a:cubicBezTo>
                <a:cubicBezTo>
                  <a:pt x="15288" y="312594"/>
                  <a:pt x="160545" y="262588"/>
                  <a:pt x="315326" y="201866"/>
                </a:cubicBezTo>
                <a:cubicBezTo>
                  <a:pt x="470107" y="141144"/>
                  <a:pt x="755857" y="47084"/>
                  <a:pt x="915401" y="16128"/>
                </a:cubicBezTo>
                <a:close/>
              </a:path>
            </a:pathLst>
          </a:custGeom>
          <a:solidFill>
            <a:srgbClr val="FFC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4803584-8F78-FB0B-FABB-B26CA8CB0E00}"/>
              </a:ext>
            </a:extLst>
          </p:cNvPr>
          <p:cNvSpPr/>
          <p:nvPr/>
        </p:nvSpPr>
        <p:spPr>
          <a:xfrm>
            <a:off x="4170165" y="4798313"/>
            <a:ext cx="1157993" cy="566099"/>
          </a:xfrm>
          <a:custGeom>
            <a:avLst/>
            <a:gdLst>
              <a:gd name="connsiteX0" fmla="*/ 744735 w 1157993"/>
              <a:gd name="connsiteY0" fmla="*/ 1317 h 566099"/>
              <a:gd name="connsiteX1" fmla="*/ 330398 w 1157993"/>
              <a:gd name="connsiteY1" fmla="*/ 251348 h 566099"/>
              <a:gd name="connsiteX2" fmla="*/ 8929 w 1157993"/>
              <a:gd name="connsiteY2" fmla="*/ 415654 h 566099"/>
              <a:gd name="connsiteX3" fmla="*/ 123229 w 1157993"/>
              <a:gd name="connsiteY3" fmla="*/ 565673 h 566099"/>
              <a:gd name="connsiteX4" fmla="*/ 473273 w 1157993"/>
              <a:gd name="connsiteY4" fmla="*/ 458517 h 566099"/>
              <a:gd name="connsiteX5" fmla="*/ 723304 w 1157993"/>
              <a:gd name="connsiteY5" fmla="*/ 387079 h 566099"/>
              <a:gd name="connsiteX6" fmla="*/ 951904 w 1157993"/>
              <a:gd name="connsiteY6" fmla="*/ 465660 h 566099"/>
              <a:gd name="connsiteX7" fmla="*/ 1151929 w 1157993"/>
              <a:gd name="connsiteY7" fmla="*/ 444229 h 566099"/>
              <a:gd name="connsiteX8" fmla="*/ 1080491 w 1157993"/>
              <a:gd name="connsiteY8" fmla="*/ 322785 h 566099"/>
              <a:gd name="connsiteX9" fmla="*/ 823316 w 1157993"/>
              <a:gd name="connsiteY9" fmla="*/ 158479 h 566099"/>
              <a:gd name="connsiteX10" fmla="*/ 744735 w 1157993"/>
              <a:gd name="connsiteY10" fmla="*/ 1317 h 56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7993" h="566099">
                <a:moveTo>
                  <a:pt x="744735" y="1317"/>
                </a:moveTo>
                <a:cubicBezTo>
                  <a:pt x="662582" y="16795"/>
                  <a:pt x="453032" y="182292"/>
                  <a:pt x="330398" y="251348"/>
                </a:cubicBezTo>
                <a:cubicBezTo>
                  <a:pt x="207764" y="320404"/>
                  <a:pt x="43457" y="363267"/>
                  <a:pt x="8929" y="415654"/>
                </a:cubicBezTo>
                <a:cubicBezTo>
                  <a:pt x="-25599" y="468041"/>
                  <a:pt x="45838" y="558529"/>
                  <a:pt x="123229" y="565673"/>
                </a:cubicBezTo>
                <a:cubicBezTo>
                  <a:pt x="200620" y="572817"/>
                  <a:pt x="373261" y="488283"/>
                  <a:pt x="473273" y="458517"/>
                </a:cubicBezTo>
                <a:cubicBezTo>
                  <a:pt x="573285" y="428751"/>
                  <a:pt x="643532" y="385889"/>
                  <a:pt x="723304" y="387079"/>
                </a:cubicBezTo>
                <a:cubicBezTo>
                  <a:pt x="803076" y="388269"/>
                  <a:pt x="880467" y="456135"/>
                  <a:pt x="951904" y="465660"/>
                </a:cubicBezTo>
                <a:cubicBezTo>
                  <a:pt x="1023342" y="475185"/>
                  <a:pt x="1130498" y="468041"/>
                  <a:pt x="1151929" y="444229"/>
                </a:cubicBezTo>
                <a:cubicBezTo>
                  <a:pt x="1173360" y="420417"/>
                  <a:pt x="1135260" y="370410"/>
                  <a:pt x="1080491" y="322785"/>
                </a:cubicBezTo>
                <a:cubicBezTo>
                  <a:pt x="1025722" y="275160"/>
                  <a:pt x="884038" y="206104"/>
                  <a:pt x="823316" y="158479"/>
                </a:cubicBezTo>
                <a:cubicBezTo>
                  <a:pt x="762594" y="110854"/>
                  <a:pt x="826888" y="-14161"/>
                  <a:pt x="744735" y="1317"/>
                </a:cubicBezTo>
                <a:close/>
              </a:path>
            </a:pathLst>
          </a:custGeom>
          <a:solidFill>
            <a:srgbClr val="FFC000">
              <a:alpha val="199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0FB9AC-51E4-B765-870F-FC34B1127B56}"/>
              </a:ext>
            </a:extLst>
          </p:cNvPr>
          <p:cNvSpPr txBox="1"/>
          <p:nvPr/>
        </p:nvSpPr>
        <p:spPr>
          <a:xfrm>
            <a:off x="7329488" y="1682812"/>
            <a:ext cx="297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Rainfall</a:t>
            </a:r>
            <a:r>
              <a:rPr lang="en-ES" dirty="0">
                <a:solidFill>
                  <a:srgbClr val="FFC000"/>
                </a:solidFill>
              </a:rPr>
              <a:t> Flooding	Damage 2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16D4246-5E36-FA97-68A3-D25CE9DFB3CD}"/>
              </a:ext>
            </a:extLst>
          </p:cNvPr>
          <p:cNvSpPr/>
          <p:nvPr/>
        </p:nvSpPr>
        <p:spPr>
          <a:xfrm>
            <a:off x="4827704" y="2290977"/>
            <a:ext cx="1760073" cy="881526"/>
          </a:xfrm>
          <a:custGeom>
            <a:avLst/>
            <a:gdLst>
              <a:gd name="connsiteX0" fmla="*/ 387234 w 1760073"/>
              <a:gd name="connsiteY0" fmla="*/ 1196 h 881526"/>
              <a:gd name="connsiteX1" fmla="*/ 144346 w 1760073"/>
              <a:gd name="connsiteY1" fmla="*/ 44059 h 881526"/>
              <a:gd name="connsiteX2" fmla="*/ 1471 w 1760073"/>
              <a:gd name="connsiteY2" fmla="*/ 144071 h 881526"/>
              <a:gd name="connsiteX3" fmla="*/ 230071 w 1760073"/>
              <a:gd name="connsiteY3" fmla="*/ 358384 h 881526"/>
              <a:gd name="connsiteX4" fmla="*/ 823002 w 1760073"/>
              <a:gd name="connsiteY4" fmla="*/ 751290 h 881526"/>
              <a:gd name="connsiteX5" fmla="*/ 1123040 w 1760073"/>
              <a:gd name="connsiteY5" fmla="*/ 879878 h 881526"/>
              <a:gd name="connsiteX6" fmla="*/ 1301634 w 1760073"/>
              <a:gd name="connsiteY6" fmla="*/ 679853 h 881526"/>
              <a:gd name="connsiteX7" fmla="*/ 1573096 w 1760073"/>
              <a:gd name="connsiteY7" fmla="*/ 665565 h 881526"/>
              <a:gd name="connsiteX8" fmla="*/ 1723115 w 1760073"/>
              <a:gd name="connsiteY8" fmla="*/ 744146 h 881526"/>
              <a:gd name="connsiteX9" fmla="*/ 1708827 w 1760073"/>
              <a:gd name="connsiteY9" fmla="*/ 579840 h 881526"/>
              <a:gd name="connsiteX10" fmla="*/ 1173046 w 1760073"/>
              <a:gd name="connsiteY10" fmla="*/ 515546 h 881526"/>
              <a:gd name="connsiteX11" fmla="*/ 715846 w 1760073"/>
              <a:gd name="connsiteY11" fmla="*/ 315521 h 881526"/>
              <a:gd name="connsiteX12" fmla="*/ 501534 w 1760073"/>
              <a:gd name="connsiteY12" fmla="*/ 86921 h 881526"/>
              <a:gd name="connsiteX13" fmla="*/ 387234 w 1760073"/>
              <a:gd name="connsiteY13" fmla="*/ 1196 h 88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0073" h="881526">
                <a:moveTo>
                  <a:pt x="387234" y="1196"/>
                </a:moveTo>
                <a:cubicBezTo>
                  <a:pt x="327703" y="-5948"/>
                  <a:pt x="208640" y="20247"/>
                  <a:pt x="144346" y="44059"/>
                </a:cubicBezTo>
                <a:cubicBezTo>
                  <a:pt x="80052" y="67872"/>
                  <a:pt x="-12816" y="91684"/>
                  <a:pt x="1471" y="144071"/>
                </a:cubicBezTo>
                <a:cubicBezTo>
                  <a:pt x="15758" y="196458"/>
                  <a:pt x="93149" y="257181"/>
                  <a:pt x="230071" y="358384"/>
                </a:cubicBezTo>
                <a:cubicBezTo>
                  <a:pt x="366993" y="459587"/>
                  <a:pt x="674174" y="664374"/>
                  <a:pt x="823002" y="751290"/>
                </a:cubicBezTo>
                <a:cubicBezTo>
                  <a:pt x="971830" y="838206"/>
                  <a:pt x="1043268" y="891784"/>
                  <a:pt x="1123040" y="879878"/>
                </a:cubicBezTo>
                <a:cubicBezTo>
                  <a:pt x="1202812" y="867972"/>
                  <a:pt x="1226625" y="715572"/>
                  <a:pt x="1301634" y="679853"/>
                </a:cubicBezTo>
                <a:cubicBezTo>
                  <a:pt x="1376643" y="644134"/>
                  <a:pt x="1502849" y="654850"/>
                  <a:pt x="1573096" y="665565"/>
                </a:cubicBezTo>
                <a:cubicBezTo>
                  <a:pt x="1643343" y="676280"/>
                  <a:pt x="1700493" y="758434"/>
                  <a:pt x="1723115" y="744146"/>
                </a:cubicBezTo>
                <a:cubicBezTo>
                  <a:pt x="1745737" y="729859"/>
                  <a:pt x="1800505" y="617940"/>
                  <a:pt x="1708827" y="579840"/>
                </a:cubicBezTo>
                <a:cubicBezTo>
                  <a:pt x="1617149" y="541740"/>
                  <a:pt x="1338543" y="559599"/>
                  <a:pt x="1173046" y="515546"/>
                </a:cubicBezTo>
                <a:cubicBezTo>
                  <a:pt x="1007549" y="471493"/>
                  <a:pt x="827765" y="386958"/>
                  <a:pt x="715846" y="315521"/>
                </a:cubicBezTo>
                <a:cubicBezTo>
                  <a:pt x="603927" y="244084"/>
                  <a:pt x="559875" y="138118"/>
                  <a:pt x="501534" y="86921"/>
                </a:cubicBezTo>
                <a:cubicBezTo>
                  <a:pt x="443193" y="35724"/>
                  <a:pt x="446765" y="8340"/>
                  <a:pt x="387234" y="1196"/>
                </a:cubicBezTo>
                <a:close/>
              </a:path>
            </a:pathLst>
          </a:custGeom>
          <a:solidFill>
            <a:srgbClr val="92D050">
              <a:alpha val="3305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62801-871F-A30D-84AB-800BE4C702B5}"/>
              </a:ext>
            </a:extLst>
          </p:cNvPr>
          <p:cNvSpPr txBox="1"/>
          <p:nvPr/>
        </p:nvSpPr>
        <p:spPr>
          <a:xfrm>
            <a:off x="7341858" y="2052144"/>
            <a:ext cx="297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92D050"/>
                </a:solidFill>
              </a:rPr>
              <a:t>Wind</a:t>
            </a:r>
            <a:r>
              <a:rPr lang="es-ES" dirty="0">
                <a:solidFill>
                  <a:srgbClr val="92D050"/>
                </a:solidFill>
              </a:rPr>
              <a:t> 		</a:t>
            </a:r>
            <a:r>
              <a:rPr lang="es-ES" dirty="0" err="1">
                <a:solidFill>
                  <a:srgbClr val="92D050"/>
                </a:solidFill>
              </a:rPr>
              <a:t>Damage</a:t>
            </a:r>
            <a:r>
              <a:rPr lang="es-ES" dirty="0">
                <a:solidFill>
                  <a:srgbClr val="92D050"/>
                </a:solidFill>
              </a:rPr>
              <a:t> 3</a:t>
            </a:r>
            <a:endParaRPr lang="en-ES" dirty="0">
              <a:solidFill>
                <a:srgbClr val="92D050"/>
              </a:solidFill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F694656A-5878-F2A7-94CE-8807F995F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560" y="596251"/>
            <a:ext cx="4622549" cy="523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Multi Hazard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115486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5042" t="-1" r="8152" b="87616"/>
          <a:stretch/>
        </p:blipFill>
        <p:spPr>
          <a:xfrm>
            <a:off x="0" y="6213231"/>
            <a:ext cx="12192000" cy="6625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21265" y="116828"/>
            <a:ext cx="36472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 err="1">
                <a:latin typeface="Candara" panose="020E0502030303020204" pitchFamily="34" charset="0"/>
              </a:rPr>
              <a:t>Introduction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12" name="clip_chiqui" descr="clip_chiqui">
            <a:hlinkClick r:id="" action="ppaction://media"/>
            <a:extLst>
              <a:ext uri="{FF2B5EF4-FFF2-40B4-BE49-F238E27FC236}">
                <a16:creationId xmlns:a16="http://schemas.microsoft.com/office/drawing/2014/main" id="{BB58F8E7-C13E-381C-B673-F2F749B845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1159" y="1693876"/>
            <a:ext cx="8713357" cy="4901263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1AA15F3A-3E3A-1563-B1EE-450A7B08D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793" y="982133"/>
            <a:ext cx="5651856" cy="523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Multivariate Coastal Extreme Events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4F60694-78A3-38AC-B732-D4C22775F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5347" y="947409"/>
            <a:ext cx="5328308" cy="60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D7D465AF-E7FE-035A-AD3C-72525EB145FC}"/>
              </a:ext>
            </a:extLst>
          </p:cNvPr>
          <p:cNvGrpSpPr/>
          <p:nvPr/>
        </p:nvGrpSpPr>
        <p:grpSpPr>
          <a:xfrm>
            <a:off x="1324591" y="1098962"/>
            <a:ext cx="9782054" cy="5374809"/>
            <a:chOff x="1028700" y="982133"/>
            <a:chExt cx="10344356" cy="568376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424CB6F-9721-5D91-AFA7-6DF0B7018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1" b="35558"/>
            <a:stretch/>
          </p:blipFill>
          <p:spPr>
            <a:xfrm>
              <a:off x="1028700" y="982133"/>
              <a:ext cx="10134599" cy="3655155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69CC6D1-D3F6-88B1-A45F-01D8055D11F7}"/>
                </a:ext>
              </a:extLst>
            </p:cNvPr>
            <p:cNvSpPr/>
            <p:nvPr/>
          </p:nvSpPr>
          <p:spPr>
            <a:xfrm>
              <a:off x="1814512" y="1415166"/>
              <a:ext cx="6342617" cy="1959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2869066-4D7B-7E83-A545-D63CBEA9ECAE}"/>
                </a:ext>
              </a:extLst>
            </p:cNvPr>
            <p:cNvSpPr/>
            <p:nvPr/>
          </p:nvSpPr>
          <p:spPr>
            <a:xfrm>
              <a:off x="1823138" y="1701279"/>
              <a:ext cx="6342617" cy="19595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DC7528B-FFB1-ECE5-186D-6C604F69A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74"/>
            <a:stretch/>
          </p:blipFill>
          <p:spPr>
            <a:xfrm>
              <a:off x="1081708" y="4633462"/>
              <a:ext cx="10291348" cy="2032440"/>
            </a:xfrm>
            <a:prstGeom prst="rect">
              <a:avLst/>
            </a:prstGeom>
          </p:spPr>
        </p:pic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DF4DC90B-4C46-33DB-31C6-DE6D42A2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98" y="6346849"/>
            <a:ext cx="997093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1880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6DA96-A5A6-5B6C-D9B6-E4FBA0284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6155" y="6341062"/>
            <a:ext cx="997093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Present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694F1F6E-B4A2-AFB7-5A23-1008EFC03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9923" y="26260"/>
            <a:ext cx="8490574" cy="523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“Study the past, if you would divine the future”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E8CE91-F991-4422-0B6D-594EEB8CEA2A}"/>
              </a:ext>
            </a:extLst>
          </p:cNvPr>
          <p:cNvSpPr/>
          <p:nvPr/>
        </p:nvSpPr>
        <p:spPr>
          <a:xfrm>
            <a:off x="82102" y="533355"/>
            <a:ext cx="1116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Confucius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10768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9112389" y="0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527B415F-8018-091E-3F1D-FCB9E2B91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455" y="4754563"/>
            <a:ext cx="941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Regional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59E9F397-7FBF-89D3-CCB8-E5369D409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180" y="4754563"/>
            <a:ext cx="101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Impacts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E4E9479E-B909-14BC-3C45-9083715DB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142" y="4826001"/>
            <a:ext cx="115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Risk</a:t>
            </a:r>
          </a:p>
        </p:txBody>
      </p:sp>
      <p:graphicFrame>
        <p:nvGraphicFramePr>
          <p:cNvPr id="27" name="Object 3">
            <a:extLst>
              <a:ext uri="{FF2B5EF4-FFF2-40B4-BE49-F238E27FC236}">
                <a16:creationId xmlns:a16="http://schemas.microsoft.com/office/drawing/2014/main" id="{0B06732F-A838-7111-A80B-B631BF8E1D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4192" y="4135438"/>
          <a:ext cx="9088438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600" imgH="203200" progId="Equation.DSMT4">
                  <p:embed/>
                </p:oleObj>
              </mc:Choice>
              <mc:Fallback>
                <p:oleObj name="Equation" r:id="rId2" imgW="2387600" imgH="203200" progId="Equation.DSMT4">
                  <p:embed/>
                  <p:pic>
                    <p:nvPicPr>
                      <p:cNvPr id="27" name="Object 3">
                        <a:extLst>
                          <a:ext uri="{FF2B5EF4-FFF2-40B4-BE49-F238E27FC236}">
                            <a16:creationId xmlns:a16="http://schemas.microsoft.com/office/drawing/2014/main" id="{0B06732F-A838-7111-A80B-B631BF8E1D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92" y="4135438"/>
                        <a:ext cx="9088438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2">
            <a:extLst>
              <a:ext uri="{FF2B5EF4-FFF2-40B4-BE49-F238E27FC236}">
                <a16:creationId xmlns:a16="http://schemas.microsoft.com/office/drawing/2014/main" id="{C318844E-92B7-9E1D-CD1C-102CCB7A1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492" y="4754563"/>
            <a:ext cx="100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Predictor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483418C7-A458-F10C-DAD1-B07D101DB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642" y="291465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Exposure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6A8568FD-7C98-4AB5-6718-46D64BE86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10961"/>
            <a:ext cx="27295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en-US" altLang="en-US" sz="3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Standard Conceptual Framework </a:t>
            </a: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B3CB5E19-4F51-EE03-6DB5-E0C8931F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505" y="4767263"/>
            <a:ext cx="1738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Climatic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Driver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2E6D1A3A-659B-A41D-0FEF-AE02A353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580" y="722313"/>
            <a:ext cx="173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Human  Driver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D27CDC59-1271-AA44-B936-10023C3E8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7717" y="4826001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Change in Risk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0F94B0A3-0480-8219-DF24-9879ED3E3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067" y="3459163"/>
            <a:ext cx="158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 Narrow" panose="020B0604020202020204" pitchFamily="34" charset="0"/>
              </a:rPr>
              <a:t>(SLR, SST changes, changes in frequency ENSO, … )</a:t>
            </a:r>
          </a:p>
        </p:txBody>
      </p:sp>
      <p:graphicFrame>
        <p:nvGraphicFramePr>
          <p:cNvPr id="35" name="Object 3">
            <a:extLst>
              <a:ext uri="{FF2B5EF4-FFF2-40B4-BE49-F238E27FC236}">
                <a16:creationId xmlns:a16="http://schemas.microsoft.com/office/drawing/2014/main" id="{BD70E4ED-B901-DFD1-F48B-0F4CC350ED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33467" y="15876"/>
          <a:ext cx="113030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300" imgH="914400" progId="Equation.DSMT4">
                  <p:embed/>
                </p:oleObj>
              </mc:Choice>
              <mc:Fallback>
                <p:oleObj name="Equation" r:id="rId4" imgW="241300" imgH="914400" progId="Equation.DSMT4">
                  <p:embed/>
                  <p:pic>
                    <p:nvPicPr>
                      <p:cNvPr id="35" name="Object 3">
                        <a:extLst>
                          <a:ext uri="{FF2B5EF4-FFF2-40B4-BE49-F238E27FC236}">
                            <a16:creationId xmlns:a16="http://schemas.microsoft.com/office/drawing/2014/main" id="{BD70E4ED-B901-DFD1-F48B-0F4CC350ED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3467" y="15876"/>
                        <a:ext cx="1130300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13">
            <a:extLst>
              <a:ext uri="{FF2B5EF4-FFF2-40B4-BE49-F238E27FC236}">
                <a16:creationId xmlns:a16="http://schemas.microsoft.com/office/drawing/2014/main" id="{12E035BF-2F5E-4D51-1B35-C5AF09249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905" y="288290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Vulnerability</a:t>
            </a:r>
          </a:p>
        </p:txBody>
      </p:sp>
      <p:cxnSp>
        <p:nvCxnSpPr>
          <p:cNvPr id="37" name="Conector recto de flecha 20">
            <a:extLst>
              <a:ext uri="{FF2B5EF4-FFF2-40B4-BE49-F238E27FC236}">
                <a16:creationId xmlns:a16="http://schemas.microsoft.com/office/drawing/2014/main" id="{3B89BD91-97AE-9D8B-CDE8-4E95BC45B0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7117" y="3459163"/>
            <a:ext cx="1368425" cy="6477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12">
            <a:extLst>
              <a:ext uri="{FF2B5EF4-FFF2-40B4-BE49-F238E27FC236}">
                <a16:creationId xmlns:a16="http://schemas.microsoft.com/office/drawing/2014/main" id="{6449F4DF-3058-5867-A022-FAAAA203F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4754563"/>
            <a:ext cx="941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Local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pic>
        <p:nvPicPr>
          <p:cNvPr id="39" name="Imagen 1" descr="Captura de pantalla 2015-06-04 17.37.49.png">
            <a:extLst>
              <a:ext uri="{FF2B5EF4-FFF2-40B4-BE49-F238E27FC236}">
                <a16:creationId xmlns:a16="http://schemas.microsoft.com/office/drawing/2014/main" id="{0501FEC4-F9A5-ED4B-22D8-36334A19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44" y="255776"/>
            <a:ext cx="4842684" cy="37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Object 3">
            <a:extLst>
              <a:ext uri="{FF2B5EF4-FFF2-40B4-BE49-F238E27FC236}">
                <a16:creationId xmlns:a16="http://schemas.microsoft.com/office/drawing/2014/main" id="{384D9E65-D91E-8F87-A802-63F0F0D8C6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8905" y="4829176"/>
          <a:ext cx="714375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400" imgH="431800" progId="Equation.DSMT4">
                  <p:embed/>
                </p:oleObj>
              </mc:Choice>
              <mc:Fallback>
                <p:oleObj name="Equation" r:id="rId7" imgW="152400" imgH="431800" progId="Equation.DSMT4">
                  <p:embed/>
                  <p:pic>
                    <p:nvPicPr>
                      <p:cNvPr id="40" name="Object 3">
                        <a:extLst>
                          <a:ext uri="{FF2B5EF4-FFF2-40B4-BE49-F238E27FC236}">
                            <a16:creationId xmlns:a16="http://schemas.microsoft.com/office/drawing/2014/main" id="{384D9E65-D91E-8F87-A802-63F0F0D8C6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905" y="4829176"/>
                        <a:ext cx="714375" cy="202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12">
            <a:extLst>
              <a:ext uri="{FF2B5EF4-FFF2-40B4-BE49-F238E27FC236}">
                <a16:creationId xmlns:a16="http://schemas.microsoft.com/office/drawing/2014/main" id="{3E0BAF32-AD3E-5388-5015-9F09B21E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5921376"/>
            <a:ext cx="143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Astronomical Tide</a:t>
            </a:r>
          </a:p>
        </p:txBody>
      </p:sp>
      <p:graphicFrame>
        <p:nvGraphicFramePr>
          <p:cNvPr id="42" name="Object 3">
            <a:extLst>
              <a:ext uri="{FF2B5EF4-FFF2-40B4-BE49-F238E27FC236}">
                <a16:creationId xmlns:a16="http://schemas.microsoft.com/office/drawing/2014/main" id="{F389E3DE-7699-82AF-A90B-ABBE7B899E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9766" y="15875"/>
          <a:ext cx="1071563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914400" progId="Equation.DSMT4">
                  <p:embed/>
                </p:oleObj>
              </mc:Choice>
              <mc:Fallback>
                <p:oleObj name="Equation" r:id="rId9" imgW="228600" imgH="914400" progId="Equation.DSMT4">
                  <p:embed/>
                  <p:pic>
                    <p:nvPicPr>
                      <p:cNvPr id="42" name="Object 3">
                        <a:extLst>
                          <a:ext uri="{FF2B5EF4-FFF2-40B4-BE49-F238E27FC236}">
                            <a16:creationId xmlns:a16="http://schemas.microsoft.com/office/drawing/2014/main" id="{F389E3DE-7699-82AF-A90B-ABBE7B899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9766" y="15875"/>
                        <a:ext cx="1071563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BA4F6E8-5052-1688-1BF5-9BECA6761F3A}"/>
              </a:ext>
            </a:extLst>
          </p:cNvPr>
          <p:cNvSpPr/>
          <p:nvPr/>
        </p:nvSpPr>
        <p:spPr>
          <a:xfrm>
            <a:off x="2185640" y="4020771"/>
            <a:ext cx="3044283" cy="1666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04F6ABC-A8C1-251E-6C8F-D6CB616AF8AC}"/>
              </a:ext>
            </a:extLst>
          </p:cNvPr>
          <p:cNvSpPr/>
          <p:nvPr/>
        </p:nvSpPr>
        <p:spPr>
          <a:xfrm>
            <a:off x="7649388" y="27101"/>
            <a:ext cx="3044283" cy="221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BDC5A5-E246-B3B0-98A8-98053378D34E}"/>
              </a:ext>
            </a:extLst>
          </p:cNvPr>
          <p:cNvSpPr/>
          <p:nvPr/>
        </p:nvSpPr>
        <p:spPr>
          <a:xfrm>
            <a:off x="10063548" y="3782269"/>
            <a:ext cx="1755427" cy="1904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0206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9112389" y="0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527B415F-8018-091E-3F1D-FCB9E2B91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455" y="4754563"/>
            <a:ext cx="941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Regional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59E9F397-7FBF-89D3-CCB8-E5369D409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2180" y="4754563"/>
            <a:ext cx="101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Impacts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E4E9479E-B909-14BC-3C45-9083715DB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142" y="4826001"/>
            <a:ext cx="115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Risk</a:t>
            </a:r>
          </a:p>
        </p:txBody>
      </p:sp>
      <p:graphicFrame>
        <p:nvGraphicFramePr>
          <p:cNvPr id="27" name="Object 3">
            <a:extLst>
              <a:ext uri="{FF2B5EF4-FFF2-40B4-BE49-F238E27FC236}">
                <a16:creationId xmlns:a16="http://schemas.microsoft.com/office/drawing/2014/main" id="{0B06732F-A838-7111-A80B-B631BF8E1D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812572"/>
              </p:ext>
            </p:extLst>
          </p:nvPr>
        </p:nvGraphicFramePr>
        <p:xfrm>
          <a:off x="2534192" y="4135438"/>
          <a:ext cx="9088438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600" imgH="203200" progId="Equation.DSMT4">
                  <p:embed/>
                </p:oleObj>
              </mc:Choice>
              <mc:Fallback>
                <p:oleObj name="Equation" r:id="rId2" imgW="2387600" imgH="203200" progId="Equation.DSMT4">
                  <p:embed/>
                  <p:pic>
                    <p:nvPicPr>
                      <p:cNvPr id="45060" name="Object 3">
                        <a:extLst>
                          <a:ext uri="{FF2B5EF4-FFF2-40B4-BE49-F238E27FC236}">
                            <a16:creationId xmlns:a16="http://schemas.microsoft.com/office/drawing/2014/main" id="{961E3F2D-DF03-9EAF-1813-FF3CD88077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4192" y="4135438"/>
                        <a:ext cx="9088438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2">
            <a:extLst>
              <a:ext uri="{FF2B5EF4-FFF2-40B4-BE49-F238E27FC236}">
                <a16:creationId xmlns:a16="http://schemas.microsoft.com/office/drawing/2014/main" id="{C318844E-92B7-9E1D-CD1C-102CCB7A1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492" y="4754563"/>
            <a:ext cx="100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Predictor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483418C7-A458-F10C-DAD1-B07D101DB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642" y="291465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Exposure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6A8568FD-7C98-4AB5-6718-46D64BE86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54" y="214481"/>
            <a:ext cx="272951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</a:rPr>
              <a:t>Conceptual Framework considering Climate </a:t>
            </a:r>
            <a:r>
              <a:rPr lang="en-US" altLang="en-US" sz="3000" dirty="0" err="1">
                <a:solidFill>
                  <a:schemeClr val="tx1"/>
                </a:solidFill>
                <a:latin typeface="Arial" panose="020B0604020202020204" pitchFamily="34" charset="0"/>
              </a:rPr>
              <a:t>Vairability</a:t>
            </a:r>
            <a:endParaRPr lang="en-US" altLang="en-US" sz="3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B3CB5E19-4F51-EE03-6DB5-E0C8931F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505" y="4767263"/>
            <a:ext cx="1738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Climatic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Driver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2E6D1A3A-659B-A41D-0FEF-AE02A353D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580" y="722313"/>
            <a:ext cx="1739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Human  Driver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D27CDC59-1271-AA44-B936-10023C3E8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7717" y="4826001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Change in Risk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0F94B0A3-0480-8219-DF24-9879ED3E3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067" y="3459163"/>
            <a:ext cx="158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 Narrow" panose="020B0604020202020204" pitchFamily="34" charset="0"/>
              </a:rPr>
              <a:t>(SLR, SST changes, changes in frequency ENSO, … )</a:t>
            </a:r>
          </a:p>
        </p:txBody>
      </p:sp>
      <p:graphicFrame>
        <p:nvGraphicFramePr>
          <p:cNvPr id="35" name="Object 3">
            <a:extLst>
              <a:ext uri="{FF2B5EF4-FFF2-40B4-BE49-F238E27FC236}">
                <a16:creationId xmlns:a16="http://schemas.microsoft.com/office/drawing/2014/main" id="{BD70E4ED-B901-DFD1-F48B-0F4CC350ED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57496"/>
              </p:ext>
            </p:extLst>
          </p:nvPr>
        </p:nvGraphicFramePr>
        <p:xfrm>
          <a:off x="9433467" y="15876"/>
          <a:ext cx="1130300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300" imgH="914400" progId="Equation.DSMT4">
                  <p:embed/>
                </p:oleObj>
              </mc:Choice>
              <mc:Fallback>
                <p:oleObj name="Equation" r:id="rId4" imgW="241300" imgH="914400" progId="Equation.DSMT4">
                  <p:embed/>
                  <p:pic>
                    <p:nvPicPr>
                      <p:cNvPr id="45068" name="Object 3">
                        <a:extLst>
                          <a:ext uri="{FF2B5EF4-FFF2-40B4-BE49-F238E27FC236}">
                            <a16:creationId xmlns:a16="http://schemas.microsoft.com/office/drawing/2014/main" id="{78F723F0-93FE-7344-8043-16DDBEABEC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3467" y="15876"/>
                        <a:ext cx="1130300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13">
            <a:extLst>
              <a:ext uri="{FF2B5EF4-FFF2-40B4-BE49-F238E27FC236}">
                <a16:creationId xmlns:a16="http://schemas.microsoft.com/office/drawing/2014/main" id="{12E035BF-2F5E-4D51-1B35-C5AF09249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905" y="2882901"/>
            <a:ext cx="173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Vulnerability</a:t>
            </a:r>
          </a:p>
        </p:txBody>
      </p:sp>
      <p:cxnSp>
        <p:nvCxnSpPr>
          <p:cNvPr id="37" name="Conector recto de flecha 20">
            <a:extLst>
              <a:ext uri="{FF2B5EF4-FFF2-40B4-BE49-F238E27FC236}">
                <a16:creationId xmlns:a16="http://schemas.microsoft.com/office/drawing/2014/main" id="{3B89BD91-97AE-9D8B-CDE8-4E95BC45B0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7117" y="3459163"/>
            <a:ext cx="1368425" cy="6477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12">
            <a:extLst>
              <a:ext uri="{FF2B5EF4-FFF2-40B4-BE49-F238E27FC236}">
                <a16:creationId xmlns:a16="http://schemas.microsoft.com/office/drawing/2014/main" id="{6449F4DF-3058-5867-A022-FAAAA203F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4754563"/>
            <a:ext cx="941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Local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Hazard</a:t>
            </a:r>
          </a:p>
        </p:txBody>
      </p:sp>
      <p:pic>
        <p:nvPicPr>
          <p:cNvPr id="39" name="Imagen 1" descr="Captura de pantalla 2015-06-04 17.37.49.png">
            <a:extLst>
              <a:ext uri="{FF2B5EF4-FFF2-40B4-BE49-F238E27FC236}">
                <a16:creationId xmlns:a16="http://schemas.microsoft.com/office/drawing/2014/main" id="{0501FEC4-F9A5-ED4B-22D8-36334A196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44" y="255776"/>
            <a:ext cx="4842684" cy="376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Object 3">
            <a:extLst>
              <a:ext uri="{FF2B5EF4-FFF2-40B4-BE49-F238E27FC236}">
                <a16:creationId xmlns:a16="http://schemas.microsoft.com/office/drawing/2014/main" id="{384D9E65-D91E-8F87-A802-63F0F0D8C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142730"/>
              </p:ext>
            </p:extLst>
          </p:nvPr>
        </p:nvGraphicFramePr>
        <p:xfrm>
          <a:off x="5948905" y="4829176"/>
          <a:ext cx="714375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400" imgH="431800" progId="Equation.DSMT4">
                  <p:embed/>
                </p:oleObj>
              </mc:Choice>
              <mc:Fallback>
                <p:oleObj name="Equation" r:id="rId7" imgW="152400" imgH="431800" progId="Equation.DSMT4">
                  <p:embed/>
                  <p:pic>
                    <p:nvPicPr>
                      <p:cNvPr id="45073" name="Object 3">
                        <a:extLst>
                          <a:ext uri="{FF2B5EF4-FFF2-40B4-BE49-F238E27FC236}">
                            <a16:creationId xmlns:a16="http://schemas.microsoft.com/office/drawing/2014/main" id="{1D36D706-47EC-6F31-0C11-6024ECDCD0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905" y="4829176"/>
                        <a:ext cx="714375" cy="202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12">
            <a:extLst>
              <a:ext uri="{FF2B5EF4-FFF2-40B4-BE49-F238E27FC236}">
                <a16:creationId xmlns:a16="http://schemas.microsoft.com/office/drawing/2014/main" id="{3E0BAF32-AD3E-5388-5015-9F09B21E9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317" y="5921376"/>
            <a:ext cx="143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har char="•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A5A5A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 Narrow" panose="020B0604020202020204" pitchFamily="34" charset="0"/>
              </a:rPr>
              <a:t>Astronomical Tide</a:t>
            </a:r>
          </a:p>
        </p:txBody>
      </p:sp>
      <p:graphicFrame>
        <p:nvGraphicFramePr>
          <p:cNvPr id="42" name="Object 3">
            <a:extLst>
              <a:ext uri="{FF2B5EF4-FFF2-40B4-BE49-F238E27FC236}">
                <a16:creationId xmlns:a16="http://schemas.microsoft.com/office/drawing/2014/main" id="{F389E3DE-7699-82AF-A90B-ABBE7B899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753822"/>
              </p:ext>
            </p:extLst>
          </p:nvPr>
        </p:nvGraphicFramePr>
        <p:xfrm>
          <a:off x="7769766" y="15875"/>
          <a:ext cx="1071563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914400" progId="Equation.DSMT4">
                  <p:embed/>
                </p:oleObj>
              </mc:Choice>
              <mc:Fallback>
                <p:oleObj name="Equation" r:id="rId9" imgW="228600" imgH="914400" progId="Equation.DSMT4">
                  <p:embed/>
                  <p:pic>
                    <p:nvPicPr>
                      <p:cNvPr id="45075" name="Object 3">
                        <a:extLst>
                          <a:ext uri="{FF2B5EF4-FFF2-40B4-BE49-F238E27FC236}">
                            <a16:creationId xmlns:a16="http://schemas.microsoft.com/office/drawing/2014/main" id="{9AE1BA9A-7445-2406-BDAC-F292E76074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9766" y="15875"/>
                        <a:ext cx="1071563" cy="429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BA4F6E8-5052-1688-1BF5-9BECA6761F3A}"/>
              </a:ext>
            </a:extLst>
          </p:cNvPr>
          <p:cNvSpPr/>
          <p:nvPr/>
        </p:nvSpPr>
        <p:spPr>
          <a:xfrm>
            <a:off x="2152188" y="4020771"/>
            <a:ext cx="1856833" cy="1666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04F6ABC-A8C1-251E-6C8F-D6CB616AF8AC}"/>
              </a:ext>
            </a:extLst>
          </p:cNvPr>
          <p:cNvSpPr/>
          <p:nvPr/>
        </p:nvSpPr>
        <p:spPr>
          <a:xfrm>
            <a:off x="7649388" y="27101"/>
            <a:ext cx="3044283" cy="221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BDC5A5-E246-B3B0-98A8-98053378D34E}"/>
              </a:ext>
            </a:extLst>
          </p:cNvPr>
          <p:cNvSpPr/>
          <p:nvPr/>
        </p:nvSpPr>
        <p:spPr>
          <a:xfrm>
            <a:off x="10063548" y="3782269"/>
            <a:ext cx="1755427" cy="1904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79B14-93EA-F68B-A581-22819D62FC63}"/>
              </a:ext>
            </a:extLst>
          </p:cNvPr>
          <p:cNvSpPr/>
          <p:nvPr/>
        </p:nvSpPr>
        <p:spPr>
          <a:xfrm>
            <a:off x="4009021" y="4020771"/>
            <a:ext cx="2086979" cy="145293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7454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21265" y="116828"/>
            <a:ext cx="36472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 err="1">
                <a:latin typeface="Candara" panose="020E0502030303020204" pitchFamily="34" charset="0"/>
              </a:rPr>
              <a:t>Introduction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1C6A471-F422-4742-B813-13E96020D3BA}"/>
              </a:ext>
            </a:extLst>
          </p:cNvPr>
          <p:cNvSpPr txBox="1"/>
          <p:nvPr/>
        </p:nvSpPr>
        <p:spPr>
          <a:xfrm>
            <a:off x="2178184" y="877086"/>
            <a:ext cx="2634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accent5">
                    <a:lumMod val="50000"/>
                  </a:schemeClr>
                </a:solidFill>
              </a:rPr>
              <a:t>X(t)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5322C8DE-BDE7-1DF9-8079-5CCB90BC2C27}"/>
              </a:ext>
            </a:extLst>
          </p:cNvPr>
          <p:cNvSpPr txBox="1"/>
          <p:nvPr/>
        </p:nvSpPr>
        <p:spPr>
          <a:xfrm>
            <a:off x="6847662" y="982133"/>
            <a:ext cx="1883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Y(t)</a:t>
            </a:r>
          </a:p>
        </p:txBody>
      </p: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C516DCE3-4F82-4BBD-AFD9-F4E5B50E3279}"/>
              </a:ext>
            </a:extLst>
          </p:cNvPr>
          <p:cNvCxnSpPr/>
          <p:nvPr/>
        </p:nvCxnSpPr>
        <p:spPr>
          <a:xfrm>
            <a:off x="4651475" y="1714246"/>
            <a:ext cx="1760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18">
            <a:extLst>
              <a:ext uri="{FF2B5EF4-FFF2-40B4-BE49-F238E27FC236}">
                <a16:creationId xmlns:a16="http://schemas.microsoft.com/office/drawing/2014/main" id="{554F6564-DCBE-4373-682B-33E363DF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482" y="1280423"/>
            <a:ext cx="2618024" cy="40011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Statistical Downscaling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AC1DFF52-02DA-52AB-16D2-091122E2EB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362"/>
          <a:stretch/>
        </p:blipFill>
        <p:spPr>
          <a:xfrm>
            <a:off x="6587034" y="2570616"/>
            <a:ext cx="1298987" cy="4170556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53DC57F0-0C33-B6ED-A9CB-2CCA15238A8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320" y="2060662"/>
            <a:ext cx="4694872" cy="4827746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E63896A2-AF79-4B18-2AF0-D736677E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597" y="1339523"/>
            <a:ext cx="2760628" cy="1015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Rueda et al 2017 JGR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Anderson et al 2019 JGR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Cagigal et al 2020 OM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98F0F40-51AA-7D32-4999-6B6D618284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316"/>
          <a:stretch/>
        </p:blipFill>
        <p:spPr>
          <a:xfrm>
            <a:off x="8045271" y="2570616"/>
            <a:ext cx="826928" cy="417055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A2F54F1-7BDD-7994-6606-241317D9248E}"/>
              </a:ext>
            </a:extLst>
          </p:cNvPr>
          <p:cNvSpPr/>
          <p:nvPr/>
        </p:nvSpPr>
        <p:spPr>
          <a:xfrm>
            <a:off x="1824556" y="4276202"/>
            <a:ext cx="685801" cy="6242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C8CD6CC-BF08-0ECC-D31D-C90E5D99CEF2}"/>
              </a:ext>
            </a:extLst>
          </p:cNvPr>
          <p:cNvSpPr/>
          <p:nvPr/>
        </p:nvSpPr>
        <p:spPr>
          <a:xfrm>
            <a:off x="5188928" y="4276202"/>
            <a:ext cx="685801" cy="62425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B3E9C3B-69E5-AACA-1E12-24D219F898B0}"/>
              </a:ext>
            </a:extLst>
          </p:cNvPr>
          <p:cNvSpPr/>
          <p:nvPr/>
        </p:nvSpPr>
        <p:spPr>
          <a:xfrm>
            <a:off x="8072770" y="2742022"/>
            <a:ext cx="743889" cy="7371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5EAD915-CE0D-8414-6004-939134976CA6}"/>
              </a:ext>
            </a:extLst>
          </p:cNvPr>
          <p:cNvSpPr/>
          <p:nvPr/>
        </p:nvSpPr>
        <p:spPr>
          <a:xfrm>
            <a:off x="7121674" y="2742023"/>
            <a:ext cx="764347" cy="7371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118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1265" y="-4"/>
            <a:ext cx="8382920" cy="14419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8309501" y="-1"/>
            <a:ext cx="3882500" cy="107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61" y="116828"/>
            <a:ext cx="2701438" cy="8653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54" y="116828"/>
            <a:ext cx="942007" cy="86757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-21264" y="116828"/>
            <a:ext cx="2909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effectLst/>
                <a:latin typeface="Candara" panose="020E0502030303020204" pitchFamily="34" charset="0"/>
              </a:rPr>
              <a:t> </a:t>
            </a:r>
            <a:r>
              <a:rPr lang="es-ES" sz="4400" dirty="0">
                <a:latin typeface="Candara" panose="020E0502030303020204" pitchFamily="34" charset="0"/>
              </a:rPr>
              <a:t>TESLA 1.0</a:t>
            </a:r>
            <a:endParaRPr lang="es-ES" sz="4400" dirty="0">
              <a:effectLst/>
              <a:latin typeface="Candara" panose="020E050203030302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1C6A471-F422-4742-B813-13E96020D3BA}"/>
              </a:ext>
            </a:extLst>
          </p:cNvPr>
          <p:cNvSpPr txBox="1"/>
          <p:nvPr/>
        </p:nvSpPr>
        <p:spPr>
          <a:xfrm>
            <a:off x="2588378" y="679888"/>
            <a:ext cx="64595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5">
                    <a:lumMod val="50000"/>
                  </a:schemeClr>
                </a:solidFill>
              </a:rPr>
              <a:t>PREDICTOR (DWT) </a:t>
            </a:r>
          </a:p>
          <a:p>
            <a:pPr algn="ctr"/>
            <a:r>
              <a:rPr lang="es-ES" sz="6000" dirty="0">
                <a:solidFill>
                  <a:schemeClr val="accent5">
                    <a:lumMod val="50000"/>
                  </a:schemeClr>
                </a:solidFill>
              </a:rPr>
              <a:t>X(t)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FDE7E88F-0F10-6807-549F-606751308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597" y="1339523"/>
            <a:ext cx="2760628" cy="7078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Anderson et al 2019 JGR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Cagigal et al 2020 OM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0EAF8F8-011C-EB81-4A5B-D7A04D5061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9" b="31489"/>
          <a:stretch/>
        </p:blipFill>
        <p:spPr>
          <a:xfrm>
            <a:off x="3650672" y="3263609"/>
            <a:ext cx="6877812" cy="156615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DC6CF67-FEEB-80D2-ADC3-EACE5A880418}"/>
              </a:ext>
            </a:extLst>
          </p:cNvPr>
          <p:cNvSpPr txBox="1"/>
          <p:nvPr/>
        </p:nvSpPr>
        <p:spPr>
          <a:xfrm>
            <a:off x="2588378" y="2286334"/>
            <a:ext cx="6459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Autoregressive logistic regression model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5838C54-11E5-47D6-449E-BDBDA03C1992}"/>
              </a:ext>
            </a:extLst>
          </p:cNvPr>
          <p:cNvSpPr txBox="1"/>
          <p:nvPr/>
        </p:nvSpPr>
        <p:spPr>
          <a:xfrm>
            <a:off x="2181117" y="3197132"/>
            <a:ext cx="111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ENSO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E6EF372-0FB9-7552-98B5-D91EFB8AD30B}"/>
              </a:ext>
            </a:extLst>
          </p:cNvPr>
          <p:cNvSpPr txBox="1"/>
          <p:nvPr/>
        </p:nvSpPr>
        <p:spPr>
          <a:xfrm>
            <a:off x="1446092" y="3751838"/>
            <a:ext cx="185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Seasonality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1E6156A-7C21-D474-7D46-431589CEA50A}"/>
              </a:ext>
            </a:extLst>
          </p:cNvPr>
          <p:cNvSpPr txBox="1"/>
          <p:nvPr/>
        </p:nvSpPr>
        <p:spPr>
          <a:xfrm>
            <a:off x="1915141" y="4306544"/>
            <a:ext cx="185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MJO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F7117AF-7EA8-BA1E-583C-B1CF984CB606}"/>
              </a:ext>
            </a:extLst>
          </p:cNvPr>
          <p:cNvSpPr txBox="1"/>
          <p:nvPr/>
        </p:nvSpPr>
        <p:spPr>
          <a:xfrm>
            <a:off x="1813604" y="5917541"/>
            <a:ext cx="185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DWT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2F2713A-887D-AEC0-DC53-3059B41D2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9" t="72237"/>
          <a:stretch/>
        </p:blipFill>
        <p:spPr>
          <a:xfrm>
            <a:off x="3650672" y="5872699"/>
            <a:ext cx="6877812" cy="63465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67E58F8-1927-EAD7-1399-7E39AE909006}"/>
              </a:ext>
            </a:extLst>
          </p:cNvPr>
          <p:cNvSpPr txBox="1"/>
          <p:nvPr/>
        </p:nvSpPr>
        <p:spPr>
          <a:xfrm rot="16200000">
            <a:off x="30659" y="3703936"/>
            <a:ext cx="185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1">
                    <a:lumMod val="75000"/>
                  </a:schemeClr>
                </a:solidFill>
              </a:rPr>
              <a:t>Covariates</a:t>
            </a: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90E844DD-8877-79D1-6B4B-8BE77343981C}"/>
              </a:ext>
            </a:extLst>
          </p:cNvPr>
          <p:cNvSpPr/>
          <p:nvPr/>
        </p:nvSpPr>
        <p:spPr>
          <a:xfrm>
            <a:off x="1160951" y="3244576"/>
            <a:ext cx="297301" cy="1441939"/>
          </a:xfrm>
          <a:prstGeom prst="leftBrace">
            <a:avLst>
              <a:gd name="adj1" fmla="val 72930"/>
              <a:gd name="adj2" fmla="val 50000"/>
            </a:avLst>
          </a:prstGeom>
          <a:ln w="38100">
            <a:solidFill>
              <a:srgbClr val="A6A6A6">
                <a:alpha val="5607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C82116B-E1F6-7616-BC33-10ACFFD1AB66}"/>
              </a:ext>
            </a:extLst>
          </p:cNvPr>
          <p:cNvSpPr txBox="1"/>
          <p:nvPr/>
        </p:nvSpPr>
        <p:spPr>
          <a:xfrm>
            <a:off x="112413" y="5630855"/>
            <a:ext cx="1852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Synthetic timeseries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DCCEDD0-0E77-6CF3-DBF3-F3C51C33F334}"/>
              </a:ext>
            </a:extLst>
          </p:cNvPr>
          <p:cNvSpPr txBox="1"/>
          <p:nvPr/>
        </p:nvSpPr>
        <p:spPr>
          <a:xfrm>
            <a:off x="2545340" y="5148100"/>
            <a:ext cx="885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DWT 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 f(ENSO, </a:t>
            </a:r>
            <a:r>
              <a:rPr lang="es-ES" sz="3600" dirty="0" err="1">
                <a:solidFill>
                  <a:schemeClr val="accent5">
                    <a:lumMod val="50000"/>
                  </a:schemeClr>
                </a:solidFill>
              </a:rPr>
              <a:t>Seasonality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, MJO)</a:t>
            </a:r>
          </a:p>
        </p:txBody>
      </p:sp>
    </p:spTree>
    <p:extLst>
      <p:ext uri="{BB962C8B-B14F-4D97-AF65-F5344CB8AC3E}">
        <p14:creationId xmlns:p14="http://schemas.microsoft.com/office/powerpoint/2010/main" val="323931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528</Words>
  <Application>Microsoft Macintosh PowerPoint</Application>
  <PresentationFormat>Widescreen</PresentationFormat>
  <Paragraphs>147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Cambria Math</vt:lpstr>
      <vt:lpstr>Candara</vt:lpstr>
      <vt:lpstr>Tema de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Cagigal Gil, Laura</dc:creator>
  <cp:keywords/>
  <dc:description/>
  <cp:lastModifiedBy>Mendez Incera, Fernando Javier</cp:lastModifiedBy>
  <cp:revision>42</cp:revision>
  <dcterms:created xsi:type="dcterms:W3CDTF">2022-04-27T05:59:11Z</dcterms:created>
  <dcterms:modified xsi:type="dcterms:W3CDTF">2023-03-06T09:42:50Z</dcterms:modified>
  <cp:category/>
</cp:coreProperties>
</file>