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1"/>
  </p:notesMasterIdLst>
  <p:sldIdLst>
    <p:sldId id="280" r:id="rId2"/>
    <p:sldId id="278" r:id="rId3"/>
    <p:sldId id="259" r:id="rId4"/>
    <p:sldId id="297" r:id="rId5"/>
    <p:sldId id="271" r:id="rId6"/>
    <p:sldId id="274" r:id="rId7"/>
    <p:sldId id="265" r:id="rId8"/>
    <p:sldId id="299" r:id="rId9"/>
    <p:sldId id="300" r:id="rId10"/>
    <p:sldId id="302" r:id="rId11"/>
    <p:sldId id="263" r:id="rId12"/>
    <p:sldId id="264" r:id="rId13"/>
    <p:sldId id="268" r:id="rId14"/>
    <p:sldId id="298" r:id="rId15"/>
    <p:sldId id="305" r:id="rId16"/>
    <p:sldId id="290" r:id="rId17"/>
    <p:sldId id="291" r:id="rId18"/>
    <p:sldId id="30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76D6FF"/>
    <a:srgbClr val="6FCABC"/>
    <a:srgbClr val="5D005E"/>
    <a:srgbClr val="95ABEA"/>
    <a:srgbClr val="5770BB"/>
    <a:srgbClr val="0432FF"/>
    <a:srgbClr val="5271D0"/>
    <a:srgbClr val="0C2462"/>
    <a:srgbClr val="6A9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4"/>
    <p:restoredTop sz="94703"/>
  </p:normalViewPr>
  <p:slideViewPr>
    <p:cSldViewPr snapToGrid="0" snapToObjects="1">
      <p:cViewPr varScale="1">
        <p:scale>
          <a:sx n="86" d="100"/>
          <a:sy n="86" d="100"/>
        </p:scale>
        <p:origin x="10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AF01D-5F66-D04A-8DD8-89E4E759BAA1}" type="datetimeFigureOut">
              <a:rPr lang="es-ES" smtClean="0"/>
              <a:t>27/2/23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FF551-3186-8C4B-8404-A09B8FC0A4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33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016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2227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F551-3186-8C4B-8404-A09B8FC0A4B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359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71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28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300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628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512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45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43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390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41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74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C0DA8-BF78-984F-BE07-335024482DCB}" type="datetimeFigureOut">
              <a:rPr lang="es-ES" smtClean="0"/>
              <a:t>27/2/23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E01FE-7A4E-CA4D-B054-2AE585A1F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1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alba.ricondo@unican.e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1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microsoft.com/office/2007/relationships/hdphoto" Target="../media/hdphoto12.wdp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microsoft.com/office/2007/relationships/hdphoto" Target="../media/hdphoto1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mailto:Alba.ricondo@unican.es" TargetMode="External"/><Relationship Id="rId10" Type="http://schemas.openxmlformats.org/officeDocument/2006/relationships/image" Target="../media/image55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9.wdp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12" Type="http://schemas.openxmlformats.org/officeDocument/2006/relationships/image" Target="../media/image20.png"/><Relationship Id="rId17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7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91F57C20-A3F4-CE4D-B1FE-0AC74EDB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5400000">
            <a:off x="3330614" y="-2505146"/>
            <a:ext cx="5530771" cy="1186030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23A7F9ED-96E3-6A43-BD59-4E5B562DF640}"/>
              </a:ext>
            </a:extLst>
          </p:cNvPr>
          <p:cNvSpPr/>
          <p:nvPr/>
        </p:nvSpPr>
        <p:spPr>
          <a:xfrm>
            <a:off x="3926541" y="3187675"/>
            <a:ext cx="4854388" cy="830997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66270A6-D539-644D-AEF1-D853B28C5C30}"/>
              </a:ext>
            </a:extLst>
          </p:cNvPr>
          <p:cNvSpPr/>
          <p:nvPr/>
        </p:nvSpPr>
        <p:spPr>
          <a:xfrm>
            <a:off x="3441851" y="3099698"/>
            <a:ext cx="5814646" cy="105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ts val="1200"/>
              </a:lnSpc>
            </a:pPr>
            <a:r>
              <a:rPr lang="en-US" sz="2000" kern="100" dirty="0">
                <a:latin typeface="Bodoni 72 Book" pitchFamily="2" charset="0"/>
                <a:ea typeface="BatangChe" panose="02030609000101010101" pitchFamily="49" charset="-127"/>
              </a:rPr>
              <a:t> </a:t>
            </a:r>
            <a:endParaRPr lang="es-ES" sz="1400" kern="100" dirty="0">
              <a:latin typeface="Bodoni 72 Book" pitchFamily="2" charset="0"/>
              <a:ea typeface="BatangChe" panose="02030609000101010101" pitchFamily="49" charset="-127"/>
            </a:endParaRPr>
          </a:p>
          <a:p>
            <a:pPr indent="457200" algn="ctr"/>
            <a:r>
              <a:rPr lang="en-US" sz="2000" kern="0" dirty="0">
                <a:latin typeface="Bodoni 72 Book" pitchFamily="2" charset="0"/>
                <a:ea typeface="Times New Roman" panose="02020603050405020304" pitchFamily="18" charset="0"/>
              </a:rPr>
              <a:t>Geomatics and Ocean Engineering Group. </a:t>
            </a:r>
            <a:r>
              <a:rPr lang="es-ES" sz="2000" kern="0" dirty="0">
                <a:latin typeface="Bodoni 72 Book" pitchFamily="2" charset="0"/>
                <a:ea typeface="Times New Roman" panose="02020603050405020304" pitchFamily="18" charset="0"/>
              </a:rPr>
              <a:t>Universidad de Cantabria, Santander, </a:t>
            </a:r>
            <a:r>
              <a:rPr lang="es-ES" sz="2000" kern="0" dirty="0" err="1">
                <a:latin typeface="Bodoni 72 Book" pitchFamily="2" charset="0"/>
                <a:ea typeface="Times New Roman" panose="02020603050405020304" pitchFamily="18" charset="0"/>
              </a:rPr>
              <a:t>Spain</a:t>
            </a:r>
            <a:r>
              <a:rPr lang="es-ES" sz="1600" kern="0" dirty="0">
                <a:latin typeface="Bodoni 72 Book" pitchFamily="2" charset="0"/>
                <a:ea typeface="Times New Roman" panose="02020603050405020304" pitchFamily="18" charset="0"/>
              </a:rPr>
              <a:t> </a:t>
            </a:r>
          </a:p>
          <a:p>
            <a:pPr indent="457200" algn="just">
              <a:lnSpc>
                <a:spcPts val="1200"/>
              </a:lnSpc>
            </a:pPr>
            <a:r>
              <a:rPr lang="es-ES" sz="2000" kern="100" dirty="0">
                <a:latin typeface="Bodoni 72 Book" pitchFamily="2" charset="0"/>
                <a:ea typeface="BatangChe" panose="02030609000101010101" pitchFamily="49" charset="-127"/>
              </a:rPr>
              <a:t> </a:t>
            </a:r>
            <a:endParaRPr lang="es-ES" sz="1400" kern="100" dirty="0">
              <a:effectLst/>
              <a:latin typeface="Bodoni 72 Book" pitchFamily="2" charset="0"/>
              <a:ea typeface="BatangChe" panose="02030609000101010101" pitchFamily="49" charset="-127"/>
            </a:endParaRPr>
          </a:p>
        </p:txBody>
      </p:sp>
      <p:pic>
        <p:nvPicPr>
          <p:cNvPr id="1026" name="Picture 2" descr="Universidad de Cantabria Inicio">
            <a:extLst>
              <a:ext uri="{FF2B5EF4-FFF2-40B4-BE49-F238E27FC236}">
                <a16:creationId xmlns:a16="http://schemas.microsoft.com/office/drawing/2014/main" id="{32C44F53-C868-E244-A454-A7E5B0F94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30" y="5078231"/>
            <a:ext cx="961750" cy="9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3A182F9-A6FA-D84C-8EA1-1B96260CF762}"/>
              </a:ext>
            </a:extLst>
          </p:cNvPr>
          <p:cNvSpPr txBox="1"/>
          <p:nvPr/>
        </p:nvSpPr>
        <p:spPr>
          <a:xfrm>
            <a:off x="2466929" y="1118049"/>
            <a:ext cx="7923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Georgia" panose="02040502050405020303" pitchFamily="18" charset="0"/>
                <a:cs typeface="Didot" panose="02000503000000020003" pitchFamily="2" charset="-79"/>
              </a:rPr>
              <a:t>HyWaves: A </a:t>
            </a:r>
            <a:r>
              <a:rPr lang="es-ES" sz="4000" dirty="0" err="1">
                <a:latin typeface="Georgia" panose="02040502050405020303" pitchFamily="18" charset="0"/>
                <a:cs typeface="Didot" panose="02000503000000020003" pitchFamily="2" charset="-79"/>
              </a:rPr>
              <a:t>hybrid</a:t>
            </a:r>
            <a:r>
              <a:rPr lang="es-ES" sz="4000" dirty="0">
                <a:latin typeface="Georgia" panose="02040502050405020303" pitchFamily="18" charset="0"/>
                <a:cs typeface="Didot" panose="02000503000000020003" pitchFamily="2" charset="-79"/>
              </a:rPr>
              <a:t> </a:t>
            </a:r>
            <a:r>
              <a:rPr lang="es-ES" sz="4000" dirty="0" err="1">
                <a:latin typeface="Georgia" panose="02040502050405020303" pitchFamily="18" charset="0"/>
                <a:cs typeface="Didot" panose="02000503000000020003" pitchFamily="2" charset="-79"/>
              </a:rPr>
              <a:t>method</a:t>
            </a:r>
            <a:r>
              <a:rPr lang="es-ES" sz="4000" dirty="0">
                <a:latin typeface="Georgia" panose="02040502050405020303" pitchFamily="18" charset="0"/>
                <a:cs typeface="Didot" panose="02000503000000020003" pitchFamily="2" charset="-79"/>
              </a:rPr>
              <a:t> to </a:t>
            </a:r>
            <a:r>
              <a:rPr lang="es-ES" sz="4000" dirty="0" err="1">
                <a:latin typeface="Georgia" panose="02040502050405020303" pitchFamily="18" charset="0"/>
                <a:cs typeface="Didot" panose="02000503000000020003" pitchFamily="2" charset="-79"/>
              </a:rPr>
              <a:t>downscale</a:t>
            </a:r>
            <a:r>
              <a:rPr lang="es-ES" sz="4000" dirty="0">
                <a:latin typeface="Georgia" panose="02040502050405020303" pitchFamily="18" charset="0"/>
                <a:cs typeface="Didot" panose="02000503000000020003" pitchFamily="2" charset="-79"/>
              </a:rPr>
              <a:t> </a:t>
            </a:r>
            <a:r>
              <a:rPr lang="es-ES" sz="4000" dirty="0" err="1">
                <a:latin typeface="Georgia" panose="02040502050405020303" pitchFamily="18" charset="0"/>
                <a:cs typeface="Didot" panose="02000503000000020003" pitchFamily="2" charset="-79"/>
              </a:rPr>
              <a:t>swells</a:t>
            </a:r>
            <a:r>
              <a:rPr lang="es-ES" sz="4000" dirty="0">
                <a:latin typeface="Georgia" panose="02040502050405020303" pitchFamily="18" charset="0"/>
                <a:cs typeface="Didot" panose="02000503000000020003" pitchFamily="2" charset="-79"/>
              </a:rPr>
              <a:t> in </a:t>
            </a:r>
            <a:r>
              <a:rPr lang="es-ES" sz="4000" dirty="0" err="1">
                <a:latin typeface="Georgia" panose="02040502050405020303" pitchFamily="18" charset="0"/>
                <a:cs typeface="Didot" panose="02000503000000020003" pitchFamily="2" charset="-79"/>
              </a:rPr>
              <a:t>small</a:t>
            </a:r>
            <a:r>
              <a:rPr lang="es-ES" sz="4000" dirty="0">
                <a:latin typeface="Georgia" panose="02040502050405020303" pitchFamily="18" charset="0"/>
                <a:cs typeface="Didot" panose="02000503000000020003" pitchFamily="2" charset="-79"/>
              </a:rPr>
              <a:t> </a:t>
            </a:r>
            <a:r>
              <a:rPr lang="es-ES" sz="4000" dirty="0" err="1">
                <a:latin typeface="Georgia" panose="02040502050405020303" pitchFamily="18" charset="0"/>
                <a:cs typeface="Didot" panose="02000503000000020003" pitchFamily="2" charset="-79"/>
              </a:rPr>
              <a:t>Pacific</a:t>
            </a:r>
            <a:r>
              <a:rPr lang="es-ES" sz="4000" dirty="0">
                <a:latin typeface="Georgia" panose="02040502050405020303" pitchFamily="18" charset="0"/>
                <a:cs typeface="Didot" panose="02000503000000020003" pitchFamily="2" charset="-79"/>
              </a:rPr>
              <a:t> </a:t>
            </a:r>
            <a:r>
              <a:rPr lang="es-ES" sz="4000" dirty="0" err="1">
                <a:latin typeface="Georgia" panose="02040502050405020303" pitchFamily="18" charset="0"/>
                <a:cs typeface="Didot" panose="02000503000000020003" pitchFamily="2" charset="-79"/>
              </a:rPr>
              <a:t>Islands</a:t>
            </a:r>
            <a:endParaRPr lang="es-ES" sz="4000" dirty="0">
              <a:latin typeface="Georgia" panose="02040502050405020303" pitchFamily="18" charset="0"/>
              <a:cs typeface="Didot" panose="02000503000000020003" pitchFamily="2" charset="-79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2AB479A-C468-B44E-8999-F4F044CA3DA8}"/>
              </a:ext>
            </a:extLst>
          </p:cNvPr>
          <p:cNvSpPr txBox="1"/>
          <p:nvPr/>
        </p:nvSpPr>
        <p:spPr>
          <a:xfrm>
            <a:off x="3575674" y="4666654"/>
            <a:ext cx="5656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5C64"/>
                </a:solidFill>
                <a:latin typeface="BODONI 72 BOOK" pitchFamily="2" charset="0"/>
              </a:rPr>
              <a:t>Alba </a:t>
            </a:r>
            <a:r>
              <a:rPr lang="es-ES" sz="2000" b="1" dirty="0" err="1">
                <a:solidFill>
                  <a:srgbClr val="005C64"/>
                </a:solidFill>
                <a:latin typeface="BODONI 72 BOOK" pitchFamily="2" charset="0"/>
              </a:rPr>
              <a:t>Ricondo</a:t>
            </a:r>
            <a:r>
              <a:rPr lang="es-ES" sz="2000" dirty="0">
                <a:latin typeface="Bodoni 72 Book" pitchFamily="2" charset="0"/>
              </a:rPr>
              <a:t>, </a:t>
            </a:r>
          </a:p>
          <a:p>
            <a:pPr algn="ctr"/>
            <a:r>
              <a:rPr lang="es-ES" sz="2000" dirty="0">
                <a:latin typeface="Bodoni 72 Book" pitchFamily="2" charset="0"/>
              </a:rPr>
              <a:t>Laura </a:t>
            </a:r>
            <a:r>
              <a:rPr lang="es-ES" sz="2000" dirty="0" err="1">
                <a:latin typeface="Bodoni 72 Book" pitchFamily="2" charset="0"/>
              </a:rPr>
              <a:t>Cagigal</a:t>
            </a:r>
            <a:r>
              <a:rPr lang="es-ES" sz="2000" dirty="0">
                <a:latin typeface="Bodoni 72 Book" pitchFamily="2" charset="0"/>
              </a:rPr>
              <a:t>, Nicolás Ripoll, Ana Rueda and </a:t>
            </a:r>
          </a:p>
          <a:p>
            <a:pPr algn="ctr"/>
            <a:r>
              <a:rPr lang="es-ES" sz="2000" dirty="0" err="1">
                <a:latin typeface="Bodoni 72 Book" pitchFamily="2" charset="0"/>
              </a:rPr>
              <a:t>Fernándo</a:t>
            </a:r>
            <a:r>
              <a:rPr lang="es-ES" sz="2000" dirty="0">
                <a:latin typeface="Bodoni 72 Book" pitchFamily="2" charset="0"/>
              </a:rPr>
              <a:t> J. Méndez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20F781F-2839-F448-B6B6-3695FECF0AF0}"/>
              </a:ext>
            </a:extLst>
          </p:cNvPr>
          <p:cNvSpPr/>
          <p:nvPr/>
        </p:nvSpPr>
        <p:spPr>
          <a:xfrm>
            <a:off x="4958408" y="5637194"/>
            <a:ext cx="2781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ctr"/>
            <a:r>
              <a:rPr lang="es-ES" u="sng" kern="100" dirty="0">
                <a:solidFill>
                  <a:srgbClr val="005C64"/>
                </a:solidFill>
                <a:latin typeface="Bodoni 72 Book" pitchFamily="2" charset="0"/>
                <a:ea typeface="BatangChe" panose="02030609000101010101" pitchFamily="49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alba.ricondo@unican.es</a:t>
            </a:r>
            <a:endParaRPr lang="es-ES" sz="1200" kern="100" dirty="0">
              <a:solidFill>
                <a:srgbClr val="005C64"/>
              </a:solidFill>
              <a:latin typeface="Bodoni 72 Book" pitchFamily="2" charset="0"/>
              <a:ea typeface="BatangChe" panose="02030609000101010101" pitchFamily="49" charset="-127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C1ACC4A-1EE6-3C4A-AA9A-C775BFDE5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30" y="4931647"/>
            <a:ext cx="1006753" cy="107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9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B7876C-EC06-4E3D-8A20-8D4248154229}"/>
              </a:ext>
            </a:extLst>
          </p:cNvPr>
          <p:cNvSpPr txBox="1"/>
          <p:nvPr/>
        </p:nvSpPr>
        <p:spPr>
          <a:xfrm>
            <a:off x="613388" y="1124089"/>
            <a:ext cx="42256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>
                <a:latin typeface="Bodoni MT" panose="02070603080606020203" pitchFamily="18" charset="77"/>
                <a:ea typeface="Cambria" panose="02040503050406030204" pitchFamily="18" charset="0"/>
              </a:rPr>
              <a:t>SWAN</a:t>
            </a:r>
          </a:p>
          <a:p>
            <a:pPr algn="ctr"/>
            <a:r>
              <a:rPr lang="en-NZ" sz="2000" dirty="0">
                <a:latin typeface="Bodoni MT" panose="02070603080606020203" pitchFamily="18" charset="77"/>
              </a:rPr>
              <a:t>Simulating Waves Nearshore</a:t>
            </a:r>
          </a:p>
          <a:p>
            <a:pPr algn="ctr"/>
            <a:r>
              <a:rPr lang="en-NZ" sz="2000" dirty="0">
                <a:latin typeface="Bodoni MT" panose="02070603080606020203" pitchFamily="18" charset="77"/>
              </a:rPr>
              <a:t>(Delft University of Technology)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80A609-EBBF-4910-BA15-C6DBF2F9D8A1}"/>
              </a:ext>
            </a:extLst>
          </p:cNvPr>
          <p:cNvSpPr txBox="1"/>
          <p:nvPr/>
        </p:nvSpPr>
        <p:spPr>
          <a:xfrm>
            <a:off x="500744" y="4622350"/>
            <a:ext cx="4450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latin typeface="Bodoni MT" panose="02070603080606020203" pitchFamily="18" charset="77"/>
              </a:rPr>
              <a:t>Stationary mode</a:t>
            </a:r>
          </a:p>
          <a:p>
            <a:pPr algn="ctr"/>
            <a:r>
              <a:rPr lang="en-NZ" dirty="0">
                <a:latin typeface="Bodoni MT" panose="02070603080606020203" pitchFamily="18" charset="77"/>
              </a:rPr>
              <a:t>Same forcing in boundaries</a:t>
            </a:r>
          </a:p>
          <a:p>
            <a:pPr algn="ctr"/>
            <a:r>
              <a:rPr lang="en-NZ" dirty="0">
                <a:latin typeface="Bodoni MT" panose="02070603080606020203" pitchFamily="18" charset="77"/>
              </a:rPr>
              <a:t>SL = 0 m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3B0E809-FF72-4444-8A34-9947F5A466B0}"/>
              </a:ext>
            </a:extLst>
          </p:cNvPr>
          <p:cNvGrpSpPr/>
          <p:nvPr/>
        </p:nvGrpSpPr>
        <p:grpSpPr>
          <a:xfrm>
            <a:off x="5608277" y="1874598"/>
            <a:ext cx="6328229" cy="3557051"/>
            <a:chOff x="5863771" y="1156446"/>
            <a:chExt cx="6328229" cy="355705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559CC46-4BE0-4FA4-A153-0A343CC8A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948"/>
            <a:stretch/>
          </p:blipFill>
          <p:spPr>
            <a:xfrm>
              <a:off x="5863771" y="1156446"/>
              <a:ext cx="6328229" cy="3557051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50E8B94F-5792-4527-8FB3-48BFBED470A4}"/>
                </a:ext>
              </a:extLst>
            </p:cNvPr>
            <p:cNvSpPr txBox="1"/>
            <p:nvPr/>
          </p:nvSpPr>
          <p:spPr>
            <a:xfrm>
              <a:off x="6288633" y="3886016"/>
              <a:ext cx="1080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>
                  <a:solidFill>
                    <a:schemeClr val="bg1"/>
                  </a:solidFill>
                  <a:latin typeface="+mj-lt"/>
                </a:rPr>
                <a:t>Mesh 1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9BE9F53B-84E5-42C2-895F-102BEDB27972}"/>
                </a:ext>
              </a:extLst>
            </p:cNvPr>
            <p:cNvSpPr txBox="1"/>
            <p:nvPr/>
          </p:nvSpPr>
          <p:spPr>
            <a:xfrm>
              <a:off x="6741459" y="2712238"/>
              <a:ext cx="900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+mj-lt"/>
                </a:rPr>
                <a:t>Mesh 2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7EBDA461-9BEB-40B3-90E5-4B52B43AD4B2}"/>
                </a:ext>
              </a:extLst>
            </p:cNvPr>
            <p:cNvSpPr txBox="1"/>
            <p:nvPr/>
          </p:nvSpPr>
          <p:spPr>
            <a:xfrm>
              <a:off x="8126932" y="1853891"/>
              <a:ext cx="9009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latin typeface="+mj-lt"/>
                </a:rPr>
                <a:t>Mesh 3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A06C97-AF65-4C32-B751-823E0683F9C8}"/>
              </a:ext>
            </a:extLst>
          </p:cNvPr>
          <p:cNvSpPr txBox="1"/>
          <p:nvPr/>
        </p:nvSpPr>
        <p:spPr>
          <a:xfrm>
            <a:off x="726031" y="3084549"/>
            <a:ext cx="4225690" cy="1021556"/>
          </a:xfrm>
          <a:prstGeom prst="roundRect">
            <a:avLst/>
          </a:prstGeom>
          <a:solidFill>
            <a:srgbClr val="6FCABC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latin typeface="Bodoni MT" panose="02070603080606020203" pitchFamily="18" charset="77"/>
              </a:rPr>
              <a:t>Mesh 1 (bathymetry GEBCO)      1 km</a:t>
            </a:r>
          </a:p>
          <a:p>
            <a:pPr algn="ctr"/>
            <a:r>
              <a:rPr lang="en-NZ" dirty="0">
                <a:latin typeface="Bodoni MT" panose="02070603080606020203" pitchFamily="18" charset="77"/>
              </a:rPr>
              <a:t>Mesh 2 (bathymetry USGS)         200 m</a:t>
            </a:r>
          </a:p>
          <a:p>
            <a:pPr algn="ctr"/>
            <a:r>
              <a:rPr lang="en-NZ" dirty="0">
                <a:latin typeface="Bodoni MT" panose="02070603080606020203" pitchFamily="18" charset="77"/>
              </a:rPr>
              <a:t>Mesh 3 (bathymetry USGS)         50 m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94878A4-A51A-43BE-87D9-0CC8CF651ECB}"/>
              </a:ext>
            </a:extLst>
          </p:cNvPr>
          <p:cNvSpPr/>
          <p:nvPr/>
        </p:nvSpPr>
        <p:spPr>
          <a:xfrm>
            <a:off x="1929813" y="2262862"/>
            <a:ext cx="1818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600" dirty="0">
                <a:solidFill>
                  <a:srgbClr val="000000"/>
                </a:solidFill>
                <a:latin typeface="Bodoni MT" panose="02070603080606020203" pitchFamily="18" charset="77"/>
              </a:rPr>
              <a:t>(</a:t>
            </a:r>
            <a:r>
              <a:rPr lang="en-NZ" sz="1600" dirty="0" err="1">
                <a:solidFill>
                  <a:srgbClr val="000000"/>
                </a:solidFill>
                <a:latin typeface="Bodoni MT" panose="02070603080606020203" pitchFamily="18" charset="77"/>
              </a:rPr>
              <a:t>Booij</a:t>
            </a:r>
            <a:r>
              <a:rPr lang="en-NZ" sz="1600" dirty="0">
                <a:solidFill>
                  <a:srgbClr val="000000"/>
                </a:solidFill>
                <a:latin typeface="Bodoni MT" panose="02070603080606020203" pitchFamily="18" charset="77"/>
              </a:rPr>
              <a:t> et al., 1999) </a:t>
            </a:r>
            <a:endParaRPr lang="en-NZ" sz="1600" dirty="0">
              <a:latin typeface="Bodoni MT" panose="02070603080606020203" pitchFamily="18" charset="77"/>
            </a:endParaRPr>
          </a:p>
        </p:txBody>
      </p:sp>
      <p:pic>
        <p:nvPicPr>
          <p:cNvPr id="28" name="Imagen 27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3B84F5D3-4E13-644C-BAA7-2A8DAFD293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F35924FF-EFCE-2040-8571-DCD8AA2E2D2B}"/>
              </a:ext>
            </a:extLst>
          </p:cNvPr>
          <p:cNvSpPr/>
          <p:nvPr/>
        </p:nvSpPr>
        <p:spPr>
          <a:xfrm>
            <a:off x="165845" y="99076"/>
            <a:ext cx="1186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METHODOLOGY: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Dynamical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Downscaling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C2C8B26D-AB1E-0141-8F52-6E94A88745D7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3C07F4F7-B9AB-6543-BB3F-D0D52A3E9EE4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0953A324-EF3E-154B-8B01-185588819576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08C46360-599C-7D4C-A810-866BCF353F9A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021B3682-2B8E-7A4E-BFEA-60EB5A07ADE0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5" name="Conector recto 34">
                <a:extLst>
                  <a:ext uri="{FF2B5EF4-FFF2-40B4-BE49-F238E27FC236}">
                    <a16:creationId xmlns:a16="http://schemas.microsoft.com/office/drawing/2014/main" id="{26CB80A2-CF8A-3648-B531-C482B3F0B8DC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40207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3D85B230-AF9D-094F-B952-C5C3F127D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FA0EAC1-BE15-6140-8B2C-B6102F7DDE9F}"/>
              </a:ext>
            </a:extLst>
          </p:cNvPr>
          <p:cNvGrpSpPr/>
          <p:nvPr/>
        </p:nvGrpSpPr>
        <p:grpSpPr>
          <a:xfrm>
            <a:off x="264246" y="2426612"/>
            <a:ext cx="11672259" cy="3334444"/>
            <a:chOff x="-5334035" y="5168431"/>
            <a:chExt cx="10360637" cy="3188770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DB39AA02-6808-724A-A483-D035C14F8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334035" y="5168431"/>
              <a:ext cx="5274940" cy="318877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F940BC6-E65D-8C46-AF9B-C210147C7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865"/>
            <a:stretch/>
          </p:blipFill>
          <p:spPr>
            <a:xfrm>
              <a:off x="-148925" y="5168431"/>
              <a:ext cx="5175527" cy="3106203"/>
            </a:xfrm>
            <a:prstGeom prst="rect">
              <a:avLst/>
            </a:prstGeom>
          </p:spPr>
        </p:pic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FB1A8F6-09C6-0349-BF6D-914D5CAF7754}"/>
              </a:ext>
            </a:extLst>
          </p:cNvPr>
          <p:cNvSpPr/>
          <p:nvPr/>
        </p:nvSpPr>
        <p:spPr>
          <a:xfrm>
            <a:off x="165845" y="99076"/>
            <a:ext cx="1186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METHODOLOGY: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</a:rPr>
              <a:t>Dynamical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</a:rPr>
              <a:t>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</a:rPr>
              <a:t>Downscaling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98A0FBDE-D234-AE4C-842D-063194D88B32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6EE19A32-3AB8-EB4B-90C6-226768B65B41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C6E5394F-DBE9-7042-AD6A-43741406876B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17763122-7E55-7449-BE3A-D611BE0663CB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44FE240E-2023-AF4E-9692-2E1EAF34852C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2" name="Conector recto 31">
                <a:extLst>
                  <a:ext uri="{FF2B5EF4-FFF2-40B4-BE49-F238E27FC236}">
                    <a16:creationId xmlns:a16="http://schemas.microsoft.com/office/drawing/2014/main" id="{F22F73D3-8640-B84A-BDF7-61EA859EC539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EA2909F-9593-DA47-BDEB-A68877F66CC5}"/>
              </a:ext>
            </a:extLst>
          </p:cNvPr>
          <p:cNvSpPr/>
          <p:nvPr/>
        </p:nvSpPr>
        <p:spPr>
          <a:xfrm>
            <a:off x="1799056" y="1916960"/>
            <a:ext cx="2627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latin typeface="Bodoni MT" panose="02070603080606020203" pitchFamily="18" charset="77"/>
              </a:rPr>
              <a:t>(Propagation Coefficient)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316FF16-6061-C745-9F07-34F80D1CF8F6}"/>
              </a:ext>
            </a:extLst>
          </p:cNvPr>
          <p:cNvSpPr/>
          <p:nvPr/>
        </p:nvSpPr>
        <p:spPr>
          <a:xfrm>
            <a:off x="2477606" y="1608907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latin typeface="Bodoni MT" panose="02070603080606020203" pitchFamily="18" charset="77"/>
              </a:rPr>
              <a:t>SWELLS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F70F947-7215-F447-A7A0-059983586BF0}"/>
              </a:ext>
            </a:extLst>
          </p:cNvPr>
          <p:cNvSpPr/>
          <p:nvPr/>
        </p:nvSpPr>
        <p:spPr>
          <a:xfrm>
            <a:off x="8696467" y="2036697"/>
            <a:ext cx="76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latin typeface="Bodoni MT" panose="02070603080606020203" pitchFamily="18" charset="77"/>
              </a:rPr>
              <a:t>SEAS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538FA03-24B6-0146-B19C-BC4AEBB38F7D}"/>
              </a:ext>
            </a:extLst>
          </p:cNvPr>
          <p:cNvSpPr/>
          <p:nvPr/>
        </p:nvSpPr>
        <p:spPr>
          <a:xfrm>
            <a:off x="3982951" y="841938"/>
            <a:ext cx="4226093" cy="400110"/>
          </a:xfrm>
          <a:prstGeom prst="rect">
            <a:avLst/>
          </a:prstGeom>
          <a:solidFill>
            <a:srgbClr val="76D6FF">
              <a:alpha val="20000"/>
            </a:srgbClr>
          </a:solidFill>
        </p:spPr>
        <p:txBody>
          <a:bodyPr wrap="none">
            <a:spAutoFit/>
          </a:bodyPr>
          <a:lstStyle/>
          <a:p>
            <a:r>
              <a:rPr lang="en-NZ" sz="2000" dirty="0">
                <a:latin typeface="Bodoni MT" panose="02070603080606020203" pitchFamily="18" charset="77"/>
              </a:rPr>
              <a:t>First 25 propagation maps from MDA</a:t>
            </a:r>
          </a:p>
        </p:txBody>
      </p:sp>
    </p:spTree>
    <p:extLst>
      <p:ext uri="{BB962C8B-B14F-4D97-AF65-F5344CB8AC3E}">
        <p14:creationId xmlns:p14="http://schemas.microsoft.com/office/powerpoint/2010/main" val="1789897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63BE1D6-79A5-084E-9C23-5DF6FD3FCC6E}"/>
              </a:ext>
            </a:extLst>
          </p:cNvPr>
          <p:cNvSpPr/>
          <p:nvPr/>
        </p:nvSpPr>
        <p:spPr>
          <a:xfrm>
            <a:off x="200936" y="36549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dirty="0" err="1">
                <a:latin typeface="Bodoni MT" panose="02070603080606020203" pitchFamily="18" charset="77"/>
              </a:rPr>
              <a:t>The</a:t>
            </a:r>
            <a:r>
              <a:rPr lang="es-ES" sz="2400" dirty="0">
                <a:latin typeface="Bodoni MT" panose="02070603080606020203" pitchFamily="18" charset="77"/>
              </a:rPr>
              <a:t> historical wave </a:t>
            </a:r>
            <a:r>
              <a:rPr lang="es-ES" sz="2400" dirty="0" err="1">
                <a:latin typeface="Bodoni MT" panose="02070603080606020203" pitchFamily="18" charset="77"/>
              </a:rPr>
              <a:t>climate</a:t>
            </a:r>
            <a:r>
              <a:rPr lang="es-ES" sz="2400" dirty="0">
                <a:latin typeface="Bodoni MT" panose="02070603080606020203" pitchFamily="18" charset="77"/>
              </a:rPr>
              <a:t> can be reconstructed </a:t>
            </a:r>
            <a:r>
              <a:rPr lang="es-ES" sz="2400" dirty="0" err="1">
                <a:latin typeface="Bodoni MT" panose="02070603080606020203" pitchFamily="18" charset="77"/>
              </a:rPr>
              <a:t>throughout</a:t>
            </a:r>
            <a:r>
              <a:rPr lang="es-ES" sz="2400" dirty="0">
                <a:latin typeface="Bodoni MT" panose="02070603080606020203" pitchFamily="18" charset="77"/>
              </a:rPr>
              <a:t> </a:t>
            </a:r>
            <a:r>
              <a:rPr lang="es-ES" sz="2400" dirty="0" err="1">
                <a:latin typeface="Bodoni MT" panose="02070603080606020203" pitchFamily="18" charset="77"/>
              </a:rPr>
              <a:t>the</a:t>
            </a:r>
            <a:r>
              <a:rPr lang="es-ES" sz="2400" dirty="0">
                <a:latin typeface="Bodoni MT" panose="02070603080606020203" pitchFamily="18" charset="77"/>
              </a:rPr>
              <a:t> </a:t>
            </a:r>
            <a:r>
              <a:rPr lang="es-ES" sz="2400" dirty="0" err="1">
                <a:latin typeface="Bodoni MT" panose="02070603080606020203" pitchFamily="18" charset="77"/>
              </a:rPr>
              <a:t>island</a:t>
            </a:r>
            <a:r>
              <a:rPr lang="es-ES" sz="2400" dirty="0">
                <a:latin typeface="Bodoni MT" panose="02070603080606020203" pitchFamily="18" charset="77"/>
              </a:rPr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AF125B3-E127-D840-AC17-53DEDD63E183}"/>
              </a:ext>
            </a:extLst>
          </p:cNvPr>
          <p:cNvSpPr txBox="1"/>
          <p:nvPr/>
        </p:nvSpPr>
        <p:spPr>
          <a:xfrm>
            <a:off x="4230839" y="800485"/>
            <a:ext cx="37303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Bodoni MT" panose="02070603080606020203" pitchFamily="18" charset="77"/>
              </a:rPr>
              <a:t>Radial </a:t>
            </a:r>
            <a:r>
              <a:rPr lang="es-ES" sz="2400" b="1" dirty="0" err="1">
                <a:latin typeface="Bodoni MT" panose="02070603080606020203" pitchFamily="18" charset="77"/>
              </a:rPr>
              <a:t>Basis</a:t>
            </a:r>
            <a:r>
              <a:rPr lang="es-ES" sz="2400" b="1" dirty="0">
                <a:latin typeface="Bodoni MT" panose="02070603080606020203" pitchFamily="18" charset="77"/>
              </a:rPr>
              <a:t> </a:t>
            </a:r>
            <a:r>
              <a:rPr lang="es-ES" sz="2400" b="1" dirty="0" err="1">
                <a:latin typeface="Bodoni MT" panose="02070603080606020203" pitchFamily="18" charset="77"/>
              </a:rPr>
              <a:t>Function</a:t>
            </a:r>
            <a:r>
              <a:rPr lang="es-ES" sz="2400" b="1" dirty="0">
                <a:latin typeface="Bodoni MT" panose="02070603080606020203" pitchFamily="18" charset="77"/>
              </a:rPr>
              <a:t> RBF </a:t>
            </a:r>
          </a:p>
          <a:p>
            <a:pPr algn="ctr"/>
            <a:r>
              <a:rPr lang="es-ES" sz="2000" dirty="0" err="1">
                <a:latin typeface="Bodoni MT" panose="02070603080606020203" pitchFamily="18" charset="77"/>
              </a:rPr>
              <a:t>Interpolation</a:t>
            </a:r>
            <a:r>
              <a:rPr lang="es-ES" sz="2000" dirty="0">
                <a:latin typeface="Bodoni MT" panose="02070603080606020203" pitchFamily="18" charset="77"/>
              </a:rPr>
              <a:t> </a:t>
            </a:r>
            <a:r>
              <a:rPr lang="es-ES" sz="2000" dirty="0" err="1">
                <a:latin typeface="Bodoni MT" panose="02070603080606020203" pitchFamily="18" charset="77"/>
              </a:rPr>
              <a:t>Algorithm</a:t>
            </a:r>
            <a:endParaRPr lang="es-ES" sz="2000" dirty="0">
              <a:latin typeface="Bodoni MT" panose="02070603080606020203" pitchFamily="18" charset="77"/>
            </a:endParaRPr>
          </a:p>
        </p:txBody>
      </p:sp>
      <p:pic>
        <p:nvPicPr>
          <p:cNvPr id="12" name="Picture 2" descr="page12image14108288">
            <a:extLst>
              <a:ext uri="{FF2B5EF4-FFF2-40B4-BE49-F238E27FC236}">
                <a16:creationId xmlns:a16="http://schemas.microsoft.com/office/drawing/2014/main" id="{0B388B51-5C55-CE44-978F-AE5533786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64" y="2312383"/>
            <a:ext cx="5416911" cy="308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8BE7BE89-126E-B54D-9E2D-A8BEED6370D8}"/>
              </a:ext>
            </a:extLst>
          </p:cNvPr>
          <p:cNvSpPr/>
          <p:nvPr/>
        </p:nvSpPr>
        <p:spPr>
          <a:xfrm>
            <a:off x="5216852" y="1522556"/>
            <a:ext cx="1997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i="1" dirty="0">
                <a:latin typeface="Bodoni MT" panose="02070603080606020203" pitchFamily="18" charset="77"/>
              </a:rPr>
              <a:t>(</a:t>
            </a:r>
            <a:r>
              <a:rPr lang="es-ES" altLang="es-ES" i="1" dirty="0" err="1">
                <a:latin typeface="Bodoni MT" panose="02070603080606020203" pitchFamily="18" charset="77"/>
              </a:rPr>
              <a:t>Rippa</a:t>
            </a:r>
            <a:r>
              <a:rPr lang="es-ES" altLang="es-ES" i="1" dirty="0">
                <a:latin typeface="Bodoni MT" panose="02070603080606020203" pitchFamily="18" charset="77"/>
              </a:rPr>
              <a:t> 1999) </a:t>
            </a:r>
            <a:endParaRPr lang="es-ES" altLang="es-ES" sz="1000" i="1" dirty="0">
              <a:latin typeface="Bodoni MT" panose="02070603080606020203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7EFECDA8-24A7-5549-8B10-73A61481DD76}"/>
                  </a:ext>
                </a:extLst>
              </p:cNvPr>
              <p:cNvSpPr txBox="1"/>
              <p:nvPr/>
            </p:nvSpPr>
            <p:spPr>
              <a:xfrm>
                <a:off x="1212679" y="2332119"/>
                <a:ext cx="4004173" cy="419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=1,…,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s-ES" dirty="0">
                  <a:latin typeface="Bodoni MT" panose="02070603080606020203" pitchFamily="18" charset="77"/>
                </a:endParaRP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7EFECDA8-24A7-5549-8B10-73A61481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679" y="2332119"/>
                <a:ext cx="4004173" cy="419987"/>
              </a:xfrm>
              <a:prstGeom prst="rect">
                <a:avLst/>
              </a:prstGeom>
              <a:blipFill>
                <a:blip r:embed="rId3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27EA58F-95B2-8F4A-BBED-4E61338FBA6C}"/>
                  </a:ext>
                </a:extLst>
              </p:cNvPr>
              <p:cNvSpPr txBox="1"/>
              <p:nvPr/>
            </p:nvSpPr>
            <p:spPr>
              <a:xfrm>
                <a:off x="1151021" y="2834238"/>
                <a:ext cx="3703385" cy="419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𝑠𝑝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𝑚𝑝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𝑚𝑝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=1,…,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s-ES" dirty="0">
                  <a:latin typeface="Bodoni MT" panose="02070603080606020203" pitchFamily="18" charset="77"/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27EA58F-95B2-8F4A-BBED-4E61338FB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021" y="2834238"/>
                <a:ext cx="3703385" cy="419987"/>
              </a:xfrm>
              <a:prstGeom prst="rect">
                <a:avLst/>
              </a:prstGeom>
              <a:blipFill>
                <a:blip r:embed="rId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>
            <a:extLst>
              <a:ext uri="{FF2B5EF4-FFF2-40B4-BE49-F238E27FC236}">
                <a16:creationId xmlns:a16="http://schemas.microsoft.com/office/drawing/2014/main" id="{6CA529CF-DED1-EF41-A2D1-BA260623E385}"/>
              </a:ext>
            </a:extLst>
          </p:cNvPr>
          <p:cNvSpPr txBox="1"/>
          <p:nvPr/>
        </p:nvSpPr>
        <p:spPr>
          <a:xfrm>
            <a:off x="1102456" y="4807733"/>
            <a:ext cx="411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latin typeface="Bodoni MT" panose="02070603080606020203" pitchFamily="18" charset="77"/>
              </a:rPr>
              <a:t>“a </a:t>
            </a:r>
            <a:r>
              <a:rPr lang="es-ES" i="1" dirty="0" err="1">
                <a:latin typeface="Bodoni MT" panose="02070603080606020203" pitchFamily="18" charset="77"/>
              </a:rPr>
              <a:t>weighted</a:t>
            </a:r>
            <a:r>
              <a:rPr lang="es-ES" i="1" dirty="0">
                <a:latin typeface="Bodoni MT" panose="02070603080606020203" pitchFamily="18" charset="77"/>
              </a:rPr>
              <a:t> sum of radial </a:t>
            </a:r>
            <a:r>
              <a:rPr lang="es-ES" i="1" dirty="0" err="1">
                <a:latin typeface="Bodoni MT" panose="02070603080606020203" pitchFamily="18" charset="77"/>
              </a:rPr>
              <a:t>basis</a:t>
            </a:r>
            <a:r>
              <a:rPr lang="es-ES" i="1" dirty="0">
                <a:latin typeface="Bodoni MT" panose="02070603080606020203" pitchFamily="18" charset="77"/>
              </a:rPr>
              <a:t> </a:t>
            </a:r>
            <a:r>
              <a:rPr lang="es-ES" i="1" dirty="0" err="1">
                <a:latin typeface="Bodoni MT" panose="02070603080606020203" pitchFamily="18" charset="77"/>
              </a:rPr>
              <a:t>functions</a:t>
            </a:r>
            <a:r>
              <a:rPr lang="es-ES" i="1" dirty="0">
                <a:latin typeface="Bodoni MT" panose="02070603080606020203" pitchFamily="18" charset="77"/>
              </a:rPr>
              <a:t>”</a:t>
            </a:r>
          </a:p>
        </p:txBody>
      </p:sp>
      <p:pic>
        <p:nvPicPr>
          <p:cNvPr id="15" name="Imagen 14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50CE1F7F-D264-D34B-8D97-ABBBA9066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4B85D28B-1482-AF4D-AF3E-BFE3F9017B11}"/>
              </a:ext>
            </a:extLst>
          </p:cNvPr>
          <p:cNvSpPr/>
          <p:nvPr/>
        </p:nvSpPr>
        <p:spPr>
          <a:xfrm>
            <a:off x="165845" y="99076"/>
            <a:ext cx="1186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METHODOLOGY: RBF 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</a:rPr>
              <a:t>Reconstruction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98DD591-C15C-7C48-AF80-A1922FE0B735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2BE3F1B-3904-1A4E-86B3-02E099761430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B49BFA64-3AEA-814D-820D-5B7B8F1EB67C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83E17D2-50C0-9B4B-9AE9-DF194A8B2DA5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9207722D-E410-E144-B924-94867525F150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655685B3-12E3-8945-AB39-23BFC9E41B1A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36722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EA534C6-9E93-47FC-8E80-4824EE729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86" y="664415"/>
            <a:ext cx="5319665" cy="31668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3A1387-66C4-4F1B-9FC0-1F4C1CEAA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486" y="3586112"/>
            <a:ext cx="5495443" cy="29529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CA85D61-B8C9-4817-85FA-09435DABE03E}"/>
              </a:ext>
            </a:extLst>
          </p:cNvPr>
          <p:cNvSpPr txBox="1"/>
          <p:nvPr/>
        </p:nvSpPr>
        <p:spPr>
          <a:xfrm>
            <a:off x="1878568" y="2201172"/>
            <a:ext cx="290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latin typeface="Bodoni MT" panose="02070603080606020203" pitchFamily="18" charset="77"/>
              </a:rPr>
              <a:t>Wave Systems Aggregation</a:t>
            </a:r>
            <a:endParaRPr lang="en-NZ" sz="2000" b="1" dirty="0">
              <a:latin typeface="Bodoni MT" panose="02070603080606020203" pitchFamily="18" charset="77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368202D-4547-40C0-91B5-BE2BCBF4B912}"/>
              </a:ext>
            </a:extLst>
          </p:cNvPr>
          <p:cNvSpPr txBox="1"/>
          <p:nvPr/>
        </p:nvSpPr>
        <p:spPr>
          <a:xfrm>
            <a:off x="2046772" y="3028890"/>
            <a:ext cx="2565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>
                <a:latin typeface="Cambria" panose="02040503050406030204" pitchFamily="18" charset="0"/>
                <a:ea typeface="Cambria" panose="02040503050406030204" pitchFamily="18" charset="0"/>
              </a:rPr>
              <a:t>Linear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4F76D861-0570-40F0-8A98-12F4E20BAA10}"/>
                  </a:ext>
                </a:extLst>
              </p:cNvPr>
              <p:cNvSpPr/>
              <p:nvPr/>
            </p:nvSpPr>
            <p:spPr>
              <a:xfrm>
                <a:off x="1588536" y="3670560"/>
                <a:ext cx="3482235" cy="659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s-E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s-E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𝑤𝑎𝑣𝑒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𝑠𝑦𝑠𝑡𝑒𝑚𝑠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4F76D861-0570-40F0-8A98-12F4E20BAA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36" y="3670560"/>
                <a:ext cx="3482235" cy="6592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n 15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0E7A5AA0-66CE-AA42-9053-5B78790945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8E129FA-AD35-694B-B9AA-69A98D5500EE}"/>
              </a:ext>
            </a:extLst>
          </p:cNvPr>
          <p:cNvSpPr/>
          <p:nvPr/>
        </p:nvSpPr>
        <p:spPr>
          <a:xfrm>
            <a:off x="165843" y="94456"/>
            <a:ext cx="11860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METHODOLOGY: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Aggregation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  <a:cs typeface="Arial" panose="020B0604020202020204" pitchFamily="34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12525E1-5B84-954D-B195-ED2807CA4FC8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791B5941-30D1-894A-B30A-F4D432AECCEF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85E65278-17A5-7D4D-8481-F4004CCF5AB4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47B2C507-3A45-E94C-B872-9D0AA078287F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698A9207-22B5-E84D-B330-DCEF1823DADC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Conector recto 22">
                <a:extLst>
                  <a:ext uri="{FF2B5EF4-FFF2-40B4-BE49-F238E27FC236}">
                    <a16:creationId xmlns:a16="http://schemas.microsoft.com/office/drawing/2014/main" id="{CA97D453-EAB5-5C41-B128-21D97C9F27B4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90482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F35C37E5-C36F-8046-82ED-59FA691A0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5F9DAAF2-4949-6946-8949-8D43E2C4BC34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C1C4264B-1112-E048-92F3-6E53749B5327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54BBC85-9C90-7940-951F-D3FDFC2EBBEA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DAE97AD8-1DA3-EA46-ACFD-BF9F5723CA63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D2FA2B67-37BD-4649-9AF1-AFD4F28C4520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8D99BAC6-F921-CC49-B3EE-5EC16144AE99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2455F8C-E8C3-9B4B-B1F4-C8D1B1FB04FA}"/>
              </a:ext>
            </a:extLst>
          </p:cNvPr>
          <p:cNvSpPr/>
          <p:nvPr/>
        </p:nvSpPr>
        <p:spPr>
          <a:xfrm>
            <a:off x="165845" y="99076"/>
            <a:ext cx="1186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METHODOLOGY: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</a:rPr>
              <a:t>Validation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BF6DF20-C82C-5946-98AC-15122F41B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94" y="1264251"/>
            <a:ext cx="3200144" cy="270632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954709B-EECB-8D47-BDE6-3F428CFD4BF7}"/>
              </a:ext>
            </a:extLst>
          </p:cNvPr>
          <p:cNvSpPr txBox="1"/>
          <p:nvPr/>
        </p:nvSpPr>
        <p:spPr>
          <a:xfrm>
            <a:off x="7898057" y="4974032"/>
            <a:ext cx="208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60066"/>
                </a:solidFill>
                <a:latin typeface="+mj-lt"/>
              </a:rPr>
              <a:t>PacIOOS</a:t>
            </a:r>
            <a:r>
              <a:rPr lang="en-US" dirty="0">
                <a:latin typeface="+mj-lt"/>
              </a:rPr>
              <a:t> (The Pacific Islands Ocean Observing System) </a:t>
            </a:r>
          </a:p>
          <a:p>
            <a:pPr algn="ctr"/>
            <a:r>
              <a:rPr lang="es-ES" dirty="0"/>
              <a:t>2010/04 – 2018/12</a:t>
            </a:r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redondeado 20">
                <a:extLst>
                  <a:ext uri="{FF2B5EF4-FFF2-40B4-BE49-F238E27FC236}">
                    <a16:creationId xmlns:a16="http://schemas.microsoft.com/office/drawing/2014/main" id="{27D5F001-C667-4640-9A88-BAC095A85FE2}"/>
                  </a:ext>
                </a:extLst>
              </p:cNvPr>
              <p:cNvSpPr/>
              <p:nvPr/>
            </p:nvSpPr>
            <p:spPr>
              <a:xfrm>
                <a:off x="9754331" y="4857728"/>
                <a:ext cx="2182175" cy="1355548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dirty="0">
                    <a:latin typeface="+mj-lt"/>
                  </a:rPr>
                  <a:t> 0.9 km E</a:t>
                </a:r>
              </a:p>
              <a:p>
                <a:pPr algn="ctr"/>
                <a:r>
                  <a:rPr lang="es-ES" dirty="0">
                    <a:latin typeface="+mj-lt"/>
                  </a:rPr>
                  <a:t>540 m </a:t>
                </a:r>
                <a:r>
                  <a:rPr lang="es-ES" dirty="0" err="1">
                    <a:latin typeface="+mj-lt"/>
                  </a:rPr>
                  <a:t>depth</a:t>
                </a:r>
                <a:endParaRPr lang="es-ES" dirty="0">
                  <a:latin typeface="+mj-lt"/>
                </a:endParaRPr>
              </a:p>
              <a:p>
                <a:pPr algn="ctr"/>
                <a:r>
                  <a:rPr lang="es-ES" dirty="0">
                    <a:latin typeface="+mj-lt"/>
                  </a:rPr>
                  <a:t>Data </a:t>
                </a:r>
                <a:r>
                  <a:rPr lang="es-ES" dirty="0" err="1">
                    <a:latin typeface="+mj-lt"/>
                  </a:rPr>
                  <a:t>every</a:t>
                </a:r>
                <a:r>
                  <a:rPr lang="es-ES" dirty="0">
                    <a:latin typeface="+mj-lt"/>
                  </a:rPr>
                  <a:t> 30’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s-ES" b="1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s-E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s-ES" b="1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s-E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lang="es-ES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Rectángulo redondeado 20">
                <a:extLst>
                  <a:ext uri="{FF2B5EF4-FFF2-40B4-BE49-F238E27FC236}">
                    <a16:creationId xmlns:a16="http://schemas.microsoft.com/office/drawing/2014/main" id="{27D5F001-C667-4640-9A88-BAC095A85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331" y="4857728"/>
                <a:ext cx="2182175" cy="135554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n 22">
            <a:extLst>
              <a:ext uri="{FF2B5EF4-FFF2-40B4-BE49-F238E27FC236}">
                <a16:creationId xmlns:a16="http://schemas.microsoft.com/office/drawing/2014/main" id="{477A34DE-E748-4F41-8298-44EF1FC775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65"/>
          <a:stretch/>
        </p:blipFill>
        <p:spPr>
          <a:xfrm>
            <a:off x="8472674" y="1283803"/>
            <a:ext cx="3020608" cy="278087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49E3C13-AEC0-B940-96B9-7B9D32866191}"/>
              </a:ext>
            </a:extLst>
          </p:cNvPr>
          <p:cNvGrpSpPr/>
          <p:nvPr/>
        </p:nvGrpSpPr>
        <p:grpSpPr>
          <a:xfrm>
            <a:off x="2308949" y="4025067"/>
            <a:ext cx="4912486" cy="2554493"/>
            <a:chOff x="515766" y="3905915"/>
            <a:chExt cx="4912486" cy="2554493"/>
          </a:xfrm>
        </p:grpSpPr>
        <p:pic>
          <p:nvPicPr>
            <p:cNvPr id="22" name="Picture 2" descr="Topobathymetric elevation model of Majuro Atoll, RMI">
              <a:extLst>
                <a:ext uri="{FF2B5EF4-FFF2-40B4-BE49-F238E27FC236}">
                  <a16:creationId xmlns:a16="http://schemas.microsoft.com/office/drawing/2014/main" id="{76124B94-4259-9048-9967-FEE3660C96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56" b="89904" l="7625" r="94250">
                          <a14:foregroundMark x1="7625" y1="38221" x2="7625" y2="38221"/>
                          <a14:foregroundMark x1="91875" y1="63221" x2="91875" y2="63221"/>
                          <a14:foregroundMark x1="94250" y1="65865" x2="94250" y2="65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66" y="3905915"/>
              <a:ext cx="4912486" cy="2554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B7B1FD4D-8A51-EB49-AF83-D1378FFACA03}"/>
                </a:ext>
              </a:extLst>
            </p:cNvPr>
            <p:cNvSpPr/>
            <p:nvPr/>
          </p:nvSpPr>
          <p:spPr>
            <a:xfrm>
              <a:off x="4854392" y="5499848"/>
              <a:ext cx="87406" cy="87406"/>
            </a:xfrm>
            <a:prstGeom prst="ellipse">
              <a:avLst/>
            </a:prstGeom>
            <a:solidFill>
              <a:srgbClr val="5D005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5FBB5D12-C63D-1644-BB2B-ED86860B2A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470" y="1267594"/>
            <a:ext cx="3058388" cy="285849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B8D00B6-774D-6244-B278-B098DDBEA780}"/>
              </a:ext>
            </a:extLst>
          </p:cNvPr>
          <p:cNvSpPr txBox="1"/>
          <p:nvPr/>
        </p:nvSpPr>
        <p:spPr>
          <a:xfrm>
            <a:off x="1014062" y="927100"/>
            <a:ext cx="238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odoni MT" panose="02070603080606020203" pitchFamily="18" charset="77"/>
              </a:rPr>
              <a:t>CSIRO </a:t>
            </a:r>
            <a:r>
              <a:rPr lang="es-ES" dirty="0" err="1">
                <a:latin typeface="Bodoni MT" panose="02070603080606020203" pitchFamily="18" charset="77"/>
              </a:rPr>
              <a:t>hindcast</a:t>
            </a:r>
            <a:endParaRPr lang="es-ES" dirty="0">
              <a:latin typeface="Bodoni MT" panose="02070603080606020203" pitchFamily="18" charset="77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2F4F28D-D6F7-1344-A647-C719FFF32AF2}"/>
              </a:ext>
            </a:extLst>
          </p:cNvPr>
          <p:cNvSpPr txBox="1"/>
          <p:nvPr/>
        </p:nvSpPr>
        <p:spPr>
          <a:xfrm>
            <a:off x="8999986" y="928190"/>
            <a:ext cx="238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odoni MT" panose="02070603080606020203" pitchFamily="18" charset="77"/>
              </a:rPr>
              <a:t>HyWaves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EB4053-10C4-C146-8DCF-FC47A44DF5CC}"/>
              </a:ext>
            </a:extLst>
          </p:cNvPr>
          <p:cNvSpPr txBox="1"/>
          <p:nvPr/>
        </p:nvSpPr>
        <p:spPr>
          <a:xfrm>
            <a:off x="6604473" y="4857728"/>
            <a:ext cx="104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5D005E"/>
                </a:solidFill>
                <a:latin typeface="Bodoni MT" panose="02070603080606020203" pitchFamily="18" charset="77"/>
              </a:rPr>
              <a:t>Wave </a:t>
            </a:r>
            <a:r>
              <a:rPr lang="es-ES" dirty="0" err="1">
                <a:solidFill>
                  <a:srgbClr val="5D005E"/>
                </a:solidFill>
                <a:latin typeface="Bodoni MT" panose="02070603080606020203" pitchFamily="18" charset="77"/>
              </a:rPr>
              <a:t>buoy</a:t>
            </a:r>
            <a:endParaRPr lang="es-ES" dirty="0">
              <a:solidFill>
                <a:srgbClr val="5D005E"/>
              </a:solidFill>
              <a:latin typeface="Bodoni MT" panose="020706030806060202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59515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A0B88772-727A-8D46-9E31-516DDF42A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363AE2-C83A-0740-B15E-346219FF1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4976" y="771091"/>
            <a:ext cx="2714287" cy="26421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A2E57B8-6F41-7746-9BBA-D2BCB55263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65"/>
          <a:stretch/>
        </p:blipFill>
        <p:spPr>
          <a:xfrm>
            <a:off x="639670" y="3570123"/>
            <a:ext cx="3015245" cy="277594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A52752B-DA64-A944-8858-61920B3B993B}"/>
              </a:ext>
            </a:extLst>
          </p:cNvPr>
          <p:cNvSpPr/>
          <p:nvPr/>
        </p:nvSpPr>
        <p:spPr>
          <a:xfrm>
            <a:off x="165845" y="99076"/>
            <a:ext cx="1186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METHODOLOGY: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Validation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sites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D20D482-9D9F-8344-BDBC-7B8CBE9AAC74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53CD6686-74A0-9644-8521-D1698D40D54B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D9EBC9B0-9427-274A-98BA-9536E2C3C488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5431E758-9702-3A42-96CD-224FE6C8EA16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72B7BF58-A053-684C-A709-6393BB8E9B83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71C8AD7F-508A-234D-B00C-EFB8C22E2239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Imagen 14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CFCF7E57-CAED-8241-9134-A7B796057C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288" t="10530" r="8012"/>
          <a:stretch/>
        </p:blipFill>
        <p:spPr>
          <a:xfrm>
            <a:off x="9107106" y="3470100"/>
            <a:ext cx="2994985" cy="2917649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E54B397B-B96B-CD4C-83A9-C22BE3472B0B}"/>
              </a:ext>
            </a:extLst>
          </p:cNvPr>
          <p:cNvGrpSpPr/>
          <p:nvPr/>
        </p:nvGrpSpPr>
        <p:grpSpPr>
          <a:xfrm>
            <a:off x="4356445" y="3554660"/>
            <a:ext cx="4434735" cy="2775941"/>
            <a:chOff x="460374" y="3380975"/>
            <a:chExt cx="4434735" cy="2775941"/>
          </a:xfrm>
        </p:grpSpPr>
        <p:pic>
          <p:nvPicPr>
            <p:cNvPr id="16" name="Imagen 15" descr="Imagen que contiene exterior, agua, azul, hombre&#10;&#10;Descripción generada automáticamente">
              <a:extLst>
                <a:ext uri="{FF2B5EF4-FFF2-40B4-BE49-F238E27FC236}">
                  <a16:creationId xmlns:a16="http://schemas.microsoft.com/office/drawing/2014/main" id="{E074CA5F-5A1F-D34E-8135-F7806A534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0374" y="3380975"/>
              <a:ext cx="4434735" cy="2775941"/>
            </a:xfrm>
            <a:prstGeom prst="rect">
              <a:avLst/>
            </a:prstGeom>
          </p:spPr>
        </p:pic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682780AA-A342-DD4A-A8B0-115102C06562}"/>
                </a:ext>
              </a:extLst>
            </p:cNvPr>
            <p:cNvSpPr/>
            <p:nvPr/>
          </p:nvSpPr>
          <p:spPr>
            <a:xfrm>
              <a:off x="3107428" y="3517696"/>
              <a:ext cx="105216" cy="105216"/>
            </a:xfrm>
            <a:prstGeom prst="ellipse">
              <a:avLst/>
            </a:prstGeom>
            <a:solidFill>
              <a:srgbClr val="6FCA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768802CE-09EB-8940-9C92-6A15BCBBC803}"/>
                </a:ext>
              </a:extLst>
            </p:cNvPr>
            <p:cNvSpPr/>
            <p:nvPr/>
          </p:nvSpPr>
          <p:spPr>
            <a:xfrm>
              <a:off x="4452524" y="6002906"/>
              <a:ext cx="105216" cy="105216"/>
            </a:xfrm>
            <a:prstGeom prst="ellipse">
              <a:avLst/>
            </a:prstGeom>
            <a:solidFill>
              <a:srgbClr val="6FCA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127B1C41-E446-F348-B69B-709D04635A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1805"/>
          <a:stretch/>
        </p:blipFill>
        <p:spPr>
          <a:xfrm>
            <a:off x="988491" y="813658"/>
            <a:ext cx="2731541" cy="2642120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2D808FEA-4466-104A-ABA9-8AB8A9BE3E4A}"/>
              </a:ext>
            </a:extLst>
          </p:cNvPr>
          <p:cNvSpPr/>
          <p:nvPr/>
        </p:nvSpPr>
        <p:spPr>
          <a:xfrm>
            <a:off x="3286264" y="2346286"/>
            <a:ext cx="105216" cy="105216"/>
          </a:xfrm>
          <a:prstGeom prst="ellipse">
            <a:avLst/>
          </a:prstGeom>
          <a:solidFill>
            <a:srgbClr val="6FCA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4768AC8B-AFB2-1946-BBFA-43D10E1A50D4}"/>
              </a:ext>
            </a:extLst>
          </p:cNvPr>
          <p:cNvCxnSpPr>
            <a:cxnSpLocks/>
            <a:stCxn id="27" idx="4"/>
          </p:cNvCxnSpPr>
          <p:nvPr/>
        </p:nvCxnSpPr>
        <p:spPr>
          <a:xfrm>
            <a:off x="3338872" y="2451502"/>
            <a:ext cx="0" cy="1130433"/>
          </a:xfrm>
          <a:prstGeom prst="straightConnector1">
            <a:avLst/>
          </a:prstGeom>
          <a:ln w="28575">
            <a:solidFill>
              <a:srgbClr val="009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FD3576FD-EFE9-4844-874E-1BC9BAE5364E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7056107" y="3226677"/>
            <a:ext cx="0" cy="464704"/>
          </a:xfrm>
          <a:prstGeom prst="straightConnector1">
            <a:avLst/>
          </a:prstGeom>
          <a:ln w="28575">
            <a:solidFill>
              <a:srgbClr val="009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F9C4A2AD-2958-EF4B-ADBC-C71FE15AEE03}"/>
              </a:ext>
            </a:extLst>
          </p:cNvPr>
          <p:cNvCxnSpPr>
            <a:cxnSpLocks/>
          </p:cNvCxnSpPr>
          <p:nvPr/>
        </p:nvCxnSpPr>
        <p:spPr>
          <a:xfrm flipV="1">
            <a:off x="9783785" y="6011146"/>
            <a:ext cx="0" cy="231209"/>
          </a:xfrm>
          <a:prstGeom prst="straightConnector1">
            <a:avLst/>
          </a:prstGeom>
          <a:ln w="28575">
            <a:solidFill>
              <a:srgbClr val="009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D1B8DF9-B74A-6646-915E-17C1CFE2E20B}"/>
              </a:ext>
            </a:extLst>
          </p:cNvPr>
          <p:cNvSpPr txBox="1"/>
          <p:nvPr/>
        </p:nvSpPr>
        <p:spPr>
          <a:xfrm>
            <a:off x="1040490" y="813658"/>
            <a:ext cx="1313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>
                <a:solidFill>
                  <a:schemeClr val="bg1"/>
                </a:solidFill>
              </a:rPr>
              <a:t>Majuro </a:t>
            </a:r>
            <a:r>
              <a:rPr lang="es-ES" sz="1600" i="1" dirty="0" err="1">
                <a:solidFill>
                  <a:schemeClr val="bg1"/>
                </a:solidFill>
              </a:rPr>
              <a:t>Atoll</a:t>
            </a:r>
            <a:endParaRPr lang="es-ES" sz="1600" i="1" dirty="0">
              <a:solidFill>
                <a:schemeClr val="bg1"/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659B579-661B-F048-8AA3-4A0D8FE8A42C}"/>
              </a:ext>
            </a:extLst>
          </p:cNvPr>
          <p:cNvSpPr txBox="1"/>
          <p:nvPr/>
        </p:nvSpPr>
        <p:spPr>
          <a:xfrm>
            <a:off x="4392505" y="3574712"/>
            <a:ext cx="1941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>
                <a:solidFill>
                  <a:schemeClr val="bg1"/>
                </a:solidFill>
              </a:rPr>
              <a:t>Kwajalein </a:t>
            </a:r>
            <a:r>
              <a:rPr lang="es-ES" sz="1600" i="1" dirty="0" err="1">
                <a:solidFill>
                  <a:schemeClr val="bg1"/>
                </a:solidFill>
              </a:rPr>
              <a:t>Atoll</a:t>
            </a:r>
            <a:endParaRPr lang="es-ES" sz="1600" i="1" dirty="0">
              <a:solidFill>
                <a:schemeClr val="bg1"/>
              </a:solidFill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283B57E-DB2A-C448-B7C3-732D930AEB10}"/>
              </a:ext>
            </a:extLst>
          </p:cNvPr>
          <p:cNvSpPr txBox="1"/>
          <p:nvPr/>
        </p:nvSpPr>
        <p:spPr>
          <a:xfrm>
            <a:off x="7110011" y="3658097"/>
            <a:ext cx="1941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err="1">
                <a:solidFill>
                  <a:schemeClr val="bg1"/>
                </a:solidFill>
              </a:rPr>
              <a:t>Roinamur</a:t>
            </a:r>
            <a:endParaRPr lang="es-ES" sz="1200" i="1" dirty="0">
              <a:solidFill>
                <a:schemeClr val="bg1"/>
              </a:solidFill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9855BAE-0B1A-9E4C-A94C-6EEAD322F86A}"/>
              </a:ext>
            </a:extLst>
          </p:cNvPr>
          <p:cNvSpPr txBox="1"/>
          <p:nvPr/>
        </p:nvSpPr>
        <p:spPr>
          <a:xfrm>
            <a:off x="7601064" y="6038091"/>
            <a:ext cx="1941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chemeClr val="bg1"/>
                </a:solidFill>
              </a:rPr>
              <a:t>Kwajalein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0FCD8A66-7DCA-7341-AF57-929EF4CE2334}"/>
              </a:ext>
            </a:extLst>
          </p:cNvPr>
          <p:cNvCxnSpPr>
            <a:cxnSpLocks/>
          </p:cNvCxnSpPr>
          <p:nvPr/>
        </p:nvCxnSpPr>
        <p:spPr>
          <a:xfrm>
            <a:off x="8462864" y="6240167"/>
            <a:ext cx="1336552" cy="0"/>
          </a:xfrm>
          <a:prstGeom prst="line">
            <a:avLst/>
          </a:prstGeom>
          <a:ln w="28575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030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D0AD326-F138-4760-8F9D-87724963DF32}"/>
                  </a:ext>
                </a:extLst>
              </p:cNvPr>
              <p:cNvSpPr txBox="1"/>
              <p:nvPr/>
            </p:nvSpPr>
            <p:spPr>
              <a:xfrm>
                <a:off x="7739743" y="2160889"/>
                <a:ext cx="1524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bSup>
                        <m:sSubSupPr>
                          <m:ctrlPr>
                            <a:rPr lang="es-E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D0AD326-F138-4760-8F9D-87724963D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743" y="2160889"/>
                <a:ext cx="15240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n 11">
            <a:extLst>
              <a:ext uri="{FF2B5EF4-FFF2-40B4-BE49-F238E27FC236}">
                <a16:creationId xmlns:a16="http://schemas.microsoft.com/office/drawing/2014/main" id="{7EF7BCBF-98A0-4EAF-BD0C-BAED0837B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197" y="2767249"/>
            <a:ext cx="7857803" cy="3650288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E0D1AC32-CBD5-4CDA-A477-0EEAE17D89B4}"/>
              </a:ext>
            </a:extLst>
          </p:cNvPr>
          <p:cNvSpPr/>
          <p:nvPr/>
        </p:nvSpPr>
        <p:spPr>
          <a:xfrm>
            <a:off x="754743" y="1578038"/>
            <a:ext cx="537029" cy="248841"/>
          </a:xfrm>
          <a:prstGeom prst="rect">
            <a:avLst/>
          </a:prstGeom>
          <a:solidFill>
            <a:srgbClr val="6495ED"/>
          </a:solidFill>
          <a:ln>
            <a:solidFill>
              <a:srgbClr val="6495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A6A7486-8D23-446D-8BC9-559BE77BEB5F}"/>
              </a:ext>
            </a:extLst>
          </p:cNvPr>
          <p:cNvSpPr/>
          <p:nvPr/>
        </p:nvSpPr>
        <p:spPr>
          <a:xfrm>
            <a:off x="754743" y="1980561"/>
            <a:ext cx="537029" cy="248841"/>
          </a:xfrm>
          <a:prstGeom prst="rect">
            <a:avLst/>
          </a:prstGeom>
          <a:solidFill>
            <a:srgbClr val="DA7093"/>
          </a:solidFill>
          <a:ln>
            <a:solidFill>
              <a:srgbClr val="DA7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4FAEEBA-0E39-43FE-9CC1-89E810433BAB}"/>
              </a:ext>
            </a:extLst>
          </p:cNvPr>
          <p:cNvSpPr/>
          <p:nvPr/>
        </p:nvSpPr>
        <p:spPr>
          <a:xfrm>
            <a:off x="754743" y="1203811"/>
            <a:ext cx="537029" cy="248841"/>
          </a:xfrm>
          <a:prstGeom prst="rect">
            <a:avLst/>
          </a:prstGeom>
          <a:solidFill>
            <a:srgbClr val="8FBC8F"/>
          </a:solidFill>
          <a:ln>
            <a:solidFill>
              <a:srgbClr val="8FB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4954874-16F2-EC43-A413-3FBEED0BEE8E}"/>
              </a:ext>
            </a:extLst>
          </p:cNvPr>
          <p:cNvGrpSpPr/>
          <p:nvPr/>
        </p:nvGrpSpPr>
        <p:grpSpPr>
          <a:xfrm>
            <a:off x="4586" y="2698158"/>
            <a:ext cx="4513942" cy="3719379"/>
            <a:chOff x="4586" y="2698158"/>
            <a:chExt cx="4513942" cy="3719379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A22E975-8224-4318-BC4C-787A44DD5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6" y="2698158"/>
              <a:ext cx="4513942" cy="3719379"/>
            </a:xfrm>
            <a:prstGeom prst="rect">
              <a:avLst/>
            </a:prstGeom>
          </p:spPr>
        </p:pic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CF36AE6B-B72E-4883-A1C0-AB5EDA67A14B}"/>
                </a:ext>
              </a:extLst>
            </p:cNvPr>
            <p:cNvSpPr/>
            <p:nvPr/>
          </p:nvSpPr>
          <p:spPr>
            <a:xfrm flipH="1">
              <a:off x="1650329" y="4471225"/>
              <a:ext cx="45719" cy="50291"/>
            </a:xfrm>
            <a:prstGeom prst="ellipse">
              <a:avLst/>
            </a:prstGeom>
            <a:solidFill>
              <a:srgbClr val="B012CE"/>
            </a:solidFill>
            <a:ln>
              <a:solidFill>
                <a:srgbClr val="B01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B4CD0CAD-329B-4869-8155-670E0B64F15D}"/>
              </a:ext>
            </a:extLst>
          </p:cNvPr>
          <p:cNvSpPr txBox="1"/>
          <p:nvPr/>
        </p:nvSpPr>
        <p:spPr>
          <a:xfrm>
            <a:off x="1374169" y="1158003"/>
            <a:ext cx="3328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+mj-lt"/>
              </a:rPr>
              <a:t>North Swells (270 – 30º)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9D81FE7-06D2-4D86-BAC4-712526921DAC}"/>
              </a:ext>
            </a:extLst>
          </p:cNvPr>
          <p:cNvSpPr txBox="1"/>
          <p:nvPr/>
        </p:nvSpPr>
        <p:spPr>
          <a:xfrm>
            <a:off x="1388690" y="1548683"/>
            <a:ext cx="3328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+mj-lt"/>
              </a:rPr>
              <a:t>East Swells     (30 – 130º)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472C941-99E9-4FB2-AE0B-248D03EE3056}"/>
              </a:ext>
            </a:extLst>
          </p:cNvPr>
          <p:cNvSpPr txBox="1"/>
          <p:nvPr/>
        </p:nvSpPr>
        <p:spPr>
          <a:xfrm>
            <a:off x="1374167" y="1914278"/>
            <a:ext cx="3328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+mj-lt"/>
              </a:rPr>
              <a:t>South Swells  (130 – 270º)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16AFE2-A04D-4766-AC6E-7758C41A702A}"/>
              </a:ext>
            </a:extLst>
          </p:cNvPr>
          <p:cNvSpPr txBox="1"/>
          <p:nvPr/>
        </p:nvSpPr>
        <p:spPr>
          <a:xfrm>
            <a:off x="5646055" y="1137691"/>
            <a:ext cx="5573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latin typeface="Bodoni MT" panose="02070603080606020203" pitchFamily="18" charset="77"/>
              </a:rPr>
              <a:t>Contribution of each wave system</a:t>
            </a:r>
          </a:p>
          <a:p>
            <a:pPr algn="ctr"/>
            <a:r>
              <a:rPr lang="en-NZ" sz="2400" b="1" dirty="0">
                <a:latin typeface="Bodoni MT" panose="02070603080606020203" pitchFamily="18" charset="77"/>
              </a:rPr>
              <a:t>to the total Energy</a:t>
            </a:r>
          </a:p>
        </p:txBody>
      </p:sp>
      <p:pic>
        <p:nvPicPr>
          <p:cNvPr id="23" name="Imagen 22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4D2026C5-585B-9D46-912A-F95B49620A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4F1BD77-6CE4-B442-AF6F-AEA6540560CA}"/>
              </a:ext>
            </a:extLst>
          </p:cNvPr>
          <p:cNvSpPr/>
          <p:nvPr/>
        </p:nvSpPr>
        <p:spPr>
          <a:xfrm>
            <a:off x="165843" y="94456"/>
            <a:ext cx="11860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Spectral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 Wave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Climate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  <a:cs typeface="Arial" panose="020B0604020202020204" pitchFamily="34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427D9A26-BC19-AB44-AFCB-6986D445EB56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02230837-9DBD-174A-ADB0-2803B45A092C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0CE7C3A8-2D93-AC4E-BB18-0397FBA92B4B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69214C1D-04F8-CD4F-BD85-9394D63386B9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C6D8EEE6-DCB1-A241-BD58-062735071CBE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ADD3E0F0-8A26-CE4C-B4D8-57ECA7FE36E9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33814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83A318C-1124-4225-95F4-A3420348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756" y="4404243"/>
            <a:ext cx="7224258" cy="21489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BE07BE0-5675-4F3A-9E71-277639CB0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870" y="743227"/>
            <a:ext cx="7276144" cy="355822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6760002-7FD7-4029-A26F-CDC008268FF9}"/>
              </a:ext>
            </a:extLst>
          </p:cNvPr>
          <p:cNvSpPr/>
          <p:nvPr/>
        </p:nvSpPr>
        <p:spPr>
          <a:xfrm>
            <a:off x="8374744" y="743227"/>
            <a:ext cx="566057" cy="5800911"/>
          </a:xfrm>
          <a:prstGeom prst="rect">
            <a:avLst/>
          </a:prstGeom>
          <a:noFill/>
          <a:ln w="38100">
            <a:solidFill>
              <a:srgbClr val="6F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8E8496B-3F6E-4A7A-ABD1-94B72A3A3294}"/>
              </a:ext>
            </a:extLst>
          </p:cNvPr>
          <p:cNvSpPr txBox="1"/>
          <p:nvPr/>
        </p:nvSpPr>
        <p:spPr>
          <a:xfrm>
            <a:off x="1233714" y="3429000"/>
            <a:ext cx="2888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>
                <a:latin typeface="+mj-lt"/>
              </a:rPr>
              <a:t>La Niña ENSO phase</a:t>
            </a:r>
          </a:p>
          <a:p>
            <a:pPr algn="ctr"/>
            <a:r>
              <a:rPr lang="en-NZ" sz="2000" dirty="0">
                <a:latin typeface="+mj-lt"/>
              </a:rPr>
              <a:t>MSL ~ 2 m</a:t>
            </a:r>
          </a:p>
          <a:p>
            <a:pPr algn="ctr"/>
            <a:r>
              <a:rPr lang="en-NZ" sz="2000" dirty="0">
                <a:latin typeface="+mj-lt"/>
              </a:rPr>
              <a:t>Hs = 1 m</a:t>
            </a:r>
          </a:p>
          <a:p>
            <a:pPr algn="ctr"/>
            <a:r>
              <a:rPr lang="en-NZ" sz="2000" dirty="0">
                <a:latin typeface="+mj-lt"/>
              </a:rPr>
              <a:t>Tm = 15 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427F05-0A62-421F-B728-F8132DF28F76}"/>
              </a:ext>
            </a:extLst>
          </p:cNvPr>
          <p:cNvSpPr txBox="1"/>
          <p:nvPr/>
        </p:nvSpPr>
        <p:spPr>
          <a:xfrm>
            <a:off x="1110343" y="1821970"/>
            <a:ext cx="3135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latin typeface="Bodoni MT" panose="02070603080606020203" pitchFamily="18" charset="77"/>
              </a:rPr>
              <a:t>Flooding Event</a:t>
            </a:r>
          </a:p>
          <a:p>
            <a:pPr algn="ctr"/>
            <a:r>
              <a:rPr lang="en-NZ" sz="2400" b="1" dirty="0">
                <a:latin typeface="Bodoni MT" panose="02070603080606020203" pitchFamily="18" charset="77"/>
              </a:rPr>
              <a:t>24th June 2013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3D71428-B105-4E02-94A7-6E0EDBDD1952}"/>
              </a:ext>
            </a:extLst>
          </p:cNvPr>
          <p:cNvSpPr/>
          <p:nvPr/>
        </p:nvSpPr>
        <p:spPr>
          <a:xfrm>
            <a:off x="1324156" y="2876744"/>
            <a:ext cx="2782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2000" dirty="0">
                <a:latin typeface="+mj-lt"/>
              </a:rPr>
              <a:t>Southern region (Airport)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F53D4CD-E771-4E35-B049-FBD312DE588B}"/>
              </a:ext>
            </a:extLst>
          </p:cNvPr>
          <p:cNvCxnSpPr/>
          <p:nvPr/>
        </p:nvCxnSpPr>
        <p:spPr>
          <a:xfrm>
            <a:off x="3945065" y="3359562"/>
            <a:ext cx="0" cy="14623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E049246-C7F9-428A-80D5-DD7833B01CFB}"/>
              </a:ext>
            </a:extLst>
          </p:cNvPr>
          <p:cNvCxnSpPr/>
          <p:nvPr/>
        </p:nvCxnSpPr>
        <p:spPr>
          <a:xfrm>
            <a:off x="1485802" y="3359562"/>
            <a:ext cx="0" cy="14623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A70CDA0-3570-4D14-9EB6-386FCD610ABE}"/>
              </a:ext>
            </a:extLst>
          </p:cNvPr>
          <p:cNvCxnSpPr/>
          <p:nvPr/>
        </p:nvCxnSpPr>
        <p:spPr>
          <a:xfrm>
            <a:off x="1485802" y="3359562"/>
            <a:ext cx="4083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9E283CF-DB89-41EC-92A8-0AB8D8A143D6}"/>
              </a:ext>
            </a:extLst>
          </p:cNvPr>
          <p:cNvCxnSpPr/>
          <p:nvPr/>
        </p:nvCxnSpPr>
        <p:spPr>
          <a:xfrm>
            <a:off x="1485802" y="4810001"/>
            <a:ext cx="4083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72E65C2-EE4D-4B5D-9669-18B684018557}"/>
              </a:ext>
            </a:extLst>
          </p:cNvPr>
          <p:cNvCxnSpPr/>
          <p:nvPr/>
        </p:nvCxnSpPr>
        <p:spPr>
          <a:xfrm>
            <a:off x="3536753" y="3359562"/>
            <a:ext cx="4083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F166FCC0-9399-4566-A89F-91B7FD80DC33}"/>
              </a:ext>
            </a:extLst>
          </p:cNvPr>
          <p:cNvCxnSpPr/>
          <p:nvPr/>
        </p:nvCxnSpPr>
        <p:spPr>
          <a:xfrm>
            <a:off x="3535797" y="4809506"/>
            <a:ext cx="4083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FD082D21-B4AC-ED46-9D9E-E8AE6C37F6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2041A52E-E40C-3649-BAC9-102774A8D61F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F47E6194-B927-B04A-AE6F-43626484D3A8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5655FD92-2EEA-6947-BAAA-6E603E56DB7E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4762A292-0892-254C-8821-7729D6502CE6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89A206E1-6493-3F40-862D-318E150C3C4D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1" name="Conector recto 30">
                <a:extLst>
                  <a:ext uri="{FF2B5EF4-FFF2-40B4-BE49-F238E27FC236}">
                    <a16:creationId xmlns:a16="http://schemas.microsoft.com/office/drawing/2014/main" id="{41DC5854-B7BD-3343-ABE8-0461E29A6DC5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FFFE05B-DACB-8A4B-9A8A-D2F9E2821F35}"/>
              </a:ext>
            </a:extLst>
          </p:cNvPr>
          <p:cNvSpPr/>
          <p:nvPr/>
        </p:nvSpPr>
        <p:spPr>
          <a:xfrm>
            <a:off x="165843" y="94456"/>
            <a:ext cx="11860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Spectral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 Wave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Climate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1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4F06233-5F1A-4F13-8896-D94059E3E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8" y="3989254"/>
            <a:ext cx="7705725" cy="25241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00DD089-D32D-4EF8-90F6-E66240FDC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853" y="736314"/>
            <a:ext cx="6297613" cy="3357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684EA32E-3079-4564-A978-9C9618C30FD8}"/>
                  </a:ext>
                </a:extLst>
              </p:cNvPr>
              <p:cNvSpPr txBox="1"/>
              <p:nvPr/>
            </p:nvSpPr>
            <p:spPr>
              <a:xfrm>
                <a:off x="1067186" y="3065711"/>
                <a:ext cx="2089051" cy="497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𝐹𝐸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684EA32E-3079-4564-A978-9C9618C30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186" y="3065711"/>
                <a:ext cx="2089051" cy="497637"/>
              </a:xfrm>
              <a:prstGeom prst="rect">
                <a:avLst/>
              </a:prstGeom>
              <a:blipFill>
                <a:blip r:embed="rId5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E4524BB6-4E3F-4222-A269-19565D4FA545}"/>
              </a:ext>
            </a:extLst>
          </p:cNvPr>
          <p:cNvSpPr txBox="1"/>
          <p:nvPr/>
        </p:nvSpPr>
        <p:spPr>
          <a:xfrm>
            <a:off x="673126" y="2195079"/>
            <a:ext cx="2877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latin typeface="Bodoni MT" panose="02070603080606020203" pitchFamily="18" charset="77"/>
              </a:rPr>
              <a:t>Energy Flux Contribution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9F3BAA-E2BF-4A3D-BB53-74144CE07417}"/>
              </a:ext>
            </a:extLst>
          </p:cNvPr>
          <p:cNvSpPr txBox="1"/>
          <p:nvPr/>
        </p:nvSpPr>
        <p:spPr>
          <a:xfrm>
            <a:off x="812684" y="3844318"/>
            <a:ext cx="2598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>
                <a:latin typeface="+mj-lt"/>
              </a:rPr>
              <a:t>Seasonality</a:t>
            </a:r>
          </a:p>
          <a:p>
            <a:pPr algn="ctr"/>
            <a:r>
              <a:rPr lang="en-NZ" sz="2000" dirty="0">
                <a:latin typeface="+mj-lt"/>
              </a:rPr>
              <a:t>Interannual variability</a:t>
            </a:r>
          </a:p>
          <a:p>
            <a:pPr algn="ctr"/>
            <a:r>
              <a:rPr lang="en-NZ" sz="2000" dirty="0">
                <a:latin typeface="+mj-lt"/>
              </a:rPr>
              <a:t>ENSO events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3446D32-883F-4F20-B713-126FDE7AE7EC}"/>
              </a:ext>
            </a:extLst>
          </p:cNvPr>
          <p:cNvCxnSpPr>
            <a:cxnSpLocks/>
          </p:cNvCxnSpPr>
          <p:nvPr/>
        </p:nvCxnSpPr>
        <p:spPr>
          <a:xfrm>
            <a:off x="3277292" y="3844318"/>
            <a:ext cx="0" cy="1015663"/>
          </a:xfrm>
          <a:prstGeom prst="line">
            <a:avLst/>
          </a:prstGeom>
          <a:ln>
            <a:solidFill>
              <a:srgbClr val="C6A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5F3C648-C7B5-4BDF-BBDF-9901DF9C8225}"/>
              </a:ext>
            </a:extLst>
          </p:cNvPr>
          <p:cNvCxnSpPr>
            <a:cxnSpLocks/>
          </p:cNvCxnSpPr>
          <p:nvPr/>
        </p:nvCxnSpPr>
        <p:spPr>
          <a:xfrm>
            <a:off x="812684" y="3844318"/>
            <a:ext cx="0" cy="1027535"/>
          </a:xfrm>
          <a:prstGeom prst="line">
            <a:avLst/>
          </a:prstGeom>
          <a:ln>
            <a:solidFill>
              <a:srgbClr val="C6A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C5541D6-0A2D-402B-A395-351DEDCEB5B9}"/>
              </a:ext>
            </a:extLst>
          </p:cNvPr>
          <p:cNvCxnSpPr>
            <a:cxnSpLocks/>
          </p:cNvCxnSpPr>
          <p:nvPr/>
        </p:nvCxnSpPr>
        <p:spPr>
          <a:xfrm>
            <a:off x="819506" y="3844318"/>
            <a:ext cx="408312" cy="0"/>
          </a:xfrm>
          <a:prstGeom prst="line">
            <a:avLst/>
          </a:prstGeom>
          <a:ln w="28575">
            <a:solidFill>
              <a:srgbClr val="C6A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DD68C2E-C911-4E36-8194-CDA2F5437086}"/>
              </a:ext>
            </a:extLst>
          </p:cNvPr>
          <p:cNvCxnSpPr>
            <a:cxnSpLocks/>
          </p:cNvCxnSpPr>
          <p:nvPr/>
        </p:nvCxnSpPr>
        <p:spPr>
          <a:xfrm>
            <a:off x="819506" y="4871853"/>
            <a:ext cx="408312" cy="0"/>
          </a:xfrm>
          <a:prstGeom prst="line">
            <a:avLst/>
          </a:prstGeom>
          <a:ln w="28575">
            <a:solidFill>
              <a:srgbClr val="C6A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2DD299C-41AB-4296-B4BE-39E7A3D61366}"/>
              </a:ext>
            </a:extLst>
          </p:cNvPr>
          <p:cNvCxnSpPr>
            <a:cxnSpLocks/>
          </p:cNvCxnSpPr>
          <p:nvPr/>
        </p:nvCxnSpPr>
        <p:spPr>
          <a:xfrm>
            <a:off x="2868980" y="3844318"/>
            <a:ext cx="408312" cy="0"/>
          </a:xfrm>
          <a:prstGeom prst="line">
            <a:avLst/>
          </a:prstGeom>
          <a:ln w="28575">
            <a:solidFill>
              <a:srgbClr val="C6A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2C2DA16-7A4B-443B-B4D3-E08F11DD4DE7}"/>
              </a:ext>
            </a:extLst>
          </p:cNvPr>
          <p:cNvCxnSpPr>
            <a:cxnSpLocks/>
          </p:cNvCxnSpPr>
          <p:nvPr/>
        </p:nvCxnSpPr>
        <p:spPr>
          <a:xfrm>
            <a:off x="2868980" y="4859981"/>
            <a:ext cx="408312" cy="0"/>
          </a:xfrm>
          <a:prstGeom prst="line">
            <a:avLst/>
          </a:prstGeom>
          <a:ln w="28575">
            <a:solidFill>
              <a:srgbClr val="C6A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B489A047-FBB0-9E49-B0BE-A00C7E23D5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CDD2C470-905D-F649-8F57-25661A5C4AB1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75300C9-FD91-3544-B1A4-A2B30EE8238E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A6599943-E987-DC4A-93D0-A8F334FF2E9E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0173919-D4AE-EB41-AD6E-B177CD046701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HyWaves: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688D5CD5-D8F8-974C-8F6F-2C357B71A4BE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Conector recto 26">
                <a:extLst>
                  <a:ext uri="{FF2B5EF4-FFF2-40B4-BE49-F238E27FC236}">
                    <a16:creationId xmlns:a16="http://schemas.microsoft.com/office/drawing/2014/main" id="{4C5B5F3F-A50E-5147-A149-B346F91A5F5B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A32BA971-BE2E-6647-B16F-ECCF0472063F}"/>
              </a:ext>
            </a:extLst>
          </p:cNvPr>
          <p:cNvSpPr/>
          <p:nvPr/>
        </p:nvSpPr>
        <p:spPr>
          <a:xfrm>
            <a:off x="165843" y="94456"/>
            <a:ext cx="11860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Spectral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 Wave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Climate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94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apping Out What's Next for the Marshall Islands | Smithsonian Ocean">
            <a:extLst>
              <a:ext uri="{FF2B5EF4-FFF2-40B4-BE49-F238E27FC236}">
                <a16:creationId xmlns:a16="http://schemas.microsoft.com/office/drawing/2014/main" id="{0AEC692A-85F0-E045-81A7-748C2B4C3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80941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3E9CEA5-27D5-C54C-A2CF-15A12AE73394}"/>
              </a:ext>
            </a:extLst>
          </p:cNvPr>
          <p:cNvSpPr/>
          <p:nvPr/>
        </p:nvSpPr>
        <p:spPr>
          <a:xfrm>
            <a:off x="8094129" y="0"/>
            <a:ext cx="409787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C217730-EF93-7B4A-A895-0C0D8E102DDB}"/>
              </a:ext>
            </a:extLst>
          </p:cNvPr>
          <p:cNvSpPr txBox="1">
            <a:spLocks/>
          </p:cNvSpPr>
          <p:nvPr/>
        </p:nvSpPr>
        <p:spPr>
          <a:xfrm>
            <a:off x="8294726" y="2349702"/>
            <a:ext cx="3897273" cy="598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dirty="0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HyWaves: A </a:t>
            </a:r>
            <a:r>
              <a:rPr lang="es-ES" sz="3600" dirty="0" err="1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hybrid</a:t>
            </a:r>
            <a:r>
              <a:rPr lang="es-ES" sz="3600" dirty="0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 </a:t>
            </a:r>
            <a:r>
              <a:rPr lang="es-ES" sz="3600" dirty="0" err="1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method</a:t>
            </a:r>
            <a:r>
              <a:rPr lang="es-ES" sz="3600" dirty="0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 to </a:t>
            </a:r>
            <a:r>
              <a:rPr lang="es-ES" sz="3600" dirty="0" err="1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downscale</a:t>
            </a:r>
            <a:r>
              <a:rPr lang="es-ES" sz="3600" dirty="0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 </a:t>
            </a:r>
            <a:r>
              <a:rPr lang="es-ES" sz="3600" dirty="0" err="1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swells</a:t>
            </a:r>
            <a:r>
              <a:rPr lang="es-ES" sz="3600" dirty="0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 in </a:t>
            </a:r>
            <a:r>
              <a:rPr lang="es-ES" sz="3600" dirty="0" err="1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smal</a:t>
            </a:r>
            <a:r>
              <a:rPr lang="es-ES" sz="3600" dirty="0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 </a:t>
            </a:r>
            <a:r>
              <a:rPr lang="es-ES" sz="3600" dirty="0" err="1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Pacific</a:t>
            </a:r>
            <a:r>
              <a:rPr lang="es-ES" sz="3600" dirty="0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 </a:t>
            </a:r>
            <a:r>
              <a:rPr lang="es-ES" sz="3600" dirty="0" err="1">
                <a:solidFill>
                  <a:srgbClr val="6A90FF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Islands</a:t>
            </a:r>
            <a:endParaRPr lang="es-ES" sz="3600" dirty="0">
              <a:solidFill>
                <a:srgbClr val="6A90FF"/>
              </a:solidFill>
              <a:latin typeface="Bodoni MT" panose="020F0502020204030204" pitchFamily="34" charset="0"/>
              <a:cs typeface="Bodoni MT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3A345E9-FD97-6245-B0F0-D2F3A48AF125}"/>
              </a:ext>
            </a:extLst>
          </p:cNvPr>
          <p:cNvSpPr/>
          <p:nvPr/>
        </p:nvSpPr>
        <p:spPr>
          <a:xfrm>
            <a:off x="8094132" y="4209293"/>
            <a:ext cx="4097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err="1">
                <a:solidFill>
                  <a:schemeClr val="bg1"/>
                </a:solidFill>
                <a:latin typeface="Bodoni MT" panose="02070603080606020203" pitchFamily="18" charset="77"/>
              </a:rPr>
              <a:t>Thank</a:t>
            </a:r>
            <a:r>
              <a:rPr lang="es-ES" sz="3200" dirty="0">
                <a:solidFill>
                  <a:schemeClr val="bg1"/>
                </a:solidFill>
                <a:latin typeface="Bodoni MT" panose="02070603080606020203" pitchFamily="18" charset="77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Bodoni MT" panose="02070603080606020203" pitchFamily="18" charset="77"/>
              </a:rPr>
              <a:t>you</a:t>
            </a:r>
            <a:r>
              <a:rPr lang="es-ES" sz="3200" dirty="0">
                <a:solidFill>
                  <a:schemeClr val="bg1"/>
                </a:solidFill>
                <a:latin typeface="Bodoni MT" panose="02070603080606020203" pitchFamily="18" charset="77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Bodoni MT" panose="02070603080606020203" pitchFamily="18" charset="77"/>
              </a:rPr>
              <a:t>very</a:t>
            </a:r>
            <a:r>
              <a:rPr lang="es-ES" sz="3200" dirty="0">
                <a:solidFill>
                  <a:schemeClr val="bg1"/>
                </a:solidFill>
                <a:latin typeface="Bodoni MT" panose="02070603080606020203" pitchFamily="18" charset="77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Bodoni MT" panose="02070603080606020203" pitchFamily="18" charset="77"/>
              </a:rPr>
              <a:t>much</a:t>
            </a:r>
            <a:r>
              <a:rPr lang="es-ES" sz="3200" dirty="0">
                <a:solidFill>
                  <a:schemeClr val="bg1"/>
                </a:solidFill>
                <a:latin typeface="Bodoni MT" panose="02070603080606020203" pitchFamily="18" charset="77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Bodoni MT" panose="02070603080606020203" pitchFamily="18" charset="77"/>
              </a:rPr>
              <a:t>for</a:t>
            </a:r>
            <a:r>
              <a:rPr lang="es-ES" sz="3200" dirty="0">
                <a:solidFill>
                  <a:schemeClr val="bg1"/>
                </a:solidFill>
                <a:latin typeface="Bodoni MT" panose="02070603080606020203" pitchFamily="18" charset="77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Bodoni MT" panose="02070603080606020203" pitchFamily="18" charset="77"/>
              </a:rPr>
              <a:t>your</a:t>
            </a:r>
            <a:r>
              <a:rPr lang="es-ES" sz="3200" dirty="0">
                <a:solidFill>
                  <a:schemeClr val="bg1"/>
                </a:solidFill>
                <a:latin typeface="Bodoni MT" panose="02070603080606020203" pitchFamily="18" charset="77"/>
              </a:rPr>
              <a:t> </a:t>
            </a:r>
            <a:r>
              <a:rPr lang="es-ES" sz="3200" dirty="0" err="1">
                <a:solidFill>
                  <a:schemeClr val="bg1"/>
                </a:solidFill>
                <a:latin typeface="Bodoni MT" panose="02070603080606020203" pitchFamily="18" charset="77"/>
              </a:rPr>
              <a:t>attention</a:t>
            </a:r>
            <a:endParaRPr lang="es-ES" sz="3200" dirty="0">
              <a:solidFill>
                <a:schemeClr val="bg1"/>
              </a:solidFill>
              <a:latin typeface="Bodoni MT" panose="02070603080606020203" pitchFamily="18" charset="77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4176DF9-A875-2945-A15E-C9F56B60EF30}"/>
              </a:ext>
            </a:extLst>
          </p:cNvPr>
          <p:cNvGrpSpPr/>
          <p:nvPr/>
        </p:nvGrpSpPr>
        <p:grpSpPr>
          <a:xfrm>
            <a:off x="8094132" y="5749893"/>
            <a:ext cx="4900864" cy="876502"/>
            <a:chOff x="8094132" y="5428160"/>
            <a:chExt cx="4900864" cy="876502"/>
          </a:xfrm>
        </p:grpSpPr>
        <p:sp>
          <p:nvSpPr>
            <p:cNvPr id="6" name="Subtítulo 2">
              <a:extLst>
                <a:ext uri="{FF2B5EF4-FFF2-40B4-BE49-F238E27FC236}">
                  <a16:creationId xmlns:a16="http://schemas.microsoft.com/office/drawing/2014/main" id="{9F2FAE32-9FA5-9047-A20D-05409C7373DA}"/>
                </a:ext>
              </a:extLst>
            </p:cNvPr>
            <p:cNvSpPr txBox="1">
              <a:spLocks/>
            </p:cNvSpPr>
            <p:nvPr/>
          </p:nvSpPr>
          <p:spPr>
            <a:xfrm>
              <a:off x="8094132" y="5428160"/>
              <a:ext cx="4900864" cy="876502"/>
            </a:xfrm>
            <a:prstGeom prst="rect">
              <a:avLst/>
            </a:prstGeom>
            <a:solidFill>
              <a:srgbClr val="FFFFFF">
                <a:alpha val="14118"/>
              </a:srgb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2000" b="1" dirty="0">
                  <a:solidFill>
                    <a:schemeClr val="bg1">
                      <a:lumMod val="85000"/>
                    </a:schemeClr>
                  </a:solidFill>
                  <a:latin typeface="Bodoni MT" panose="02070803080606020203" pitchFamily="18" charset="77"/>
                </a:rPr>
                <a:t>Alba </a:t>
              </a:r>
              <a:r>
                <a:rPr lang="es-ES" sz="2000" b="1" dirty="0" err="1">
                  <a:solidFill>
                    <a:schemeClr val="bg1">
                      <a:lumMod val="85000"/>
                    </a:schemeClr>
                  </a:solidFill>
                  <a:latin typeface="Bodoni MT" panose="02070803080606020203" pitchFamily="18" charset="77"/>
                </a:rPr>
                <a:t>Ricondo</a:t>
              </a:r>
              <a:r>
                <a:rPr lang="es-ES" sz="2000" dirty="0">
                  <a:solidFill>
                    <a:schemeClr val="bg1">
                      <a:lumMod val="85000"/>
                    </a:schemeClr>
                  </a:solidFill>
                  <a:latin typeface="Bodoni MT" panose="02070803080606020203" pitchFamily="18" charset="77"/>
                </a:rPr>
                <a:t> </a:t>
              </a:r>
            </a:p>
            <a:p>
              <a:pPr marL="0" indent="0" algn="ctr">
                <a:buNone/>
              </a:pPr>
              <a:r>
                <a:rPr lang="es-ES" sz="2000" dirty="0">
                  <a:solidFill>
                    <a:schemeClr val="bg1">
                      <a:lumMod val="85000"/>
                    </a:schemeClr>
                  </a:solidFill>
                  <a:latin typeface="Bodoni MT" panose="02070803080606020203" pitchFamily="18" charset="77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alba.ricondo@unican.es</a:t>
              </a:r>
              <a:r>
                <a:rPr lang="es-ES" sz="2000" dirty="0">
                  <a:solidFill>
                    <a:schemeClr val="bg1">
                      <a:lumMod val="85000"/>
                    </a:schemeClr>
                  </a:solidFill>
                  <a:latin typeface="Bodoni MT" panose="02070803080606020203" pitchFamily="18" charset="77"/>
                </a:rPr>
                <a:t> </a:t>
              </a:r>
            </a:p>
          </p:txBody>
        </p:sp>
        <p:pic>
          <p:nvPicPr>
            <p:cNvPr id="5124" name="Picture 4" descr="Logo Email: imágenes, fotos de stock y vectores | Shutterstock">
              <a:extLst>
                <a:ext uri="{FF2B5EF4-FFF2-40B4-BE49-F238E27FC236}">
                  <a16:creationId xmlns:a16="http://schemas.microsoft.com/office/drawing/2014/main" id="{F9FB2B28-2036-DC4A-A3C2-54FD1DFFE3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143" b="69286" l="21154" r="78846">
                          <a14:foregroundMark x1="21923" y1="46429" x2="21923" y2="46429"/>
                          <a14:foregroundMark x1="49615" y1="17143" x2="49615" y2="17143"/>
                          <a14:foregroundMark x1="42692" y1="46429" x2="42692" y2="46429"/>
                          <a14:foregroundMark x1="48462" y1="40357" x2="48462" y2="40357"/>
                          <a14:foregroundMark x1="49615" y1="69286" x2="49615" y2="69286"/>
                          <a14:foregroundMark x1="76538" y1="42143" x2="76538" y2="42143"/>
                          <a14:foregroundMark x1="78846" y1="43571" x2="78846" y2="43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4" t="12380" r="16197" b="26438"/>
            <a:stretch/>
          </p:blipFill>
          <p:spPr bwMode="auto">
            <a:xfrm>
              <a:off x="8415099" y="5490446"/>
              <a:ext cx="682623" cy="682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DB8D581-B42A-F246-B3B7-4A093CDC567D}"/>
              </a:ext>
            </a:extLst>
          </p:cNvPr>
          <p:cNvGrpSpPr/>
          <p:nvPr/>
        </p:nvGrpSpPr>
        <p:grpSpPr>
          <a:xfrm>
            <a:off x="7936960" y="45995"/>
            <a:ext cx="7408740" cy="1006426"/>
            <a:chOff x="4646419" y="3339678"/>
            <a:chExt cx="7408740" cy="1006426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443CFC46-9AD4-864D-B8C0-5521AEAFB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774" b="97233" l="5690" r="97094">
                          <a14:foregroundMark x1="7748" y1="41635" x2="7748" y2="41635"/>
                          <a14:foregroundMark x1="15012" y1="26289" x2="15012" y2="26289"/>
                          <a14:foregroundMark x1="15012" y1="26289" x2="15012" y2="26289"/>
                          <a14:foregroundMark x1="56538" y1="4025" x2="56538" y2="4025"/>
                          <a14:foregroundMark x1="92131" y1="38616" x2="92131" y2="38616"/>
                          <a14:foregroundMark x1="94794" y1="41258" x2="94794" y2="41258"/>
                          <a14:foregroundMark x1="91404" y1="53459" x2="91404" y2="53459"/>
                          <a14:foregroundMark x1="77603" y1="71824" x2="77603" y2="71824"/>
                          <a14:foregroundMark x1="84140" y1="55849" x2="84140" y2="55849"/>
                          <a14:foregroundMark x1="84625" y1="69182" x2="84625" y2="69182"/>
                          <a14:foregroundMark x1="63801" y1="76981" x2="63801" y2="76981"/>
                          <a14:foregroundMark x1="60412" y1="85535" x2="60412" y2="85535"/>
                          <a14:foregroundMark x1="72397" y1="83396" x2="72397" y2="83396"/>
                          <a14:foregroundMark x1="68281" y1="70818" x2="68281" y2="70818"/>
                          <a14:foregroundMark x1="68765" y1="65031" x2="68765" y2="65031"/>
                          <a14:foregroundMark x1="53995" y1="80629" x2="53995" y2="80629"/>
                          <a14:foregroundMark x1="53995" y1="80629" x2="53995" y2="80629"/>
                          <a14:foregroundMark x1="49395" y1="87925" x2="49395" y2="87925"/>
                          <a14:foregroundMark x1="61622" y1="91069" x2="61622" y2="91069"/>
                          <a14:foregroundMark x1="57506" y1="93459" x2="57506" y2="93459"/>
                          <a14:foregroundMark x1="26755" y1="68553" x2="26755" y2="68553"/>
                          <a14:foregroundMark x1="19734" y1="73585" x2="19734" y2="73585"/>
                          <a14:foregroundMark x1="14165" y1="64780" x2="14165" y2="64780"/>
                          <a14:foregroundMark x1="33777" y1="61132" x2="33777" y2="61132"/>
                          <a14:foregroundMark x1="50726" y1="62013" x2="50726" y2="62013"/>
                          <a14:foregroundMark x1="81114" y1="57736" x2="81114" y2="57736"/>
                          <a14:foregroundMark x1="73608" y1="59874" x2="73608" y2="59874"/>
                          <a14:foregroundMark x1="88499" y1="58491" x2="88499" y2="58491"/>
                          <a14:foregroundMark x1="94794" y1="61006" x2="94794" y2="61006"/>
                          <a14:foregroundMark x1="50847" y1="97358" x2="50847" y2="97358"/>
                          <a14:foregroundMark x1="45642" y1="19497" x2="45642" y2="19497"/>
                          <a14:foregroundMark x1="20944" y1="25031" x2="20944" y2="25031"/>
                          <a14:foregroundMark x1="30872" y1="12579" x2="30872" y2="12579"/>
                          <a14:foregroundMark x1="37409" y1="5660" x2="37409" y2="5660"/>
                          <a14:foregroundMark x1="45521" y1="30692" x2="45521" y2="30692"/>
                          <a14:foregroundMark x1="61985" y1="32327" x2="61985" y2="32327"/>
                          <a14:foregroundMark x1="83293" y1="29686" x2="83293" y2="29686"/>
                          <a14:foregroundMark x1="90557" y1="28553" x2="90557" y2="28553"/>
                          <a14:foregroundMark x1="82203" y1="15975" x2="82203" y2="15975"/>
                          <a14:foregroundMark x1="6295" y1="52579" x2="6295" y2="52579"/>
                          <a14:foregroundMark x1="5811" y1="49434" x2="5811" y2="49434"/>
                          <a14:foregroundMark x1="29056" y1="28050" x2="29056" y2="28050"/>
                          <a14:foregroundMark x1="35351" y1="17862" x2="35351" y2="17862"/>
                          <a14:foregroundMark x1="97094" y1="56226" x2="97094" y2="56226"/>
                          <a14:backgroundMark x1="5327" y1="49686" x2="5327" y2="49686"/>
                          <a14:backgroundMark x1="5327" y1="49560" x2="5327" y2="49560"/>
                          <a14:backgroundMark x1="5327" y1="49560" x2="5327" y2="49560"/>
                          <a14:backgroundMark x1="5327" y1="49560" x2="5327" y2="49560"/>
                          <a14:backgroundMark x1="5448" y1="49686" x2="5448" y2="49686"/>
                          <a14:backgroundMark x1="5448" y1="49560" x2="5448" y2="49560"/>
                          <a14:backgroundMark x1="5327" y1="49560" x2="5327" y2="49560"/>
                          <a14:backgroundMark x1="50242" y1="97610" x2="50242" y2="97610"/>
                          <a14:backgroundMark x1="50484" y1="97736" x2="50484" y2="97736"/>
                          <a14:backgroundMark x1="49879" y1="97610" x2="49879" y2="97610"/>
                          <a14:backgroundMark x1="50242" y1="97736" x2="50242" y2="97736"/>
                          <a14:backgroundMark x1="50121" y1="97736" x2="50121" y2="97736"/>
                          <a14:backgroundMark x1="50242" y1="97736" x2="50242" y2="97736"/>
                          <a14:backgroundMark x1="50121" y1="97987" x2="50121" y2="97987"/>
                          <a14:backgroundMark x1="50484" y1="97358" x2="50484" y2="97358"/>
                          <a14:backgroundMark x1="50363" y1="97736" x2="50363" y2="97736"/>
                          <a14:backgroundMark x1="50484" y1="97862" x2="50484" y2="97862"/>
                          <a14:backgroundMark x1="50363" y1="97862" x2="50363" y2="97862"/>
                          <a14:backgroundMark x1="50605" y1="97358" x2="50605" y2="97358"/>
                          <a14:backgroundMark x1="50363" y1="97358" x2="50363" y2="97358"/>
                          <a14:backgroundMark x1="50121" y1="97358" x2="50121" y2="97358"/>
                          <a14:backgroundMark x1="50242" y1="97233" x2="50242" y2="972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8802" y="3452152"/>
              <a:ext cx="898379" cy="864663"/>
            </a:xfrm>
            <a:prstGeom prst="rect">
              <a:avLst/>
            </a:prstGeom>
          </p:spPr>
        </p:pic>
        <p:sp>
          <p:nvSpPr>
            <p:cNvPr id="24" name="CuadroTexto 8">
              <a:extLst>
                <a:ext uri="{FF2B5EF4-FFF2-40B4-BE49-F238E27FC236}">
                  <a16:creationId xmlns:a16="http://schemas.microsoft.com/office/drawing/2014/main" id="{70864B3C-DEED-EC47-865F-94EE5BECD85A}"/>
                </a:ext>
              </a:extLst>
            </p:cNvPr>
            <p:cNvSpPr txBox="1"/>
            <p:nvPr/>
          </p:nvSpPr>
          <p:spPr>
            <a:xfrm>
              <a:off x="5879796" y="4007550"/>
              <a:ext cx="61753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chemeClr val="bg1"/>
                  </a:solidFill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UNIVERSIDAD DE CANTABRIA</a:t>
              </a:r>
            </a:p>
          </p:txBody>
        </p:sp>
        <p:sp>
          <p:nvSpPr>
            <p:cNvPr id="26" name="CuadroTexto 6">
              <a:extLst>
                <a:ext uri="{FF2B5EF4-FFF2-40B4-BE49-F238E27FC236}">
                  <a16:creationId xmlns:a16="http://schemas.microsoft.com/office/drawing/2014/main" id="{5B05B79E-0FF3-FC46-82C8-FB2F9C5748BB}"/>
                </a:ext>
              </a:extLst>
            </p:cNvPr>
            <p:cNvSpPr txBox="1"/>
            <p:nvPr/>
          </p:nvSpPr>
          <p:spPr>
            <a:xfrm>
              <a:off x="4646419" y="3339678"/>
              <a:ext cx="53464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dirty="0">
                  <a:solidFill>
                    <a:srgbClr val="D48D5F"/>
                  </a:solidFill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Ge</a:t>
              </a:r>
              <a:r>
                <a:rPr lang="es-ES" sz="4000" dirty="0"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</a:t>
              </a:r>
              <a:r>
                <a:rPr lang="es-ES" sz="4400" dirty="0">
                  <a:solidFill>
                    <a:srgbClr val="5870BB"/>
                  </a:solidFill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cean</a:t>
              </a:r>
              <a:endParaRPr lang="es-ES" sz="4000" dirty="0">
                <a:solidFill>
                  <a:srgbClr val="5870BB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8" name="Imagen 14">
            <a:extLst>
              <a:ext uri="{FF2B5EF4-FFF2-40B4-BE49-F238E27FC236}">
                <a16:creationId xmlns:a16="http://schemas.microsoft.com/office/drawing/2014/main" id="{F7DA3B8C-4FA8-E049-87DB-694CBD18AAC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078" y="257411"/>
            <a:ext cx="554558" cy="42246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6C60EDF-6145-C83D-B720-55B3A64287A6}"/>
              </a:ext>
            </a:extLst>
          </p:cNvPr>
          <p:cNvSpPr txBox="1"/>
          <p:nvPr/>
        </p:nvSpPr>
        <p:spPr>
          <a:xfrm>
            <a:off x="0" y="5587979"/>
            <a:ext cx="2080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b="1" dirty="0" err="1">
                <a:solidFill>
                  <a:schemeClr val="bg1"/>
                </a:solidFill>
                <a:latin typeface=""/>
              </a:rPr>
              <a:t>Acknowledgements</a:t>
            </a:r>
            <a:endParaRPr lang="es-ES" sz="1200" b="1" dirty="0">
              <a:solidFill>
                <a:schemeClr val="bg1"/>
              </a:solidFill>
              <a:latin typeface=""/>
            </a:endParaRPr>
          </a:p>
          <a:p>
            <a:pPr algn="just"/>
            <a:r>
              <a:rPr lang="es-ES" sz="1200" dirty="0" err="1">
                <a:solidFill>
                  <a:schemeClr val="bg1"/>
                </a:solidFill>
                <a:latin typeface=""/>
              </a:rPr>
              <a:t>This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"/>
              </a:rPr>
              <a:t>work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"/>
              </a:rPr>
              <a:t>is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"/>
              </a:rPr>
              <a:t>funded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"/>
              </a:rPr>
              <a:t>by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"/>
              </a:rPr>
              <a:t>the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"/>
              </a:rPr>
              <a:t>Spanish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"/>
              </a:rPr>
              <a:t>Ministry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"/>
              </a:rPr>
              <a:t>of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"/>
              </a:rPr>
              <a:t>Science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 and </a:t>
            </a:r>
            <a:r>
              <a:rPr lang="es-ES" sz="1200" dirty="0" err="1">
                <a:solidFill>
                  <a:schemeClr val="bg1"/>
                </a:solidFill>
                <a:latin typeface=""/>
              </a:rPr>
              <a:t>Innovation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"/>
              </a:rPr>
              <a:t>National</a:t>
            </a:r>
            <a:r>
              <a:rPr lang="es-ES" sz="1200" dirty="0">
                <a:solidFill>
                  <a:schemeClr val="bg1"/>
                </a:solidFill>
                <a:latin typeface=""/>
              </a:rPr>
              <a:t> Project  “Beach4Cast” (PID2019-107053RB-I00).</a:t>
            </a:r>
          </a:p>
        </p:txBody>
      </p:sp>
    </p:spTree>
    <p:extLst>
      <p:ext uri="{BB962C8B-B14F-4D97-AF65-F5344CB8AC3E}">
        <p14:creationId xmlns:p14="http://schemas.microsoft.com/office/powerpoint/2010/main" val="1406765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9B2146B8-F5BE-7440-BE9D-7C5BBA1D5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056270AF-FAC4-2140-B5AE-590E9CB7B837}"/>
              </a:ext>
            </a:extLst>
          </p:cNvPr>
          <p:cNvGrpSpPr/>
          <p:nvPr/>
        </p:nvGrpSpPr>
        <p:grpSpPr>
          <a:xfrm>
            <a:off x="4984689" y="761298"/>
            <a:ext cx="6548985" cy="4804318"/>
            <a:chOff x="-208064" y="556953"/>
            <a:chExt cx="8031846" cy="5744094"/>
          </a:xfrm>
        </p:grpSpPr>
        <p:pic>
          <p:nvPicPr>
            <p:cNvPr id="7" name="Imagen 6" descr="Imagen que contiene foto, exterior, agua, diferente&#10;&#10;Descripción generada automáticamente">
              <a:extLst>
                <a:ext uri="{FF2B5EF4-FFF2-40B4-BE49-F238E27FC236}">
                  <a16:creationId xmlns:a16="http://schemas.microsoft.com/office/drawing/2014/main" id="{4CEBB620-51AB-984D-A6C9-D1D0EE6E8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185" r="6010"/>
            <a:stretch/>
          </p:blipFill>
          <p:spPr>
            <a:xfrm>
              <a:off x="213596" y="556953"/>
              <a:ext cx="7610186" cy="5744094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1B832A7-74CE-3445-ACF0-55E90D8CC74C}"/>
                </a:ext>
              </a:extLst>
            </p:cNvPr>
            <p:cNvSpPr txBox="1"/>
            <p:nvPr/>
          </p:nvSpPr>
          <p:spPr>
            <a:xfrm>
              <a:off x="-208064" y="5308038"/>
              <a:ext cx="2228687" cy="443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i="1" dirty="0" err="1">
                  <a:latin typeface="+mj-lt"/>
                </a:rPr>
                <a:t>Hoeke</a:t>
              </a:r>
              <a:r>
                <a:rPr lang="es-ES" sz="1600" i="1" dirty="0">
                  <a:latin typeface="+mj-lt"/>
                </a:rPr>
                <a:t> et al,. 2013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767C1F-C87E-F240-A7FA-C01B0661682C}"/>
              </a:ext>
            </a:extLst>
          </p:cNvPr>
          <p:cNvSpPr txBox="1"/>
          <p:nvPr/>
        </p:nvSpPr>
        <p:spPr>
          <a:xfrm>
            <a:off x="8058944" y="5487034"/>
            <a:ext cx="3967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latin typeface="+mj-lt"/>
                <a:cs typeface="Arial" panose="020B0604020202020204" pitchFamily="34" charset="0"/>
              </a:rPr>
              <a:t>DISTANT-SOURCE WIND WAVES </a:t>
            </a:r>
          </a:p>
          <a:p>
            <a:pPr algn="ctr"/>
            <a:r>
              <a:rPr lang="en-NZ" dirty="0">
                <a:latin typeface="+mj-lt"/>
                <a:cs typeface="Arial" panose="020B0604020202020204" pitchFamily="34" charset="0"/>
              </a:rPr>
              <a:t>TROPICAL CYCLONES</a:t>
            </a:r>
          </a:p>
          <a:p>
            <a:pPr algn="ctr"/>
            <a:r>
              <a:rPr lang="en-NZ" dirty="0">
                <a:latin typeface="+mj-lt"/>
                <a:cs typeface="Arial" panose="020B0604020202020204" pitchFamily="34" charset="0"/>
              </a:rPr>
              <a:t>SEA LEVEL RISE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742879F-FAA9-FA46-8D8A-F8113F9C4E94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E7559187-3A9F-D34F-A987-7EDC22A4676E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9BDD299B-A9A2-B844-AF65-CCEEEFE02370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D7923042-574D-2745-BB2C-96C311239577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7F7D69D5-020C-A449-86BB-8E8C53FCD509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Conector recto 7">
                <a:extLst>
                  <a:ext uri="{FF2B5EF4-FFF2-40B4-BE49-F238E27FC236}">
                    <a16:creationId xmlns:a16="http://schemas.microsoft.com/office/drawing/2014/main" id="{39487292-0FEB-8549-81EC-E0F6FA88EEAC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025E493-51B9-D045-A021-628728A313FD}"/>
              </a:ext>
            </a:extLst>
          </p:cNvPr>
          <p:cNvSpPr/>
          <p:nvPr/>
        </p:nvSpPr>
        <p:spPr>
          <a:xfrm>
            <a:off x="165843" y="94456"/>
            <a:ext cx="11860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MOTIVATION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D914403-9EAB-0746-8880-0DBFBCC4E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2" b="99013" l="9893" r="93712">
                        <a14:foregroundMark x1="48083" y1="9622" x2="48083" y2="9622"/>
                        <a14:foregroundMark x1="89264" y1="42188" x2="89264" y2="53947"/>
                        <a14:foregroundMark x1="93788" y1="47615" x2="93788" y2="50987"/>
                        <a14:foregroundMark x1="59969" y1="95066" x2="37500" y2="95313"/>
                        <a14:foregroundMark x1="51610" y1="99013" x2="51610" y2="99013"/>
                        <a14:foregroundMark x1="55061" y1="98931" x2="55061" y2="98931"/>
                        <a14:foregroundMark x1="56672" y1="98766" x2="56672" y2="98766"/>
                        <a14:foregroundMark x1="56748" y1="99013" x2="56748" y2="9901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221" y="589484"/>
            <a:ext cx="2766352" cy="2579665"/>
          </a:xfrm>
          <a:prstGeom prst="rect">
            <a:avLst/>
          </a:prstGeom>
        </p:spPr>
      </p:pic>
      <p:sp>
        <p:nvSpPr>
          <p:cNvPr id="29" name="Triángulo 28">
            <a:extLst>
              <a:ext uri="{FF2B5EF4-FFF2-40B4-BE49-F238E27FC236}">
                <a16:creationId xmlns:a16="http://schemas.microsoft.com/office/drawing/2014/main" id="{37F928CB-AC78-1A4E-94A5-54FFED34CB69}"/>
              </a:ext>
            </a:extLst>
          </p:cNvPr>
          <p:cNvSpPr/>
          <p:nvPr/>
        </p:nvSpPr>
        <p:spPr>
          <a:xfrm>
            <a:off x="898977" y="1518539"/>
            <a:ext cx="3571395" cy="1948357"/>
          </a:xfrm>
          <a:prstGeom prst="triangle">
            <a:avLst>
              <a:gd name="adj" fmla="val 51632"/>
            </a:avLst>
          </a:prstGeom>
          <a:solidFill>
            <a:srgbClr val="76D6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F8DFAC9-BE15-9940-85B0-981D20FBBBAA}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898977" y="1544158"/>
            <a:ext cx="1741679" cy="1884846"/>
          </a:xfrm>
          <a:prstGeom prst="line">
            <a:avLst/>
          </a:prstGeom>
          <a:ln w="12700">
            <a:solidFill>
              <a:srgbClr val="6FC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9DAB211C-C172-A247-BD8A-F5FC9C0168B2}"/>
              </a:ext>
            </a:extLst>
          </p:cNvPr>
          <p:cNvCxnSpPr>
            <a:cxnSpLocks/>
          </p:cNvCxnSpPr>
          <p:nvPr/>
        </p:nvCxnSpPr>
        <p:spPr>
          <a:xfrm flipH="1" flipV="1">
            <a:off x="2824715" y="1544158"/>
            <a:ext cx="1645661" cy="1884845"/>
          </a:xfrm>
          <a:prstGeom prst="line">
            <a:avLst/>
          </a:prstGeom>
          <a:ln w="12700">
            <a:solidFill>
              <a:srgbClr val="6FC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marshall islands mapa en Illustrator | Netmaps. Mapas de España y del mundo">
            <a:extLst>
              <a:ext uri="{FF2B5EF4-FFF2-40B4-BE49-F238E27FC236}">
                <a16:creationId xmlns:a16="http://schemas.microsoft.com/office/drawing/2014/main" id="{F56A96FC-DCEF-DF4D-9153-320269E3D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" t="5010" r="1580" b="1580"/>
          <a:stretch/>
        </p:blipFill>
        <p:spPr bwMode="auto">
          <a:xfrm>
            <a:off x="898977" y="3429000"/>
            <a:ext cx="3571395" cy="295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D8E17E4-AE78-FE4B-B384-03F50D08B4BC}"/>
              </a:ext>
            </a:extLst>
          </p:cNvPr>
          <p:cNvSpPr txBox="1"/>
          <p:nvPr/>
        </p:nvSpPr>
        <p:spPr>
          <a:xfrm>
            <a:off x="11654" y="3402107"/>
            <a:ext cx="375001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000" b="1" dirty="0">
                <a:solidFill>
                  <a:srgbClr val="0C2462"/>
                </a:solidFill>
                <a:latin typeface="Bodoni MT" panose="02070603080606020203" pitchFamily="18" charset="77"/>
              </a:rPr>
              <a:t>Marshall Islands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6EB7F70-4ED3-EE4A-9C2E-5B8EB367DE07}"/>
              </a:ext>
            </a:extLst>
          </p:cNvPr>
          <p:cNvSpPr/>
          <p:nvPr/>
        </p:nvSpPr>
        <p:spPr>
          <a:xfrm>
            <a:off x="2640656" y="1477483"/>
            <a:ext cx="188064" cy="133350"/>
          </a:xfrm>
          <a:prstGeom prst="rect">
            <a:avLst/>
          </a:prstGeom>
          <a:solidFill>
            <a:srgbClr val="5D005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3AA07648-23D3-A64F-BE9B-F5412CEEED20}"/>
              </a:ext>
            </a:extLst>
          </p:cNvPr>
          <p:cNvSpPr txBox="1"/>
          <p:nvPr/>
        </p:nvSpPr>
        <p:spPr>
          <a:xfrm>
            <a:off x="5791963" y="5596393"/>
            <a:ext cx="2511473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000" b="1" dirty="0">
                <a:solidFill>
                  <a:srgbClr val="0C2462"/>
                </a:solidFill>
                <a:latin typeface="Bodoni MT" panose="02070603080606020203" pitchFamily="18" charset="77"/>
              </a:rPr>
              <a:t>Vulnerable to a large number of hazards</a:t>
            </a:r>
          </a:p>
        </p:txBody>
      </p:sp>
    </p:spTree>
    <p:extLst>
      <p:ext uri="{BB962C8B-B14F-4D97-AF65-F5344CB8AC3E}">
        <p14:creationId xmlns:p14="http://schemas.microsoft.com/office/powerpoint/2010/main" val="143992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shall Islands Flooding, June 2013">
            <a:hlinkClick r:id="" action="ppaction://media"/>
            <a:extLst>
              <a:ext uri="{FF2B5EF4-FFF2-40B4-BE49-F238E27FC236}">
                <a16:creationId xmlns:a16="http://schemas.microsoft.com/office/drawing/2014/main" id="{6978A6C0-3E71-4F4A-89B9-A6E9E4542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0073" y="1609869"/>
            <a:ext cx="7106433" cy="399736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3018FB-377C-4BBA-88A5-546DFB3F66A8}"/>
              </a:ext>
            </a:extLst>
          </p:cNvPr>
          <p:cNvSpPr txBox="1"/>
          <p:nvPr/>
        </p:nvSpPr>
        <p:spPr>
          <a:xfrm>
            <a:off x="5625551" y="1190493"/>
            <a:ext cx="63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5D005E"/>
                </a:solidFill>
                <a:latin typeface="+mj-lt"/>
              </a:rPr>
              <a:t>(Source: </a:t>
            </a:r>
            <a:r>
              <a:rPr lang="en-US" dirty="0">
                <a:solidFill>
                  <a:srgbClr val="5D005E"/>
                </a:solidFill>
                <a:latin typeface="+mj-lt"/>
              </a:rPr>
              <a:t>Dr. Murray Ford, the University of Auckland, New Zealand)</a:t>
            </a:r>
            <a:endParaRPr lang="es-ES" dirty="0">
              <a:solidFill>
                <a:srgbClr val="5D005E"/>
              </a:solidFill>
              <a:latin typeface="+mj-lt"/>
            </a:endParaRPr>
          </a:p>
        </p:txBody>
      </p:sp>
      <p:pic>
        <p:nvPicPr>
          <p:cNvPr id="12" name="Imagen 11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3C233E5C-DD29-B349-B429-A558691509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EB3AF40-EA68-BD4E-965B-AEACAA0DFF9A}"/>
              </a:ext>
            </a:extLst>
          </p:cNvPr>
          <p:cNvSpPr/>
          <p:nvPr/>
        </p:nvSpPr>
        <p:spPr>
          <a:xfrm>
            <a:off x="165843" y="94456"/>
            <a:ext cx="11860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MOTIVATION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D128C59-9AC5-194A-9253-EAB3FCB6669E}"/>
              </a:ext>
            </a:extLst>
          </p:cNvPr>
          <p:cNvGrpSpPr/>
          <p:nvPr/>
        </p:nvGrpSpPr>
        <p:grpSpPr>
          <a:xfrm>
            <a:off x="255494" y="1954052"/>
            <a:ext cx="4412138" cy="2056827"/>
            <a:chOff x="327117" y="855181"/>
            <a:chExt cx="4412138" cy="2056827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8432546-1D06-FF4F-90D7-273EC8C8B9E0}"/>
                </a:ext>
              </a:extLst>
            </p:cNvPr>
            <p:cNvGrpSpPr/>
            <p:nvPr/>
          </p:nvGrpSpPr>
          <p:grpSpPr>
            <a:xfrm>
              <a:off x="327117" y="855181"/>
              <a:ext cx="4412138" cy="2056827"/>
              <a:chOff x="5560105" y="3553224"/>
              <a:chExt cx="6370637" cy="2969829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F92B2E8A-3ADA-9B43-9810-FB0317382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560105" y="3553224"/>
                <a:ext cx="6370637" cy="2969829"/>
              </a:xfrm>
              <a:prstGeom prst="rect">
                <a:avLst/>
              </a:prstGeom>
            </p:spPr>
          </p:pic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9E85AF31-4594-2F40-9E53-4CE6E2594B97}"/>
                  </a:ext>
                </a:extLst>
              </p:cNvPr>
              <p:cNvSpPr/>
              <p:nvPr/>
            </p:nvSpPr>
            <p:spPr>
              <a:xfrm>
                <a:off x="7315796" y="5460238"/>
                <a:ext cx="90000" cy="89076"/>
              </a:xfrm>
              <a:prstGeom prst="ellipse">
                <a:avLst/>
              </a:prstGeom>
              <a:solidFill>
                <a:srgbClr val="5D005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1E030C4-00F3-CB43-ABEC-9915B2182EB2}"/>
                </a:ext>
              </a:extLst>
            </p:cNvPr>
            <p:cNvSpPr txBox="1"/>
            <p:nvPr/>
          </p:nvSpPr>
          <p:spPr>
            <a:xfrm>
              <a:off x="1543063" y="2175930"/>
              <a:ext cx="1313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i="1" dirty="0">
                  <a:solidFill>
                    <a:schemeClr val="bg1"/>
                  </a:solidFill>
                </a:rPr>
                <a:t>Airport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36CABE5-89AC-434F-BF66-F77F6DA77FFD}"/>
                </a:ext>
              </a:extLst>
            </p:cNvPr>
            <p:cNvSpPr txBox="1"/>
            <p:nvPr/>
          </p:nvSpPr>
          <p:spPr>
            <a:xfrm>
              <a:off x="912832" y="1811158"/>
              <a:ext cx="1313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i="1" dirty="0">
                  <a:solidFill>
                    <a:schemeClr val="bg1"/>
                  </a:solidFill>
                </a:rPr>
                <a:t>MAJURO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AFCE966-9B11-2B4F-B842-3B8FC3C8D2AB}"/>
                </a:ext>
              </a:extLst>
            </p:cNvPr>
            <p:cNvSpPr txBox="1"/>
            <p:nvPr/>
          </p:nvSpPr>
          <p:spPr>
            <a:xfrm>
              <a:off x="3057683" y="2105608"/>
              <a:ext cx="1313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i="1" dirty="0">
                  <a:solidFill>
                    <a:schemeClr val="bg1"/>
                  </a:solidFill>
                </a:rPr>
                <a:t>ARNO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F3E682B-1079-FC41-AB2A-FBE4F844E5AD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66A45E13-9BC7-2541-9C3B-587CA32B1189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2DFAEE4C-5BB6-BA4F-94E9-2A7326240578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9CCB6BE7-EEE1-5742-BD56-CEB374C21590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F3509A21-CD1A-D448-946E-BF8C39C3F197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255F71DC-A03E-7F48-8E74-5E24392E3245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" name="Conector angular 27">
            <a:extLst>
              <a:ext uri="{FF2B5EF4-FFF2-40B4-BE49-F238E27FC236}">
                <a16:creationId xmlns:a16="http://schemas.microsoft.com/office/drawing/2014/main" id="{9AA8B63F-3F0C-2945-9353-E9B72488857B}"/>
              </a:ext>
            </a:extLst>
          </p:cNvPr>
          <p:cNvCxnSpPr>
            <a:cxnSpLocks/>
          </p:cNvCxnSpPr>
          <p:nvPr/>
        </p:nvCxnSpPr>
        <p:spPr>
          <a:xfrm>
            <a:off x="1498094" y="3305647"/>
            <a:ext cx="3331979" cy="1099576"/>
          </a:xfrm>
          <a:prstGeom prst="bentConnector3">
            <a:avLst>
              <a:gd name="adj1" fmla="val 69"/>
            </a:avLst>
          </a:prstGeom>
          <a:ln w="28575">
            <a:solidFill>
              <a:srgbClr val="5D0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A072144-0F71-5A48-8781-34B6FE6A9263}"/>
              </a:ext>
            </a:extLst>
          </p:cNvPr>
          <p:cNvSpPr/>
          <p:nvPr/>
        </p:nvSpPr>
        <p:spPr>
          <a:xfrm>
            <a:off x="9053255" y="5657282"/>
            <a:ext cx="300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1600" dirty="0">
                <a:solidFill>
                  <a:srgbClr val="5D005E"/>
                </a:solidFill>
                <a:latin typeface="+mj-lt"/>
              </a:rPr>
              <a:t>The flood event of 24th June 2013</a:t>
            </a:r>
          </a:p>
        </p:txBody>
      </p:sp>
    </p:spTree>
    <p:extLst>
      <p:ext uri="{BB962C8B-B14F-4D97-AF65-F5344CB8AC3E}">
        <p14:creationId xmlns:p14="http://schemas.microsoft.com/office/powerpoint/2010/main" val="54521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6ECC4014-CEB2-6642-9125-42181F4AF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B6DE3D0-C198-634B-BADC-AF0E1A780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32" y="1266628"/>
            <a:ext cx="10303329" cy="4324744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9E9086E2-A0BB-A34B-A2B0-EDDE811F8671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6ECEDB3-5092-D54B-9478-04DECB313FD1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8AA2F661-55D5-0342-A734-7026A8F51CAD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67825AA2-0D6C-914C-835D-16766EFAF0D6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5E38348B-94DA-E943-A5CA-F226EDC42438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D2E14D2E-70B2-564C-BD72-41038E80AD5B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C88CAA5-A4C6-0647-8BBB-3ABD109C03BD}"/>
              </a:ext>
            </a:extLst>
          </p:cNvPr>
          <p:cNvSpPr/>
          <p:nvPr/>
        </p:nvSpPr>
        <p:spPr>
          <a:xfrm>
            <a:off x="165843" y="94456"/>
            <a:ext cx="11860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MOTIVATION: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importance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 of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directional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spectra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21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07943554-DF31-E74E-AE7C-F3598B58641B}"/>
              </a:ext>
            </a:extLst>
          </p:cNvPr>
          <p:cNvSpPr/>
          <p:nvPr/>
        </p:nvSpPr>
        <p:spPr>
          <a:xfrm>
            <a:off x="2992489" y="3657829"/>
            <a:ext cx="5031916" cy="1111229"/>
          </a:xfrm>
          <a:prstGeom prst="roundRect">
            <a:avLst/>
          </a:prstGeom>
          <a:solidFill>
            <a:srgbClr val="95ABEA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130476FB-AB0F-F64E-B827-186E014D62EF}"/>
              </a:ext>
            </a:extLst>
          </p:cNvPr>
          <p:cNvSpPr/>
          <p:nvPr/>
        </p:nvSpPr>
        <p:spPr>
          <a:xfrm>
            <a:off x="2992489" y="2039881"/>
            <a:ext cx="5031915" cy="1111235"/>
          </a:xfrm>
          <a:prstGeom prst="roundRect">
            <a:avLst/>
          </a:prstGeom>
          <a:solidFill>
            <a:srgbClr val="95ABEA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7" name="Imagen 96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5D72BE92-F3D5-634A-B6B6-BBD4F4AC1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64E373-7483-4F32-ADA5-8C6DFB5BA73C}"/>
              </a:ext>
            </a:extLst>
          </p:cNvPr>
          <p:cNvSpPr txBox="1"/>
          <p:nvPr/>
        </p:nvSpPr>
        <p:spPr>
          <a:xfrm>
            <a:off x="-328644" y="949321"/>
            <a:ext cx="328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>
                <a:latin typeface="+mj-lt"/>
              </a:rPr>
              <a:t>Global wave hindcast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604811-7A53-48F0-A815-351BD53058F8}"/>
              </a:ext>
            </a:extLst>
          </p:cNvPr>
          <p:cNvSpPr txBox="1"/>
          <p:nvPr/>
        </p:nvSpPr>
        <p:spPr>
          <a:xfrm>
            <a:off x="142455" y="3162054"/>
            <a:ext cx="229189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000" b="1" dirty="0">
                <a:latin typeface="Bodoni MT" panose="02070603080606020203" pitchFamily="18" charset="77"/>
              </a:rPr>
              <a:t>Spectral partitioning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91DFAB0-1180-4A1B-B2C0-611341602FFA}"/>
                  </a:ext>
                </a:extLst>
              </p:cNvPr>
              <p:cNvSpPr txBox="1"/>
              <p:nvPr/>
            </p:nvSpPr>
            <p:spPr>
              <a:xfrm>
                <a:off x="3063570" y="3683194"/>
                <a:ext cx="1754979" cy="735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000" dirty="0">
                    <a:latin typeface="+mj-lt"/>
                  </a:rPr>
                  <a:t>Swells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𝛄</m:t>
                      </m:r>
                    </m:oMath>
                  </m:oMathPara>
                </a14:m>
                <a:endParaRPr lang="es-E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91DFAB0-1180-4A1B-B2C0-611341602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570" y="3683194"/>
                <a:ext cx="1754979" cy="735394"/>
              </a:xfrm>
              <a:prstGeom prst="rect">
                <a:avLst/>
              </a:prstGeom>
              <a:blipFill>
                <a:blip r:embed="rId3"/>
                <a:stretch>
                  <a:fillRect t="-3390" r="-2158" b="-169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0A23193-6322-42CF-BC9D-C4F7013DFD8A}"/>
                  </a:ext>
                </a:extLst>
              </p:cNvPr>
              <p:cNvSpPr txBox="1"/>
              <p:nvPr/>
            </p:nvSpPr>
            <p:spPr>
              <a:xfrm>
                <a:off x="3094566" y="2039882"/>
                <a:ext cx="1754979" cy="1070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000" dirty="0">
                    <a:latin typeface="+mj-lt"/>
                  </a:rPr>
                  <a:t>Sea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s-ES" sz="200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s-ES" sz="20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s-ES" sz="200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s-ES" sz="20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s-ES" sz="2000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es-ES" sz="2000"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sz="2000">
                        <a:latin typeface="Cambria Math" panose="02040503050406030204" pitchFamily="18" charset="0"/>
                      </a:rPr>
                      <m:t>𝛔</m:t>
                    </m:r>
                    <m:r>
                      <a:rPr lang="es-ES" sz="200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sz="2000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es-ES" sz="200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s-ES" sz="2000">
                            <a:latin typeface="Cambria Math" panose="02040503050406030204" pitchFamily="18" charset="0"/>
                          </a:rPr>
                          <m:t>𝒔𝒑𝒅</m:t>
                        </m:r>
                      </m:sub>
                    </m:sSub>
                  </m:oMath>
                </a14:m>
                <a:r>
                  <a:rPr lang="es-ES" sz="200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s-ES" sz="2000">
                            <a:latin typeface="Cambria Math" panose="02040503050406030204" pitchFamily="18" charset="0"/>
                          </a:rPr>
                          <m:t>𝒅𝒊𝒓</m:t>
                        </m:r>
                      </m:sub>
                    </m:sSub>
                  </m:oMath>
                </a14:m>
                <a:r>
                  <a:rPr lang="es-ES" sz="20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0A23193-6322-42CF-BC9D-C4F7013DF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566" y="2039882"/>
                <a:ext cx="1754979" cy="1070678"/>
              </a:xfrm>
              <a:prstGeom prst="rect">
                <a:avLst/>
              </a:prstGeom>
              <a:blipFill>
                <a:blip r:embed="rId4"/>
                <a:stretch>
                  <a:fillRect l="-714" t="-3529" r="-714" b="-705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uadroTexto 19">
            <a:extLst>
              <a:ext uri="{FF2B5EF4-FFF2-40B4-BE49-F238E27FC236}">
                <a16:creationId xmlns:a16="http://schemas.microsoft.com/office/drawing/2014/main" id="{030A7B45-CAA2-4D14-B973-CC57112F487B}"/>
              </a:ext>
            </a:extLst>
          </p:cNvPr>
          <p:cNvSpPr txBox="1"/>
          <p:nvPr/>
        </p:nvSpPr>
        <p:spPr>
          <a:xfrm>
            <a:off x="5149285" y="2471135"/>
            <a:ext cx="8054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+mj-lt"/>
              </a:rPr>
              <a:t>MDA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213CD52-3BD8-4E61-9985-5CE0F93363D1}"/>
              </a:ext>
            </a:extLst>
          </p:cNvPr>
          <p:cNvSpPr txBox="1"/>
          <p:nvPr/>
        </p:nvSpPr>
        <p:spPr>
          <a:xfrm>
            <a:off x="7090422" y="2471135"/>
            <a:ext cx="65722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+mj-lt"/>
              </a:rPr>
              <a:t>RBF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23EACDD-0798-4222-91B2-AA44A07B40A1}"/>
              </a:ext>
            </a:extLst>
          </p:cNvPr>
          <p:cNvSpPr txBox="1"/>
          <p:nvPr/>
        </p:nvSpPr>
        <p:spPr>
          <a:xfrm>
            <a:off x="6126176" y="2471135"/>
            <a:ext cx="8054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+mj-lt"/>
              </a:rPr>
              <a:t>SWAN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0BA41F0-EDA4-4095-831A-BC3416B337E8}"/>
              </a:ext>
            </a:extLst>
          </p:cNvPr>
          <p:cNvSpPr txBox="1"/>
          <p:nvPr/>
        </p:nvSpPr>
        <p:spPr>
          <a:xfrm>
            <a:off x="9313793" y="4882902"/>
            <a:ext cx="203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b="1" dirty="0">
                <a:latin typeface="Bodoni MT" panose="02070603080606020203" pitchFamily="18" charset="77"/>
              </a:rPr>
              <a:t>Validation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B723F1-31D7-4B95-9DA3-91BF7FB14EC0}"/>
              </a:ext>
            </a:extLst>
          </p:cNvPr>
          <p:cNvSpPr txBox="1"/>
          <p:nvPr/>
        </p:nvSpPr>
        <p:spPr>
          <a:xfrm>
            <a:off x="9313793" y="2867396"/>
            <a:ext cx="1944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Bodoni MT" panose="02070603080606020203" pitchFamily="18" charset="77"/>
              </a:rPr>
              <a:t>Reconstruction</a:t>
            </a:r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96A0D8D6-F9F3-6847-94F0-CCFBDBFE7693}"/>
              </a:ext>
            </a:extLst>
          </p:cNvPr>
          <p:cNvGrpSpPr/>
          <p:nvPr/>
        </p:nvGrpSpPr>
        <p:grpSpPr>
          <a:xfrm>
            <a:off x="9465352" y="681361"/>
            <a:ext cx="1620091" cy="2057285"/>
            <a:chOff x="10383765" y="3594048"/>
            <a:chExt cx="2180493" cy="2768916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C504F4E-5760-4D66-A478-EB4172651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6024" y="3594048"/>
              <a:ext cx="1435976" cy="2396101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0365B2C-8530-480C-A164-6D1B7D2889F6}"/>
                </a:ext>
              </a:extLst>
            </p:cNvPr>
            <p:cNvSpPr txBox="1"/>
            <p:nvPr/>
          </p:nvSpPr>
          <p:spPr>
            <a:xfrm>
              <a:off x="10383765" y="5990149"/>
              <a:ext cx="2180493" cy="37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i="1" dirty="0">
                  <a:latin typeface="+mj-lt"/>
                </a:rPr>
                <a:t>(</a:t>
              </a:r>
              <a:r>
                <a:rPr lang="es-ES" sz="1200" i="1" dirty="0" err="1">
                  <a:latin typeface="+mj-lt"/>
                </a:rPr>
                <a:t>Holthuijsen</a:t>
              </a:r>
              <a:r>
                <a:rPr lang="es-ES" sz="1200" i="1" dirty="0">
                  <a:latin typeface="+mj-lt"/>
                </a:rPr>
                <a:t>, 2007)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0818C883-01D8-4225-934E-848A444E7BEF}"/>
                  </a:ext>
                </a:extLst>
              </p:cNvPr>
              <p:cNvSpPr/>
              <p:nvPr/>
            </p:nvSpPr>
            <p:spPr>
              <a:xfrm>
                <a:off x="8534281" y="3243010"/>
                <a:ext cx="3482235" cy="659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s-E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s-E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𝑤𝑎𝑣𝑒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𝑠𝑦𝑠𝑡𝑒𝑚𝑠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0818C883-01D8-4225-934E-848A444E7B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281" y="3243010"/>
                <a:ext cx="3482235" cy="659283"/>
              </a:xfrm>
              <a:prstGeom prst="rect">
                <a:avLst/>
              </a:prstGeom>
              <a:blipFill>
                <a:blip r:embed="rId6"/>
                <a:stretch>
                  <a:fillRect t="-141509" b="-21132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BE7D8701-35F2-465F-8585-205C3E946201}"/>
              </a:ext>
            </a:extLst>
          </p:cNvPr>
          <p:cNvCxnSpPr>
            <a:cxnSpLocks/>
            <a:stCxn id="22" idx="1"/>
            <a:endCxn id="20" idx="3"/>
          </p:cNvCxnSpPr>
          <p:nvPr/>
        </p:nvCxnSpPr>
        <p:spPr>
          <a:xfrm flipH="1">
            <a:off x="5954754" y="2640412"/>
            <a:ext cx="1714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55173EAD-14B0-4E49-86EE-4E4BF27D35C9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>
            <a:off x="6931645" y="2640412"/>
            <a:ext cx="1587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C63C12F2-DE69-6C44-B255-F8E5501F6C9E}"/>
              </a:ext>
            </a:extLst>
          </p:cNvPr>
          <p:cNvSpPr txBox="1"/>
          <p:nvPr/>
        </p:nvSpPr>
        <p:spPr>
          <a:xfrm>
            <a:off x="9109016" y="5313724"/>
            <a:ext cx="244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+mj-lt"/>
              </a:rPr>
              <a:t>Inundation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forecast</a:t>
            </a:r>
            <a:endParaRPr lang="es-ES" dirty="0">
              <a:latin typeface="+mj-lt"/>
            </a:endParaRPr>
          </a:p>
          <a:p>
            <a:pPr algn="ctr"/>
            <a:r>
              <a:rPr lang="es-ES" dirty="0" err="1">
                <a:latin typeface="+mj-lt"/>
              </a:rPr>
              <a:t>Early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Warning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Systems</a:t>
            </a:r>
            <a:endParaRPr lang="es-ES" dirty="0">
              <a:latin typeface="+mj-lt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EEA06AF9-9AA5-0340-82B2-755F8F7018BD}"/>
              </a:ext>
            </a:extLst>
          </p:cNvPr>
          <p:cNvSpPr/>
          <p:nvPr/>
        </p:nvSpPr>
        <p:spPr>
          <a:xfrm>
            <a:off x="165845" y="99076"/>
            <a:ext cx="1186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METHODOLOGY</a:t>
            </a:r>
          </a:p>
        </p:txBody>
      </p:sp>
      <p:grpSp>
        <p:nvGrpSpPr>
          <p:cNvPr id="65" name="Grupo 64">
            <a:extLst>
              <a:ext uri="{FF2B5EF4-FFF2-40B4-BE49-F238E27FC236}">
                <a16:creationId xmlns:a16="http://schemas.microsoft.com/office/drawing/2014/main" id="{398A0850-71F2-AE48-A6E3-83643D1BC09C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8286D571-F63B-9F49-80C9-E1E503ECBB9C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upo 66">
              <a:extLst>
                <a:ext uri="{FF2B5EF4-FFF2-40B4-BE49-F238E27FC236}">
                  <a16:creationId xmlns:a16="http://schemas.microsoft.com/office/drawing/2014/main" id="{6BD45269-5826-A148-B393-589DCB6E4F92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69" name="Rectángulo 68">
                <a:extLst>
                  <a:ext uri="{FF2B5EF4-FFF2-40B4-BE49-F238E27FC236}">
                    <a16:creationId xmlns:a16="http://schemas.microsoft.com/office/drawing/2014/main" id="{688AC2D3-7CA4-264C-B857-847EA26B080C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70" name="Rectángulo 69">
                <a:extLst>
                  <a:ext uri="{FF2B5EF4-FFF2-40B4-BE49-F238E27FC236}">
                    <a16:creationId xmlns:a16="http://schemas.microsoft.com/office/drawing/2014/main" id="{ABB0BCFF-DF89-CA46-8281-058815A8489F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2" name="Conector recto 71">
                <a:extLst>
                  <a:ext uri="{FF2B5EF4-FFF2-40B4-BE49-F238E27FC236}">
                    <a16:creationId xmlns:a16="http://schemas.microsoft.com/office/drawing/2014/main" id="{55B535F0-D9F0-8847-BE0D-247872A9905B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1" name="CuadroTexto 90">
            <a:extLst>
              <a:ext uri="{FF2B5EF4-FFF2-40B4-BE49-F238E27FC236}">
                <a16:creationId xmlns:a16="http://schemas.microsoft.com/office/drawing/2014/main" id="{76BB01A2-BA36-0D4D-B170-0E3DE33CDED8}"/>
              </a:ext>
            </a:extLst>
          </p:cNvPr>
          <p:cNvSpPr txBox="1"/>
          <p:nvPr/>
        </p:nvSpPr>
        <p:spPr>
          <a:xfrm>
            <a:off x="5149285" y="3946819"/>
            <a:ext cx="8054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+mj-lt"/>
              </a:rPr>
              <a:t>MDA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EBF1A953-33F9-B740-8C66-FE7B62EC5B19}"/>
              </a:ext>
            </a:extLst>
          </p:cNvPr>
          <p:cNvSpPr txBox="1"/>
          <p:nvPr/>
        </p:nvSpPr>
        <p:spPr>
          <a:xfrm>
            <a:off x="7090422" y="3946819"/>
            <a:ext cx="65722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+mj-lt"/>
              </a:rPr>
              <a:t>RBF</a:t>
            </a: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D1D2A025-9A6D-7D45-8BBD-5047F4E493AF}"/>
              </a:ext>
            </a:extLst>
          </p:cNvPr>
          <p:cNvSpPr txBox="1"/>
          <p:nvPr/>
        </p:nvSpPr>
        <p:spPr>
          <a:xfrm>
            <a:off x="6126176" y="3946819"/>
            <a:ext cx="8054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+mj-lt"/>
              </a:rPr>
              <a:t>SWAN</a:t>
            </a:r>
          </a:p>
        </p:txBody>
      </p: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9C78A485-4153-2D48-90B6-02AE932DDEE1}"/>
              </a:ext>
            </a:extLst>
          </p:cNvPr>
          <p:cNvCxnSpPr>
            <a:cxnSpLocks/>
            <a:stCxn id="93" idx="1"/>
            <a:endCxn id="91" idx="3"/>
          </p:cNvCxnSpPr>
          <p:nvPr/>
        </p:nvCxnSpPr>
        <p:spPr>
          <a:xfrm flipH="1">
            <a:off x="5954754" y="4116096"/>
            <a:ext cx="1714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4D276CC8-8F2D-A245-AA22-D313ACE3AF52}"/>
              </a:ext>
            </a:extLst>
          </p:cNvPr>
          <p:cNvCxnSpPr>
            <a:cxnSpLocks/>
            <a:stCxn id="93" idx="3"/>
            <a:endCxn id="92" idx="1"/>
          </p:cNvCxnSpPr>
          <p:nvPr/>
        </p:nvCxnSpPr>
        <p:spPr>
          <a:xfrm>
            <a:off x="6931645" y="4116096"/>
            <a:ext cx="1587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n 97">
            <a:extLst>
              <a:ext uri="{FF2B5EF4-FFF2-40B4-BE49-F238E27FC236}">
                <a16:creationId xmlns:a16="http://schemas.microsoft.com/office/drawing/2014/main" id="{FCAEEE76-BE73-B940-89E9-4EF6627EA7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379" y="1762895"/>
            <a:ext cx="1335656" cy="1301046"/>
          </a:xfrm>
          <a:prstGeom prst="rect">
            <a:avLst/>
          </a:prstGeom>
        </p:spPr>
      </p:pic>
      <p:grpSp>
        <p:nvGrpSpPr>
          <p:cNvPr id="77" name="Grupo 76">
            <a:extLst>
              <a:ext uri="{FF2B5EF4-FFF2-40B4-BE49-F238E27FC236}">
                <a16:creationId xmlns:a16="http://schemas.microsoft.com/office/drawing/2014/main" id="{2F78AD75-D920-B240-ADBC-223E84659C72}"/>
              </a:ext>
            </a:extLst>
          </p:cNvPr>
          <p:cNvGrpSpPr/>
          <p:nvPr/>
        </p:nvGrpSpPr>
        <p:grpSpPr>
          <a:xfrm>
            <a:off x="2434347" y="2550249"/>
            <a:ext cx="558142" cy="1565847"/>
            <a:chOff x="2332747" y="2550249"/>
            <a:chExt cx="558142" cy="1565847"/>
          </a:xfrm>
        </p:grpSpPr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B58E7623-FA50-314E-A1E2-1144E376998F}"/>
                </a:ext>
              </a:extLst>
            </p:cNvPr>
            <p:cNvCxnSpPr>
              <a:cxnSpLocks/>
            </p:cNvCxnSpPr>
            <p:nvPr/>
          </p:nvCxnSpPr>
          <p:spPr>
            <a:xfrm>
              <a:off x="2579085" y="2550249"/>
              <a:ext cx="311804" cy="0"/>
            </a:xfrm>
            <a:prstGeom prst="line">
              <a:avLst/>
            </a:prstGeom>
            <a:ln w="19050"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46F99E66-2903-D545-9EFD-61503A35A7BC}"/>
                </a:ext>
              </a:extLst>
            </p:cNvPr>
            <p:cNvGrpSpPr/>
            <p:nvPr/>
          </p:nvGrpSpPr>
          <p:grpSpPr>
            <a:xfrm>
              <a:off x="2332747" y="2551711"/>
              <a:ext cx="558142" cy="1564385"/>
              <a:chOff x="2332747" y="2551711"/>
              <a:chExt cx="558142" cy="1564385"/>
            </a:xfrm>
          </p:grpSpPr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04B36408-7DC5-B34A-840C-E4C449FF1CD0}"/>
                  </a:ext>
                </a:extLst>
              </p:cNvPr>
              <p:cNvGrpSpPr/>
              <p:nvPr/>
            </p:nvGrpSpPr>
            <p:grpSpPr>
              <a:xfrm>
                <a:off x="2579085" y="2551711"/>
                <a:ext cx="311804" cy="1564385"/>
                <a:chOff x="2579085" y="2551711"/>
                <a:chExt cx="311804" cy="1564385"/>
              </a:xfrm>
            </p:grpSpPr>
            <p:cxnSp>
              <p:nvCxnSpPr>
                <p:cNvPr id="9" name="Conector recto 8">
                  <a:extLst>
                    <a:ext uri="{FF2B5EF4-FFF2-40B4-BE49-F238E27FC236}">
                      <a16:creationId xmlns:a16="http://schemas.microsoft.com/office/drawing/2014/main" id="{94D4CB5B-5712-ED4A-90A3-3F3252B03D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79085" y="2551711"/>
                  <a:ext cx="0" cy="1564385"/>
                </a:xfrm>
                <a:prstGeom prst="line">
                  <a:avLst/>
                </a:prstGeom>
                <a:ln w="19050">
                  <a:solidFill>
                    <a:srgbClr val="6FCAB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>
                  <a:extLst>
                    <a:ext uri="{FF2B5EF4-FFF2-40B4-BE49-F238E27FC236}">
                      <a16:creationId xmlns:a16="http://schemas.microsoft.com/office/drawing/2014/main" id="{8187A6B2-16F4-3C4A-AF73-7F1890C8E2AB}"/>
                    </a:ext>
                  </a:extLst>
                </p:cNvPr>
                <p:cNvCxnSpPr/>
                <p:nvPr/>
              </p:nvCxnSpPr>
              <p:spPr>
                <a:xfrm flipH="1">
                  <a:off x="2579085" y="4116096"/>
                  <a:ext cx="311804" cy="0"/>
                </a:xfrm>
                <a:prstGeom prst="line">
                  <a:avLst/>
                </a:prstGeom>
                <a:ln w="19050">
                  <a:solidFill>
                    <a:srgbClr val="6FCAB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Conector recto 72">
                <a:extLst>
                  <a:ext uri="{FF2B5EF4-FFF2-40B4-BE49-F238E27FC236}">
                    <a16:creationId xmlns:a16="http://schemas.microsoft.com/office/drawing/2014/main" id="{B3A2F03A-DA8D-7345-93FE-E1F8F5E2D5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32747" y="3402637"/>
                <a:ext cx="246339" cy="0"/>
              </a:xfrm>
              <a:prstGeom prst="line">
                <a:avLst/>
              </a:prstGeom>
              <a:ln w="19050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138D0056-8509-B14F-A1F4-5B489A112909}"/>
              </a:ext>
            </a:extLst>
          </p:cNvPr>
          <p:cNvGrpSpPr/>
          <p:nvPr/>
        </p:nvGrpSpPr>
        <p:grpSpPr>
          <a:xfrm>
            <a:off x="8017643" y="2545850"/>
            <a:ext cx="538228" cy="1565130"/>
            <a:chOff x="7916043" y="2545850"/>
            <a:chExt cx="538228" cy="1565130"/>
          </a:xfrm>
        </p:grpSpPr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B674A0DE-B6D8-FE42-818A-742D12ACA896}"/>
                </a:ext>
              </a:extLst>
            </p:cNvPr>
            <p:cNvGrpSpPr/>
            <p:nvPr/>
          </p:nvGrpSpPr>
          <p:grpSpPr>
            <a:xfrm>
              <a:off x="7916043" y="2545850"/>
              <a:ext cx="311804" cy="1565130"/>
              <a:chOff x="2579085" y="2550966"/>
              <a:chExt cx="311804" cy="1565130"/>
            </a:xfrm>
          </p:grpSpPr>
          <p:cxnSp>
            <p:nvCxnSpPr>
              <p:cNvPr id="61" name="Conector recto 60">
                <a:extLst>
                  <a:ext uri="{FF2B5EF4-FFF2-40B4-BE49-F238E27FC236}">
                    <a16:creationId xmlns:a16="http://schemas.microsoft.com/office/drawing/2014/main" id="{A71C678E-38AD-2F41-8726-C0A8290585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90889" y="2550966"/>
                <a:ext cx="0" cy="1564385"/>
              </a:xfrm>
              <a:prstGeom prst="line">
                <a:avLst/>
              </a:prstGeom>
              <a:ln w="19050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cto 61">
                <a:extLst>
                  <a:ext uri="{FF2B5EF4-FFF2-40B4-BE49-F238E27FC236}">
                    <a16:creationId xmlns:a16="http://schemas.microsoft.com/office/drawing/2014/main" id="{72EB6219-0166-2C4B-A03F-E72E2BEB41E8}"/>
                  </a:ext>
                </a:extLst>
              </p:cNvPr>
              <p:cNvCxnSpPr/>
              <p:nvPr/>
            </p:nvCxnSpPr>
            <p:spPr>
              <a:xfrm flipH="1">
                <a:off x="2579085" y="2551711"/>
                <a:ext cx="311804" cy="0"/>
              </a:xfrm>
              <a:prstGeom prst="line">
                <a:avLst/>
              </a:prstGeom>
              <a:ln w="19050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recto 62">
                <a:extLst>
                  <a:ext uri="{FF2B5EF4-FFF2-40B4-BE49-F238E27FC236}">
                    <a16:creationId xmlns:a16="http://schemas.microsoft.com/office/drawing/2014/main" id="{B5D973BD-72DB-B44B-9279-C688B8A1065F}"/>
                  </a:ext>
                </a:extLst>
              </p:cNvPr>
              <p:cNvCxnSpPr/>
              <p:nvPr/>
            </p:nvCxnSpPr>
            <p:spPr>
              <a:xfrm flipH="1">
                <a:off x="2579085" y="4116096"/>
                <a:ext cx="311804" cy="0"/>
              </a:xfrm>
              <a:prstGeom prst="line">
                <a:avLst/>
              </a:prstGeom>
              <a:ln w="19050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4151C3D9-CADE-E746-89D8-3EB225255275}"/>
                </a:ext>
              </a:extLst>
            </p:cNvPr>
            <p:cNvCxnSpPr>
              <a:cxnSpLocks/>
            </p:cNvCxnSpPr>
            <p:nvPr/>
          </p:nvCxnSpPr>
          <p:spPr>
            <a:xfrm>
              <a:off x="8232378" y="3308808"/>
              <a:ext cx="221893" cy="0"/>
            </a:xfrm>
            <a:prstGeom prst="line">
              <a:avLst/>
            </a:prstGeom>
            <a:ln w="19050"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F3350BE3-F679-034E-BE2E-3368921D76D4}"/>
              </a:ext>
            </a:extLst>
          </p:cNvPr>
          <p:cNvCxnSpPr>
            <a:cxnSpLocks/>
          </p:cNvCxnSpPr>
          <p:nvPr/>
        </p:nvCxnSpPr>
        <p:spPr>
          <a:xfrm>
            <a:off x="1312207" y="1374453"/>
            <a:ext cx="0" cy="303063"/>
          </a:xfrm>
          <a:prstGeom prst="straightConnector1">
            <a:avLst/>
          </a:prstGeom>
          <a:ln w="28575">
            <a:solidFill>
              <a:srgbClr val="6FCA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de flecha 88">
            <a:extLst>
              <a:ext uri="{FF2B5EF4-FFF2-40B4-BE49-F238E27FC236}">
                <a16:creationId xmlns:a16="http://schemas.microsoft.com/office/drawing/2014/main" id="{D527D024-2979-FE42-BA6D-8090C6923BB9}"/>
              </a:ext>
            </a:extLst>
          </p:cNvPr>
          <p:cNvCxnSpPr>
            <a:cxnSpLocks/>
          </p:cNvCxnSpPr>
          <p:nvPr/>
        </p:nvCxnSpPr>
        <p:spPr>
          <a:xfrm>
            <a:off x="10331577" y="4089176"/>
            <a:ext cx="0" cy="658823"/>
          </a:xfrm>
          <a:prstGeom prst="straightConnector1">
            <a:avLst/>
          </a:prstGeom>
          <a:ln w="28575">
            <a:solidFill>
              <a:srgbClr val="6FCA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112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monitor, pantalla&#10;&#10;Descripción generada automáticamente">
            <a:extLst>
              <a:ext uri="{FF2B5EF4-FFF2-40B4-BE49-F238E27FC236}">
                <a16:creationId xmlns:a16="http://schemas.microsoft.com/office/drawing/2014/main" id="{523951B1-7D58-6C42-9271-7507664BD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17" t="10873" r="16146" b="10203"/>
          <a:stretch/>
        </p:blipFill>
        <p:spPr>
          <a:xfrm>
            <a:off x="254062" y="1550568"/>
            <a:ext cx="7366161" cy="4433249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B3274B00-9A4C-2D41-92B5-BE53FF350905}"/>
              </a:ext>
            </a:extLst>
          </p:cNvPr>
          <p:cNvGrpSpPr/>
          <p:nvPr/>
        </p:nvGrpSpPr>
        <p:grpSpPr>
          <a:xfrm>
            <a:off x="251119" y="755170"/>
            <a:ext cx="1444002" cy="1422765"/>
            <a:chOff x="4168899" y="905616"/>
            <a:chExt cx="5218169" cy="5139307"/>
          </a:xfrm>
        </p:grpSpPr>
        <p:pic>
          <p:nvPicPr>
            <p:cNvPr id="5" name="Imagen 4" descr="Imagen que contiene monitor, hombre, parado, cd&#10;&#10;Descripción generada automáticamente">
              <a:extLst>
                <a:ext uri="{FF2B5EF4-FFF2-40B4-BE49-F238E27FC236}">
                  <a16:creationId xmlns:a16="http://schemas.microsoft.com/office/drawing/2014/main" id="{167764A0-E5EE-B64A-9B26-01F356B20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896" b="87952" l="28490" r="66094">
                          <a14:foregroundMark x1="48646" y1="15115" x2="48646" y2="15115"/>
                          <a14:foregroundMark x1="50469" y1="49945" x2="49271" y2="45674"/>
                          <a14:foregroundMark x1="63177" y1="49507" x2="58542" y2="73932"/>
                          <a14:foregroundMark x1="58542" y1="73932" x2="51563" y2="78861"/>
                          <a14:foregroundMark x1="30729" y1="44578" x2="31146" y2="53231"/>
                          <a14:foregroundMark x1="45885" y1="88061" x2="49635" y2="86966"/>
                          <a14:foregroundMark x1="65104" y1="56188" x2="65000" y2="47645"/>
                          <a14:foregroundMark x1="66094" y1="51041" x2="66094" y2="51041"/>
                          <a14:foregroundMark x1="28490" y1="50712" x2="29010" y2="50931"/>
                        </a14:backgroundRemoval>
                      </a14:imgEffect>
                    </a14:imgLayer>
                  </a14:imgProps>
                </a:ext>
              </a:extLst>
            </a:blip>
            <a:srcRect l="27708" t="7273" r="30938" b="7054"/>
            <a:stretch/>
          </p:blipFill>
          <p:spPr>
            <a:xfrm>
              <a:off x="4168899" y="905616"/>
              <a:ext cx="5218169" cy="5139307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9" name="Circular 8">
              <a:extLst>
                <a:ext uri="{FF2B5EF4-FFF2-40B4-BE49-F238E27FC236}">
                  <a16:creationId xmlns:a16="http://schemas.microsoft.com/office/drawing/2014/main" id="{47A54272-8526-884E-B43D-AD7BDF79449B}"/>
                </a:ext>
              </a:extLst>
            </p:cNvPr>
            <p:cNvSpPr/>
            <p:nvPr/>
          </p:nvSpPr>
          <p:spPr>
            <a:xfrm>
              <a:off x="4468833" y="1217878"/>
              <a:ext cx="4618299" cy="4540376"/>
            </a:xfrm>
            <a:prstGeom prst="pie">
              <a:avLst>
                <a:gd name="adj1" fmla="val 13932332"/>
                <a:gd name="adj2" fmla="val 10748254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C5D51AD8-FE7E-A949-8FE2-F85919398833}"/>
              </a:ext>
            </a:extLst>
          </p:cNvPr>
          <p:cNvGrpSpPr/>
          <p:nvPr/>
        </p:nvGrpSpPr>
        <p:grpSpPr>
          <a:xfrm>
            <a:off x="3119744" y="731956"/>
            <a:ext cx="1444002" cy="1400306"/>
            <a:chOff x="4333261" y="4159518"/>
            <a:chExt cx="1442852" cy="1366650"/>
          </a:xfrm>
        </p:grpSpPr>
        <p:pic>
          <p:nvPicPr>
            <p:cNvPr id="38" name="Imagen 37" descr="Imagen que contiene monitor, cd, hombre, parado&#10;&#10;Descripción generada automáticamente">
              <a:extLst>
                <a:ext uri="{FF2B5EF4-FFF2-40B4-BE49-F238E27FC236}">
                  <a16:creationId xmlns:a16="http://schemas.microsoft.com/office/drawing/2014/main" id="{DB0195B0-D855-504F-BC77-441D96316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363" b="87295" l="30156" r="65938">
                          <a14:foregroundMark x1="51250" y1="19387" x2="55677" y2="37568"/>
                          <a14:foregroundMark x1="55677" y1="37568" x2="56042" y2="54984"/>
                          <a14:foregroundMark x1="56042" y1="54984" x2="53646" y2="63746"/>
                          <a14:foregroundMark x1="53646" y1="63746" x2="44948" y2="76670"/>
                          <a14:foregroundMark x1="57708" y1="31544" x2="58385" y2="52574"/>
                          <a14:foregroundMark x1="58385" y1="52574" x2="53333" y2="75904"/>
                          <a14:foregroundMark x1="53333" y1="75904" x2="50521" y2="83242"/>
                          <a14:foregroundMark x1="50521" y1="83242" x2="50469" y2="83242"/>
                          <a14:foregroundMark x1="61094" y1="42716" x2="60052" y2="69113"/>
                          <a14:foregroundMark x1="60052" y1="69113" x2="57865" y2="76780"/>
                          <a14:foregroundMark x1="57865" y1="76780" x2="56250" y2="79628"/>
                          <a14:foregroundMark x1="62708" y1="36911" x2="63490" y2="53779"/>
                          <a14:foregroundMark x1="63490" y1="53779" x2="61563" y2="67908"/>
                          <a14:foregroundMark x1="64792" y1="45126" x2="64531" y2="54984"/>
                          <a14:foregroundMark x1="64531" y1="54984" x2="61406" y2="72180"/>
                          <a14:foregroundMark x1="61406" y1="72180" x2="60729" y2="74261"/>
                          <a14:foregroundMark x1="31771" y1="42935" x2="31979" y2="54326"/>
                          <a14:foregroundMark x1="50938" y1="15772" x2="44583" y2="15991"/>
                          <a14:foregroundMark x1="49063" y1="13582" x2="48021" y2="13363"/>
                          <a14:foregroundMark x1="45938" y1="86857" x2="49531" y2="87404"/>
                          <a14:foregroundMark x1="65938" y1="52136" x2="65938" y2="48740"/>
                          <a14:foregroundMark x1="30156" y1="51150" x2="30156" y2="51150"/>
                        </a14:backgroundRemoval>
                      </a14:imgEffect>
                    </a14:imgLayer>
                  </a14:imgProps>
                </a:ext>
              </a:extLst>
            </a:blip>
            <a:srcRect l="29077" t="11299" r="32154" b="9502"/>
            <a:stretch/>
          </p:blipFill>
          <p:spPr>
            <a:xfrm>
              <a:off x="4333261" y="4159518"/>
              <a:ext cx="1442852" cy="1366650"/>
            </a:xfrm>
            <a:prstGeom prst="rect">
              <a:avLst/>
            </a:prstGeom>
          </p:spPr>
        </p:pic>
        <p:sp>
          <p:nvSpPr>
            <p:cNvPr id="39" name="Circular 38">
              <a:extLst>
                <a:ext uri="{FF2B5EF4-FFF2-40B4-BE49-F238E27FC236}">
                  <a16:creationId xmlns:a16="http://schemas.microsoft.com/office/drawing/2014/main" id="{7BF9E045-087D-9A47-AFC4-DF40219B0FDE}"/>
                </a:ext>
              </a:extLst>
            </p:cNvPr>
            <p:cNvSpPr/>
            <p:nvPr/>
          </p:nvSpPr>
          <p:spPr>
            <a:xfrm>
              <a:off x="4373587" y="4181074"/>
              <a:ext cx="1360167" cy="1309303"/>
            </a:xfrm>
            <a:prstGeom prst="pie">
              <a:avLst>
                <a:gd name="adj1" fmla="val 18537678"/>
                <a:gd name="adj2" fmla="val 13888159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99F75B1D-CBBD-004D-AA4B-2017137D2E0B}"/>
              </a:ext>
            </a:extLst>
          </p:cNvPr>
          <p:cNvGrpSpPr/>
          <p:nvPr/>
        </p:nvGrpSpPr>
        <p:grpSpPr>
          <a:xfrm>
            <a:off x="6124056" y="700778"/>
            <a:ext cx="1442853" cy="1400305"/>
            <a:chOff x="5919095" y="688588"/>
            <a:chExt cx="1401629" cy="1442785"/>
          </a:xfrm>
        </p:grpSpPr>
        <p:pic>
          <p:nvPicPr>
            <p:cNvPr id="42" name="Imagen 41" descr="Imagen que contiene monitor, cd, hombre, parado&#10;&#10;Descripción generada automáticamente">
              <a:extLst>
                <a:ext uri="{FF2B5EF4-FFF2-40B4-BE49-F238E27FC236}">
                  <a16:creationId xmlns:a16="http://schemas.microsoft.com/office/drawing/2014/main" id="{4AD8D174-3D9F-9849-891C-A71DDBB4E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458" b="87514" l="30990" r="65885">
                          <a14:foregroundMark x1="44740" y1="19168" x2="40313" y2="19715"/>
                          <a14:foregroundMark x1="40313" y1="19715" x2="36979" y2="24096"/>
                          <a14:foregroundMark x1="36979" y1="24096" x2="34844" y2="30120"/>
                          <a14:foregroundMark x1="52344" y1="21577" x2="56875" y2="25192"/>
                          <a14:foregroundMark x1="56875" y1="25192" x2="58438" y2="32859"/>
                          <a14:foregroundMark x1="58438" y1="32859" x2="58906" y2="55969"/>
                          <a14:foregroundMark x1="58906" y1="55969" x2="57708" y2="66703"/>
                          <a14:foregroundMark x1="57708" y1="66703" x2="53281" y2="75137"/>
                          <a14:foregroundMark x1="53281" y1="75137" x2="48490" y2="80066"/>
                          <a14:foregroundMark x1="48490" y1="80066" x2="45885" y2="80285"/>
                          <a14:foregroundMark x1="53490" y1="18510" x2="56875" y2="23549"/>
                          <a14:foregroundMark x1="56875" y1="23549" x2="59948" y2="39650"/>
                          <a14:foregroundMark x1="59948" y1="39650" x2="60521" y2="59255"/>
                          <a14:foregroundMark x1="60521" y1="59255" x2="56667" y2="76889"/>
                          <a14:foregroundMark x1="56667" y1="76889" x2="52917" y2="79628"/>
                          <a14:foregroundMark x1="52917" y1="79628" x2="49948" y2="73932"/>
                          <a14:foregroundMark x1="49948" y1="73932" x2="49688" y2="64513"/>
                          <a14:foregroundMark x1="49688" y1="64513" x2="52500" y2="58488"/>
                          <a14:foregroundMark x1="52500" y1="58488" x2="50833" y2="67470"/>
                          <a14:foregroundMark x1="50833" y1="67470" x2="48229" y2="74370"/>
                          <a14:foregroundMark x1="48229" y1="74370" x2="44323" y2="78204"/>
                          <a14:foregroundMark x1="44323" y1="78204" x2="39740" y2="77108"/>
                          <a14:foregroundMark x1="39740" y1="77108" x2="36823" y2="71084"/>
                          <a14:foregroundMark x1="47135" y1="46988" x2="50469" y2="57722"/>
                          <a14:foregroundMark x1="33073" y1="34940" x2="33281" y2="52136"/>
                          <a14:foregroundMark x1="33281" y1="52136" x2="34375" y2="60570"/>
                          <a14:foregroundMark x1="34375" y1="60570" x2="34635" y2="61008"/>
                          <a14:foregroundMark x1="62448" y1="37568" x2="62344" y2="58160"/>
                          <a14:foregroundMark x1="55052" y1="19606" x2="58438" y2="25082"/>
                          <a14:foregroundMark x1="58438" y1="25082" x2="61302" y2="35159"/>
                          <a14:foregroundMark x1="61927" y1="31654" x2="64010" y2="52026"/>
                          <a14:foregroundMark x1="64010" y1="52026" x2="63229" y2="61446"/>
                          <a14:foregroundMark x1="63229" y1="61446" x2="59010" y2="78094"/>
                          <a14:foregroundMark x1="59010" y1="78094" x2="55469" y2="83242"/>
                          <a14:foregroundMark x1="55469" y1="83242" x2="51198" y2="85542"/>
                          <a14:foregroundMark x1="51198" y1="85542" x2="47188" y2="84995"/>
                          <a14:foregroundMark x1="47188" y1="84995" x2="46406" y2="84228"/>
                          <a14:foregroundMark x1="44948" y1="87514" x2="48073" y2="87514"/>
                          <a14:foregroundMark x1="30990" y1="43702" x2="31094" y2="51369"/>
                          <a14:foregroundMark x1="45156" y1="14567" x2="49219" y2="14786"/>
                          <a14:foregroundMark x1="64740" y1="44140" x2="64844" y2="52903"/>
                          <a14:foregroundMark x1="64844" y1="52903" x2="64740" y2="53122"/>
                          <a14:foregroundMark x1="65885" y1="48959" x2="65885" y2="52903"/>
                        </a14:backgroundRemoval>
                      </a14:imgEffect>
                    </a14:imgLayer>
                  </a14:imgProps>
                </a:ext>
              </a:extLst>
            </a:blip>
            <a:srcRect l="29608" t="10778" r="32866" b="9928"/>
            <a:stretch/>
          </p:blipFill>
          <p:spPr>
            <a:xfrm>
              <a:off x="5919095" y="688588"/>
              <a:ext cx="1401629" cy="1442785"/>
            </a:xfrm>
            <a:prstGeom prst="rect">
              <a:avLst/>
            </a:prstGeom>
          </p:spPr>
        </p:pic>
        <p:sp>
          <p:nvSpPr>
            <p:cNvPr id="51" name="Circular 50">
              <a:extLst>
                <a:ext uri="{FF2B5EF4-FFF2-40B4-BE49-F238E27FC236}">
                  <a16:creationId xmlns:a16="http://schemas.microsoft.com/office/drawing/2014/main" id="{81C1DEA8-3D09-4F40-92BD-783DBCDD99BE}"/>
                </a:ext>
              </a:extLst>
            </p:cNvPr>
            <p:cNvSpPr/>
            <p:nvPr/>
          </p:nvSpPr>
          <p:spPr>
            <a:xfrm>
              <a:off x="5937973" y="724828"/>
              <a:ext cx="1382751" cy="1361781"/>
            </a:xfrm>
            <a:prstGeom prst="pie">
              <a:avLst>
                <a:gd name="adj1" fmla="val 31035"/>
                <a:gd name="adj2" fmla="val 18349295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37210668-13F5-7542-A792-C5428DF171E7}"/>
              </a:ext>
            </a:extLst>
          </p:cNvPr>
          <p:cNvGrpSpPr/>
          <p:nvPr/>
        </p:nvGrpSpPr>
        <p:grpSpPr>
          <a:xfrm>
            <a:off x="6115091" y="5027429"/>
            <a:ext cx="1442853" cy="1400305"/>
            <a:chOff x="5832064" y="5012454"/>
            <a:chExt cx="1442853" cy="1400305"/>
          </a:xfrm>
        </p:grpSpPr>
        <p:pic>
          <p:nvPicPr>
            <p:cNvPr id="48" name="Imagen 47" descr="Imagen que contiene monitor, cd, hombre, parado&#10;&#10;Descripción generada automáticamente">
              <a:extLst>
                <a:ext uri="{FF2B5EF4-FFF2-40B4-BE49-F238E27FC236}">
                  <a16:creationId xmlns:a16="http://schemas.microsoft.com/office/drawing/2014/main" id="{C3470E98-FA52-F447-BC45-CE81D3A5B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896" b="87733" l="30156" r="66042">
                          <a14:foregroundMark x1="52396" y1="21249" x2="57240" y2="38773"/>
                          <a14:foregroundMark x1="57240" y1="38773" x2="58229" y2="56627"/>
                          <a14:foregroundMark x1="58229" y1="56627" x2="56979" y2="64732"/>
                          <a14:foregroundMark x1="56979" y1="64732" x2="54896" y2="71522"/>
                          <a14:foregroundMark x1="56563" y1="27382" x2="59167" y2="35706"/>
                          <a14:foregroundMark x1="59167" y1="35706" x2="59219" y2="65608"/>
                          <a14:foregroundMark x1="59219" y1="65608" x2="56198" y2="73056"/>
                          <a14:foregroundMark x1="56198" y1="73056" x2="47344" y2="81380"/>
                          <a14:foregroundMark x1="47344" y1="81380" x2="47083" y2="81380"/>
                          <a14:foregroundMark x1="47917" y1="15553" x2="52448" y2="16867"/>
                          <a14:foregroundMark x1="52448" y1="16867" x2="56198" y2="20811"/>
                          <a14:foregroundMark x1="56198" y1="20811" x2="59375" y2="26944"/>
                          <a14:foregroundMark x1="59375" y1="26944" x2="61979" y2="44031"/>
                          <a14:foregroundMark x1="61979" y1="44031" x2="61979" y2="60350"/>
                          <a14:foregroundMark x1="62083" y1="32640" x2="64583" y2="52026"/>
                          <a14:foregroundMark x1="64583" y1="52026" x2="64427" y2="61774"/>
                          <a14:foregroundMark x1="64427" y1="61774" x2="62708" y2="69770"/>
                          <a14:foregroundMark x1="62708" y1="69770" x2="56250" y2="81818"/>
                          <a14:foregroundMark x1="56250" y1="81818" x2="55729" y2="82256"/>
                          <a14:foregroundMark x1="31667" y1="39211" x2="32396" y2="55093"/>
                          <a14:foregroundMark x1="46458" y1="46440" x2="47917" y2="49836"/>
                          <a14:foregroundMark x1="43646" y1="83571" x2="47969" y2="83680"/>
                          <a14:foregroundMark x1="47969" y1="83680" x2="53750" y2="80504"/>
                          <a14:foregroundMark x1="65000" y1="56846" x2="64063" y2="39102"/>
                          <a14:foregroundMark x1="64063" y1="39102" x2="62865" y2="30887"/>
                          <a14:foregroundMark x1="62865" y1="30887" x2="62292" y2="29135"/>
                          <a14:foregroundMark x1="50104" y1="53560" x2="48229" y2="53779"/>
                          <a14:foregroundMark x1="51250" y1="14896" x2="48021" y2="15115"/>
                          <a14:foregroundMark x1="46250" y1="87295" x2="48542" y2="87733"/>
                          <a14:foregroundMark x1="48125" y1="49179" x2="48229" y2="50931"/>
                          <a14:foregroundMark x1="30677" y1="49726" x2="30208" y2="50821"/>
                          <a14:foregroundMark x1="66042" y1="51807" x2="66042" y2="50164"/>
                        </a14:backgroundRemoval>
                      </a14:imgEffect>
                    </a14:imgLayer>
                  </a14:imgProps>
                </a:ext>
              </a:extLst>
            </a:blip>
            <a:srcRect l="28959" t="10940" r="32420" b="9576"/>
            <a:stretch/>
          </p:blipFill>
          <p:spPr>
            <a:xfrm>
              <a:off x="5832064" y="5012454"/>
              <a:ext cx="1442853" cy="1400305"/>
            </a:xfrm>
            <a:prstGeom prst="rect">
              <a:avLst/>
            </a:prstGeom>
          </p:spPr>
        </p:pic>
        <p:sp>
          <p:nvSpPr>
            <p:cNvPr id="52" name="Circular 51">
              <a:extLst>
                <a:ext uri="{FF2B5EF4-FFF2-40B4-BE49-F238E27FC236}">
                  <a16:creationId xmlns:a16="http://schemas.microsoft.com/office/drawing/2014/main" id="{3F726B2F-03FB-AF48-A1C7-6BA7864F9E77}"/>
                </a:ext>
              </a:extLst>
            </p:cNvPr>
            <p:cNvSpPr/>
            <p:nvPr/>
          </p:nvSpPr>
          <p:spPr>
            <a:xfrm>
              <a:off x="5870559" y="5025007"/>
              <a:ext cx="1347622" cy="1363868"/>
            </a:xfrm>
            <a:prstGeom prst="pie">
              <a:avLst>
                <a:gd name="adj1" fmla="val 3193183"/>
                <a:gd name="adj2" fmla="val 21590893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E3AA7E89-FFB0-7F47-B236-8439B62EF110}"/>
              </a:ext>
            </a:extLst>
          </p:cNvPr>
          <p:cNvGrpSpPr/>
          <p:nvPr/>
        </p:nvGrpSpPr>
        <p:grpSpPr>
          <a:xfrm>
            <a:off x="3136691" y="5025770"/>
            <a:ext cx="1442852" cy="1400305"/>
            <a:chOff x="3155673" y="5131190"/>
            <a:chExt cx="1442852" cy="1400305"/>
          </a:xfrm>
        </p:grpSpPr>
        <p:pic>
          <p:nvPicPr>
            <p:cNvPr id="46" name="Imagen 45" descr="Imagen que contiene monitor, hombre, parado, cd&#10;&#10;Descripción generada automáticamente">
              <a:extLst>
                <a:ext uri="{FF2B5EF4-FFF2-40B4-BE49-F238E27FC236}">
                  <a16:creationId xmlns:a16="http://schemas.microsoft.com/office/drawing/2014/main" id="{CAF0AFC0-7DC4-9446-9B1E-23BFD469B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4239" b="88719" l="30625" r="65938">
                          <a14:foregroundMark x1="54792" y1="28697" x2="57865" y2="35926"/>
                          <a14:foregroundMark x1="57865" y1="35926" x2="59792" y2="53341"/>
                          <a14:foregroundMark x1="59792" y1="53341" x2="59427" y2="63636"/>
                          <a14:foregroundMark x1="59427" y1="63636" x2="57135" y2="71961"/>
                          <a14:foregroundMark x1="57135" y1="71961" x2="51250" y2="80504"/>
                          <a14:foregroundMark x1="53125" y1="22344" x2="57292" y2="28916"/>
                          <a14:foregroundMark x1="57292" y1="28916" x2="59167" y2="36364"/>
                          <a14:foregroundMark x1="59167" y1="36364" x2="60833" y2="62979"/>
                          <a14:foregroundMark x1="49479" y1="15991" x2="53594" y2="16648"/>
                          <a14:foregroundMark x1="53594" y1="16648" x2="60260" y2="27820"/>
                          <a14:foregroundMark x1="60260" y1="27820" x2="63958" y2="56736"/>
                          <a14:foregroundMark x1="63958" y1="56736" x2="63333" y2="61884"/>
                          <a14:foregroundMark x1="48125" y1="85542" x2="52292" y2="85323"/>
                          <a14:foregroundMark x1="52292" y1="85323" x2="61771" y2="67360"/>
                          <a14:foregroundMark x1="63750" y1="39430" x2="64583" y2="52464"/>
                          <a14:foregroundMark x1="51250" y1="21687" x2="47604" y2="58817"/>
                          <a14:foregroundMark x1="45417" y1="82694" x2="40260" y2="80285"/>
                          <a14:foregroundMark x1="40260" y1="80285" x2="38750" y2="77656"/>
                          <a14:foregroundMark x1="36250" y1="75246" x2="33125" y2="62979"/>
                          <a14:foregroundMark x1="30104" y1="52026" x2="30625" y2="43702"/>
                          <a14:foregroundMark x1="30625" y1="43702" x2="30833" y2="42935"/>
                          <a14:foregroundMark x1="44167" y1="14239" x2="50938" y2="14677"/>
                          <a14:foregroundMark x1="47396" y1="88828" x2="49479" y2="88609"/>
                          <a14:foregroundMark x1="65938" y1="53998" x2="65938" y2="48631"/>
                        </a14:backgroundRemoval>
                      </a14:imgEffect>
                    </a14:imgLayer>
                  </a14:imgProps>
                </a:ext>
              </a:extLst>
            </a:blip>
            <a:srcRect l="28646" t="10940" r="32420" b="9576"/>
            <a:stretch/>
          </p:blipFill>
          <p:spPr>
            <a:xfrm>
              <a:off x="3155673" y="5131190"/>
              <a:ext cx="1442852" cy="1400305"/>
            </a:xfrm>
            <a:prstGeom prst="rect">
              <a:avLst/>
            </a:prstGeom>
          </p:spPr>
        </p:pic>
        <p:sp>
          <p:nvSpPr>
            <p:cNvPr id="54" name="Circular 53">
              <a:extLst>
                <a:ext uri="{FF2B5EF4-FFF2-40B4-BE49-F238E27FC236}">
                  <a16:creationId xmlns:a16="http://schemas.microsoft.com/office/drawing/2014/main" id="{24A9A1B3-1D2E-B341-A3D5-414907DD854F}"/>
                </a:ext>
              </a:extLst>
            </p:cNvPr>
            <p:cNvSpPr/>
            <p:nvPr/>
          </p:nvSpPr>
          <p:spPr>
            <a:xfrm>
              <a:off x="3203288" y="5149408"/>
              <a:ext cx="1347622" cy="1363868"/>
            </a:xfrm>
            <a:prstGeom prst="pie">
              <a:avLst>
                <a:gd name="adj1" fmla="val 7657099"/>
                <a:gd name="adj2" fmla="val 3141615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D21D653D-45A9-0848-B3F3-D4123C73B1D4}"/>
              </a:ext>
            </a:extLst>
          </p:cNvPr>
          <p:cNvGrpSpPr/>
          <p:nvPr/>
        </p:nvGrpSpPr>
        <p:grpSpPr>
          <a:xfrm>
            <a:off x="310597" y="4985564"/>
            <a:ext cx="1442852" cy="1423952"/>
            <a:chOff x="562062" y="5027344"/>
            <a:chExt cx="1442852" cy="1423952"/>
          </a:xfrm>
        </p:grpSpPr>
        <p:pic>
          <p:nvPicPr>
            <p:cNvPr id="44" name="Imagen 43" descr="Imagen que contiene monitor, hombre, parado, cd&#10;&#10;Descripción generada automáticamente">
              <a:extLst>
                <a:ext uri="{FF2B5EF4-FFF2-40B4-BE49-F238E27FC236}">
                  <a16:creationId xmlns:a16="http://schemas.microsoft.com/office/drawing/2014/main" id="{F66D5E96-2E8C-DF44-91C0-1D8285C49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3801" b="88609" l="30000" r="65625">
                          <a14:foregroundMark x1="31771" y1="43373" x2="31771" y2="52903"/>
                          <a14:foregroundMark x1="31771" y1="52903" x2="33750" y2="61227"/>
                          <a14:foregroundMark x1="33750" y1="61227" x2="39792" y2="72837"/>
                          <a14:foregroundMark x1="39792" y1="72837" x2="44531" y2="76123"/>
                          <a14:foregroundMark x1="44531" y1="76123" x2="49010" y2="76342"/>
                          <a14:foregroundMark x1="49010" y1="76342" x2="53542" y2="73165"/>
                          <a14:foregroundMark x1="53542" y1="73165" x2="57031" y2="68237"/>
                          <a14:foregroundMark x1="57031" y1="68237" x2="58646" y2="60679"/>
                          <a14:foregroundMark x1="58646" y1="60679" x2="58177" y2="42497"/>
                          <a14:foregroundMark x1="58177" y1="42497" x2="54583" y2="25192"/>
                          <a14:foregroundMark x1="54583" y1="25192" x2="53750" y2="23001"/>
                          <a14:foregroundMark x1="57708" y1="24535" x2="60885" y2="51917"/>
                          <a14:foregroundMark x1="60885" y1="51917" x2="60625" y2="60460"/>
                          <a14:foregroundMark x1="60625" y1="60460" x2="58438" y2="70427"/>
                          <a14:foregroundMark x1="58438" y1="70427" x2="55781" y2="76889"/>
                          <a14:foregroundMark x1="55781" y1="76889" x2="52188" y2="81380"/>
                          <a14:foregroundMark x1="52188" y1="81380" x2="52083" y2="81380"/>
                          <a14:foregroundMark x1="47813" y1="45345" x2="47813" y2="52903"/>
                          <a14:foregroundMark x1="44479" y1="16210" x2="48542" y2="17087"/>
                          <a14:foregroundMark x1="48542" y1="17087" x2="55729" y2="25958"/>
                          <a14:foregroundMark x1="55729" y1="25958" x2="56458" y2="27820"/>
                          <a14:foregroundMark x1="61146" y1="30668" x2="60729" y2="63198"/>
                          <a14:foregroundMark x1="60729" y1="63198" x2="58646" y2="73932"/>
                          <a14:foregroundMark x1="63438" y1="44031" x2="63125" y2="63089"/>
                          <a14:foregroundMark x1="63125" y1="63089" x2="61667" y2="70646"/>
                          <a14:foregroundMark x1="62813" y1="37459" x2="63750" y2="54436"/>
                          <a14:foregroundMark x1="57813" y1="20153" x2="61406" y2="25630"/>
                          <a14:foregroundMark x1="61406" y1="25630" x2="65729" y2="43593"/>
                          <a14:foregroundMark x1="56667" y1="80066" x2="48698" y2="85104"/>
                          <a14:foregroundMark x1="48698" y1="85104" x2="44896" y2="85323"/>
                          <a14:foregroundMark x1="48229" y1="48193" x2="48229" y2="49398"/>
                          <a14:foregroundMark x1="50833" y1="13801" x2="46667" y2="13801"/>
                          <a14:foregroundMark x1="46563" y1="88609" x2="49271" y2="88390"/>
                          <a14:backgroundMark x1="29583" y1="49507" x2="29688" y2="52574"/>
                        </a14:backgroundRemoval>
                      </a14:imgEffect>
                    </a14:imgLayer>
                  </a14:imgProps>
                </a:ext>
              </a:extLst>
            </a:blip>
            <a:srcRect l="29375" t="10560" r="32420" b="10128"/>
            <a:stretch/>
          </p:blipFill>
          <p:spPr>
            <a:xfrm>
              <a:off x="562062" y="5027344"/>
              <a:ext cx="1442852" cy="1423952"/>
            </a:xfrm>
            <a:prstGeom prst="rect">
              <a:avLst/>
            </a:prstGeom>
          </p:spPr>
        </p:pic>
        <p:sp>
          <p:nvSpPr>
            <p:cNvPr id="55" name="Circular 54">
              <a:extLst>
                <a:ext uri="{FF2B5EF4-FFF2-40B4-BE49-F238E27FC236}">
                  <a16:creationId xmlns:a16="http://schemas.microsoft.com/office/drawing/2014/main" id="{FAE01733-6F57-8546-AA98-DEA2788033EB}"/>
                </a:ext>
              </a:extLst>
            </p:cNvPr>
            <p:cNvSpPr/>
            <p:nvPr/>
          </p:nvSpPr>
          <p:spPr>
            <a:xfrm>
              <a:off x="600251" y="5087428"/>
              <a:ext cx="1347622" cy="1363868"/>
            </a:xfrm>
            <a:prstGeom prst="pie">
              <a:avLst>
                <a:gd name="adj1" fmla="val 10855036"/>
                <a:gd name="adj2" fmla="val 7486832"/>
              </a:avLst>
            </a:prstGeom>
            <a:solidFill>
              <a:schemeClr val="bg1">
                <a:alpha val="69804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pic>
        <p:nvPicPr>
          <p:cNvPr id="90" name="Imagen 89" descr="Imagen que contiene sostener, grande, tabla, aire&#10;&#10;Descripción generada automáticamente">
            <a:extLst>
              <a:ext uri="{FF2B5EF4-FFF2-40B4-BE49-F238E27FC236}">
                <a16:creationId xmlns:a16="http://schemas.microsoft.com/office/drawing/2014/main" id="{8020D1D1-BB5E-074D-AADB-01203C7A850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5767" y="1090469"/>
            <a:ext cx="3432125" cy="3372607"/>
          </a:xfrm>
          <a:prstGeom prst="rect">
            <a:avLst/>
          </a:prstGeom>
        </p:spPr>
      </p:pic>
      <p:sp>
        <p:nvSpPr>
          <p:cNvPr id="134" name="CuadroTexto 133">
            <a:extLst>
              <a:ext uri="{FF2B5EF4-FFF2-40B4-BE49-F238E27FC236}">
                <a16:creationId xmlns:a16="http://schemas.microsoft.com/office/drawing/2014/main" id="{9EFD90D0-2E9A-AD44-A4A2-4EAAF3C5A65D}"/>
              </a:ext>
            </a:extLst>
          </p:cNvPr>
          <p:cNvSpPr txBox="1"/>
          <p:nvPr/>
        </p:nvSpPr>
        <p:spPr>
          <a:xfrm>
            <a:off x="11482435" y="2376016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Bodoni MT" panose="02070603080606020203" pitchFamily="18" charset="77"/>
              </a:rPr>
              <a:t>St. 2915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0D211A5-13C4-F341-A762-25A7EC7E0D48}"/>
              </a:ext>
            </a:extLst>
          </p:cNvPr>
          <p:cNvGrpSpPr/>
          <p:nvPr/>
        </p:nvGrpSpPr>
        <p:grpSpPr>
          <a:xfrm>
            <a:off x="903324" y="2146601"/>
            <a:ext cx="6041192" cy="2812209"/>
            <a:chOff x="903324" y="2318872"/>
            <a:chExt cx="6041192" cy="2812209"/>
          </a:xfrm>
        </p:grpSpPr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61406D0A-074F-DC47-BAB7-EB72800BACD8}"/>
                </a:ext>
              </a:extLst>
            </p:cNvPr>
            <p:cNvSpPr txBox="1"/>
            <p:nvPr/>
          </p:nvSpPr>
          <p:spPr>
            <a:xfrm>
              <a:off x="2386977" y="3700303"/>
              <a:ext cx="6158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Majuro</a:t>
              </a: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2EF8607E-965C-904A-9072-178772C05291}"/>
                </a:ext>
              </a:extLst>
            </p:cNvPr>
            <p:cNvSpPr txBox="1"/>
            <p:nvPr/>
          </p:nvSpPr>
          <p:spPr>
            <a:xfrm>
              <a:off x="4686502" y="3961913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Arno</a:t>
              </a:r>
            </a:p>
          </p:txBody>
        </p:sp>
        <p:grpSp>
          <p:nvGrpSpPr>
            <p:cNvPr id="104" name="Grupo 103">
              <a:extLst>
                <a:ext uri="{FF2B5EF4-FFF2-40B4-BE49-F238E27FC236}">
                  <a16:creationId xmlns:a16="http://schemas.microsoft.com/office/drawing/2014/main" id="{E8FF8C15-4759-0B46-BD09-58FD4B70FAD6}"/>
                </a:ext>
              </a:extLst>
            </p:cNvPr>
            <p:cNvGrpSpPr/>
            <p:nvPr/>
          </p:nvGrpSpPr>
          <p:grpSpPr>
            <a:xfrm>
              <a:off x="903324" y="2331058"/>
              <a:ext cx="176160" cy="183538"/>
              <a:chOff x="1433549" y="2419296"/>
              <a:chExt cx="176160" cy="183538"/>
            </a:xfrm>
          </p:grpSpPr>
          <p:grpSp>
            <p:nvGrpSpPr>
              <p:cNvPr id="102" name="Grupo 101">
                <a:extLst>
                  <a:ext uri="{FF2B5EF4-FFF2-40B4-BE49-F238E27FC236}">
                    <a16:creationId xmlns:a16="http://schemas.microsoft.com/office/drawing/2014/main" id="{505FB7CD-8410-E146-8C56-84BF567C5E18}"/>
                  </a:ext>
                </a:extLst>
              </p:cNvPr>
              <p:cNvGrpSpPr/>
              <p:nvPr/>
            </p:nvGrpSpPr>
            <p:grpSpPr>
              <a:xfrm>
                <a:off x="1466807" y="2419296"/>
                <a:ext cx="109647" cy="183538"/>
                <a:chOff x="1248363" y="2389576"/>
                <a:chExt cx="109647" cy="183538"/>
              </a:xfrm>
            </p:grpSpPr>
            <p:sp>
              <p:nvSpPr>
                <p:cNvPr id="8" name="Elipse 7">
                  <a:extLst>
                    <a:ext uri="{FF2B5EF4-FFF2-40B4-BE49-F238E27FC236}">
                      <a16:creationId xmlns:a16="http://schemas.microsoft.com/office/drawing/2014/main" id="{CFBC94A8-457C-DD48-9F12-2DCCC290DA4E}"/>
                    </a:ext>
                  </a:extLst>
                </p:cNvPr>
                <p:cNvSpPr/>
                <p:nvPr/>
              </p:nvSpPr>
              <p:spPr>
                <a:xfrm>
                  <a:off x="1248363" y="2426231"/>
                  <a:ext cx="109647" cy="110228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96" name="Conector recto 95">
                  <a:extLst>
                    <a:ext uri="{FF2B5EF4-FFF2-40B4-BE49-F238E27FC236}">
                      <a16:creationId xmlns:a16="http://schemas.microsoft.com/office/drawing/2014/main" id="{7A10EC52-CFEC-C14D-B5A7-F7E23EC715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3185" y="2389576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Conector recto 97">
                <a:extLst>
                  <a:ext uri="{FF2B5EF4-FFF2-40B4-BE49-F238E27FC236}">
                    <a16:creationId xmlns:a16="http://schemas.microsoft.com/office/drawing/2014/main" id="{CA84FE01-7DEF-1F41-AA5F-CEEFBE698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3549" y="2511065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upo 104">
              <a:extLst>
                <a:ext uri="{FF2B5EF4-FFF2-40B4-BE49-F238E27FC236}">
                  <a16:creationId xmlns:a16="http://schemas.microsoft.com/office/drawing/2014/main" id="{79F1D599-07A2-D241-BBE6-96AEBC1AD1B5}"/>
                </a:ext>
              </a:extLst>
            </p:cNvPr>
            <p:cNvGrpSpPr/>
            <p:nvPr/>
          </p:nvGrpSpPr>
          <p:grpSpPr>
            <a:xfrm>
              <a:off x="904703" y="4941085"/>
              <a:ext cx="176160" cy="183538"/>
              <a:chOff x="1320301" y="2366985"/>
              <a:chExt cx="176160" cy="183538"/>
            </a:xfrm>
          </p:grpSpPr>
          <p:grpSp>
            <p:nvGrpSpPr>
              <p:cNvPr id="106" name="Grupo 105">
                <a:extLst>
                  <a:ext uri="{FF2B5EF4-FFF2-40B4-BE49-F238E27FC236}">
                    <a16:creationId xmlns:a16="http://schemas.microsoft.com/office/drawing/2014/main" id="{D946A8B8-C8F0-FC4D-9436-95AAEF060954}"/>
                  </a:ext>
                </a:extLst>
              </p:cNvPr>
              <p:cNvGrpSpPr/>
              <p:nvPr/>
            </p:nvGrpSpPr>
            <p:grpSpPr>
              <a:xfrm>
                <a:off x="1353559" y="2366985"/>
                <a:ext cx="109647" cy="183538"/>
                <a:chOff x="1135115" y="2337265"/>
                <a:chExt cx="109647" cy="183538"/>
              </a:xfrm>
            </p:grpSpPr>
            <p:sp>
              <p:nvSpPr>
                <p:cNvPr id="108" name="Elipse 107">
                  <a:extLst>
                    <a:ext uri="{FF2B5EF4-FFF2-40B4-BE49-F238E27FC236}">
                      <a16:creationId xmlns:a16="http://schemas.microsoft.com/office/drawing/2014/main" id="{6BD69D90-3B16-364B-849B-F89FD98B838B}"/>
                    </a:ext>
                  </a:extLst>
                </p:cNvPr>
                <p:cNvSpPr/>
                <p:nvPr/>
              </p:nvSpPr>
              <p:spPr>
                <a:xfrm>
                  <a:off x="1135115" y="2379175"/>
                  <a:ext cx="109647" cy="110228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109" name="Conector recto 108">
                  <a:extLst>
                    <a:ext uri="{FF2B5EF4-FFF2-40B4-BE49-F238E27FC236}">
                      <a16:creationId xmlns:a16="http://schemas.microsoft.com/office/drawing/2014/main" id="{39B64CDC-966D-7D48-9819-7AD45AF5F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9937" y="2337265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Conector recto 106">
                <a:extLst>
                  <a:ext uri="{FF2B5EF4-FFF2-40B4-BE49-F238E27FC236}">
                    <a16:creationId xmlns:a16="http://schemas.microsoft.com/office/drawing/2014/main" id="{C34C9581-EC83-E342-B79E-8DDC330ADA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0301" y="2464009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upo 109">
              <a:extLst>
                <a:ext uri="{FF2B5EF4-FFF2-40B4-BE49-F238E27FC236}">
                  <a16:creationId xmlns:a16="http://schemas.microsoft.com/office/drawing/2014/main" id="{2EA74FB0-AB77-C342-83AC-58A0FD129586}"/>
                </a:ext>
              </a:extLst>
            </p:cNvPr>
            <p:cNvGrpSpPr/>
            <p:nvPr/>
          </p:nvGrpSpPr>
          <p:grpSpPr>
            <a:xfrm>
              <a:off x="3785178" y="2320170"/>
              <a:ext cx="176160" cy="183538"/>
              <a:chOff x="1320301" y="2445063"/>
              <a:chExt cx="176160" cy="183538"/>
            </a:xfrm>
          </p:grpSpPr>
          <p:grpSp>
            <p:nvGrpSpPr>
              <p:cNvPr id="111" name="Grupo 110">
                <a:extLst>
                  <a:ext uri="{FF2B5EF4-FFF2-40B4-BE49-F238E27FC236}">
                    <a16:creationId xmlns:a16="http://schemas.microsoft.com/office/drawing/2014/main" id="{BAF133B1-78D7-B24E-B242-49DD3F4E92D4}"/>
                  </a:ext>
                </a:extLst>
              </p:cNvPr>
              <p:cNvGrpSpPr/>
              <p:nvPr/>
            </p:nvGrpSpPr>
            <p:grpSpPr>
              <a:xfrm>
                <a:off x="1353559" y="2445063"/>
                <a:ext cx="109647" cy="183538"/>
                <a:chOff x="1135115" y="2415343"/>
                <a:chExt cx="109647" cy="183538"/>
              </a:xfrm>
            </p:grpSpPr>
            <p:sp>
              <p:nvSpPr>
                <p:cNvPr id="113" name="Elipse 112">
                  <a:extLst>
                    <a:ext uri="{FF2B5EF4-FFF2-40B4-BE49-F238E27FC236}">
                      <a16:creationId xmlns:a16="http://schemas.microsoft.com/office/drawing/2014/main" id="{E8C425CA-7588-8946-A6E7-D4EA64B8CC0F}"/>
                    </a:ext>
                  </a:extLst>
                </p:cNvPr>
                <p:cNvSpPr/>
                <p:nvPr/>
              </p:nvSpPr>
              <p:spPr>
                <a:xfrm>
                  <a:off x="1135115" y="2451998"/>
                  <a:ext cx="109647" cy="110228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114" name="Conector recto 113">
                  <a:extLst>
                    <a:ext uri="{FF2B5EF4-FFF2-40B4-BE49-F238E27FC236}">
                      <a16:creationId xmlns:a16="http://schemas.microsoft.com/office/drawing/2014/main" id="{9004EA17-7A4A-504C-A29B-FE4875E07F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9937" y="2415343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Conector recto 111">
                <a:extLst>
                  <a:ext uri="{FF2B5EF4-FFF2-40B4-BE49-F238E27FC236}">
                    <a16:creationId xmlns:a16="http://schemas.microsoft.com/office/drawing/2014/main" id="{513061B0-F526-734D-ADEE-EF4E256B1F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0301" y="2536832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upo 114">
              <a:extLst>
                <a:ext uri="{FF2B5EF4-FFF2-40B4-BE49-F238E27FC236}">
                  <a16:creationId xmlns:a16="http://schemas.microsoft.com/office/drawing/2014/main" id="{F8CC6D05-45F6-344A-9A5F-A5C5D87864A3}"/>
                </a:ext>
              </a:extLst>
            </p:cNvPr>
            <p:cNvGrpSpPr/>
            <p:nvPr/>
          </p:nvGrpSpPr>
          <p:grpSpPr>
            <a:xfrm>
              <a:off x="3791765" y="4935210"/>
              <a:ext cx="176160" cy="183538"/>
              <a:chOff x="1469790" y="2314435"/>
              <a:chExt cx="176160" cy="183538"/>
            </a:xfrm>
          </p:grpSpPr>
          <p:grpSp>
            <p:nvGrpSpPr>
              <p:cNvPr id="116" name="Grupo 115">
                <a:extLst>
                  <a:ext uri="{FF2B5EF4-FFF2-40B4-BE49-F238E27FC236}">
                    <a16:creationId xmlns:a16="http://schemas.microsoft.com/office/drawing/2014/main" id="{DBC5E17B-886F-8D4F-8C1B-3AAFCB72FFC0}"/>
                  </a:ext>
                </a:extLst>
              </p:cNvPr>
              <p:cNvGrpSpPr/>
              <p:nvPr/>
            </p:nvGrpSpPr>
            <p:grpSpPr>
              <a:xfrm>
                <a:off x="1501701" y="2314435"/>
                <a:ext cx="109647" cy="183538"/>
                <a:chOff x="1283257" y="2284715"/>
                <a:chExt cx="109647" cy="183538"/>
              </a:xfrm>
            </p:grpSpPr>
            <p:sp>
              <p:nvSpPr>
                <p:cNvPr id="118" name="Elipse 117">
                  <a:extLst>
                    <a:ext uri="{FF2B5EF4-FFF2-40B4-BE49-F238E27FC236}">
                      <a16:creationId xmlns:a16="http://schemas.microsoft.com/office/drawing/2014/main" id="{A4634CB7-4E76-EF47-8525-910FF6A9CED5}"/>
                    </a:ext>
                  </a:extLst>
                </p:cNvPr>
                <p:cNvSpPr/>
                <p:nvPr/>
              </p:nvSpPr>
              <p:spPr>
                <a:xfrm>
                  <a:off x="1283257" y="2326625"/>
                  <a:ext cx="109647" cy="110228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119" name="Conector recto 118">
                  <a:extLst>
                    <a:ext uri="{FF2B5EF4-FFF2-40B4-BE49-F238E27FC236}">
                      <a16:creationId xmlns:a16="http://schemas.microsoft.com/office/drawing/2014/main" id="{E29782D0-5AB1-8240-9B0D-2AC14482A7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39426" y="2284715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7" name="Conector recto 116">
                <a:extLst>
                  <a:ext uri="{FF2B5EF4-FFF2-40B4-BE49-F238E27FC236}">
                    <a16:creationId xmlns:a16="http://schemas.microsoft.com/office/drawing/2014/main" id="{67B3FB05-8089-0A4D-B3CD-2D10BB1E23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9790" y="2418904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upo 119">
              <a:extLst>
                <a:ext uri="{FF2B5EF4-FFF2-40B4-BE49-F238E27FC236}">
                  <a16:creationId xmlns:a16="http://schemas.microsoft.com/office/drawing/2014/main" id="{D90BD4E9-B418-6C44-A93E-02EB21A30CAB}"/>
                </a:ext>
              </a:extLst>
            </p:cNvPr>
            <p:cNvGrpSpPr/>
            <p:nvPr/>
          </p:nvGrpSpPr>
          <p:grpSpPr>
            <a:xfrm>
              <a:off x="6768356" y="2318872"/>
              <a:ext cx="176160" cy="183538"/>
              <a:chOff x="1589249" y="2452270"/>
              <a:chExt cx="176160" cy="183538"/>
            </a:xfrm>
          </p:grpSpPr>
          <p:grpSp>
            <p:nvGrpSpPr>
              <p:cNvPr id="121" name="Grupo 120">
                <a:extLst>
                  <a:ext uri="{FF2B5EF4-FFF2-40B4-BE49-F238E27FC236}">
                    <a16:creationId xmlns:a16="http://schemas.microsoft.com/office/drawing/2014/main" id="{1B305D11-E8E3-9149-8A36-44A2546CAEA1}"/>
                  </a:ext>
                </a:extLst>
              </p:cNvPr>
              <p:cNvGrpSpPr/>
              <p:nvPr/>
            </p:nvGrpSpPr>
            <p:grpSpPr>
              <a:xfrm>
                <a:off x="1622507" y="2452270"/>
                <a:ext cx="109647" cy="183538"/>
                <a:chOff x="1404063" y="2422550"/>
                <a:chExt cx="109647" cy="183538"/>
              </a:xfrm>
            </p:grpSpPr>
            <p:sp>
              <p:nvSpPr>
                <p:cNvPr id="123" name="Elipse 122">
                  <a:extLst>
                    <a:ext uri="{FF2B5EF4-FFF2-40B4-BE49-F238E27FC236}">
                      <a16:creationId xmlns:a16="http://schemas.microsoft.com/office/drawing/2014/main" id="{2615A008-7B7F-4344-8910-E7941FBCCFB7}"/>
                    </a:ext>
                  </a:extLst>
                </p:cNvPr>
                <p:cNvSpPr/>
                <p:nvPr/>
              </p:nvSpPr>
              <p:spPr>
                <a:xfrm>
                  <a:off x="1404063" y="2459205"/>
                  <a:ext cx="109647" cy="110228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124" name="Conector recto 123">
                  <a:extLst>
                    <a:ext uri="{FF2B5EF4-FFF2-40B4-BE49-F238E27FC236}">
                      <a16:creationId xmlns:a16="http://schemas.microsoft.com/office/drawing/2014/main" id="{E78FF8D2-8D56-D14D-948A-88A597008D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58885" y="2422550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Conector recto 121">
                <a:extLst>
                  <a:ext uri="{FF2B5EF4-FFF2-40B4-BE49-F238E27FC236}">
                    <a16:creationId xmlns:a16="http://schemas.microsoft.com/office/drawing/2014/main" id="{2634687B-A221-804C-BD1A-E43272FE06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9249" y="2544039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upo 124">
              <a:extLst>
                <a:ext uri="{FF2B5EF4-FFF2-40B4-BE49-F238E27FC236}">
                  <a16:creationId xmlns:a16="http://schemas.microsoft.com/office/drawing/2014/main" id="{E2F6BB9C-215F-7143-8536-7BEC2296BEF6}"/>
                </a:ext>
              </a:extLst>
            </p:cNvPr>
            <p:cNvGrpSpPr/>
            <p:nvPr/>
          </p:nvGrpSpPr>
          <p:grpSpPr>
            <a:xfrm>
              <a:off x="6765969" y="4947543"/>
              <a:ext cx="176160" cy="183538"/>
              <a:chOff x="1586862" y="2246955"/>
              <a:chExt cx="176160" cy="183538"/>
            </a:xfrm>
          </p:grpSpPr>
          <p:grpSp>
            <p:nvGrpSpPr>
              <p:cNvPr id="126" name="Grupo 125">
                <a:extLst>
                  <a:ext uri="{FF2B5EF4-FFF2-40B4-BE49-F238E27FC236}">
                    <a16:creationId xmlns:a16="http://schemas.microsoft.com/office/drawing/2014/main" id="{9FEF7692-9373-0A40-BCDD-202E9B634915}"/>
                  </a:ext>
                </a:extLst>
              </p:cNvPr>
              <p:cNvGrpSpPr/>
              <p:nvPr/>
            </p:nvGrpSpPr>
            <p:grpSpPr>
              <a:xfrm>
                <a:off x="1620120" y="2246955"/>
                <a:ext cx="109647" cy="183538"/>
                <a:chOff x="1401676" y="2217235"/>
                <a:chExt cx="109647" cy="183538"/>
              </a:xfrm>
            </p:grpSpPr>
            <p:sp>
              <p:nvSpPr>
                <p:cNvPr id="128" name="Elipse 127">
                  <a:extLst>
                    <a:ext uri="{FF2B5EF4-FFF2-40B4-BE49-F238E27FC236}">
                      <a16:creationId xmlns:a16="http://schemas.microsoft.com/office/drawing/2014/main" id="{89E3282D-14AC-A745-AD84-9F9A6BE14EC2}"/>
                    </a:ext>
                  </a:extLst>
                </p:cNvPr>
                <p:cNvSpPr/>
                <p:nvPr/>
              </p:nvSpPr>
              <p:spPr>
                <a:xfrm>
                  <a:off x="1401676" y="2253890"/>
                  <a:ext cx="109647" cy="110228"/>
                </a:xfrm>
                <a:prstGeom prst="ellips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129" name="Conector recto 128">
                  <a:extLst>
                    <a:ext uri="{FF2B5EF4-FFF2-40B4-BE49-F238E27FC236}">
                      <a16:creationId xmlns:a16="http://schemas.microsoft.com/office/drawing/2014/main" id="{8EEC2ACC-BB87-0349-8D58-6BDA02C997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56498" y="2217235"/>
                  <a:ext cx="0" cy="18353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7" name="Conector recto 126">
                <a:extLst>
                  <a:ext uri="{FF2B5EF4-FFF2-40B4-BE49-F238E27FC236}">
                    <a16:creationId xmlns:a16="http://schemas.microsoft.com/office/drawing/2014/main" id="{49D966CC-1421-B646-B8D1-926E132463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6862" y="2338724"/>
                <a:ext cx="17616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0" name="CuadroTexto 129">
              <a:extLst>
                <a:ext uri="{FF2B5EF4-FFF2-40B4-BE49-F238E27FC236}">
                  <a16:creationId xmlns:a16="http://schemas.microsoft.com/office/drawing/2014/main" id="{605B520A-5E5C-604C-B08E-24C077B8474A}"/>
                </a:ext>
              </a:extLst>
            </p:cNvPr>
            <p:cNvSpPr txBox="1"/>
            <p:nvPr/>
          </p:nvSpPr>
          <p:spPr>
            <a:xfrm>
              <a:off x="959832" y="2386895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2913</a:t>
              </a:r>
            </a:p>
          </p:txBody>
        </p:sp>
        <p:sp>
          <p:nvSpPr>
            <p:cNvPr id="131" name="CuadroTexto 130">
              <a:extLst>
                <a:ext uri="{FF2B5EF4-FFF2-40B4-BE49-F238E27FC236}">
                  <a16:creationId xmlns:a16="http://schemas.microsoft.com/office/drawing/2014/main" id="{C87F2559-3796-0B47-806E-D248B6D29D3C}"/>
                </a:ext>
              </a:extLst>
            </p:cNvPr>
            <p:cNvSpPr txBox="1"/>
            <p:nvPr/>
          </p:nvSpPr>
          <p:spPr>
            <a:xfrm>
              <a:off x="983497" y="4821596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2856</a:t>
              </a: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7234459F-80D8-5C40-BF49-64B724835555}"/>
                </a:ext>
              </a:extLst>
            </p:cNvPr>
            <p:cNvSpPr txBox="1"/>
            <p:nvPr/>
          </p:nvSpPr>
          <p:spPr>
            <a:xfrm>
              <a:off x="3861334" y="2374751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2914</a:t>
              </a:r>
            </a:p>
          </p:txBody>
        </p:sp>
        <p:sp>
          <p:nvSpPr>
            <p:cNvPr id="133" name="CuadroTexto 132">
              <a:extLst>
                <a:ext uri="{FF2B5EF4-FFF2-40B4-BE49-F238E27FC236}">
                  <a16:creationId xmlns:a16="http://schemas.microsoft.com/office/drawing/2014/main" id="{B9BD5B93-589F-1848-9805-EF29713DBB98}"/>
                </a:ext>
              </a:extLst>
            </p:cNvPr>
            <p:cNvSpPr txBox="1"/>
            <p:nvPr/>
          </p:nvSpPr>
          <p:spPr>
            <a:xfrm>
              <a:off x="3873258" y="4824530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2857</a:t>
              </a:r>
            </a:p>
          </p:txBody>
        </p:sp>
        <p:sp>
          <p:nvSpPr>
            <p:cNvPr id="135" name="CuadroTexto 134">
              <a:extLst>
                <a:ext uri="{FF2B5EF4-FFF2-40B4-BE49-F238E27FC236}">
                  <a16:creationId xmlns:a16="http://schemas.microsoft.com/office/drawing/2014/main" id="{0547B669-60BA-D245-AE6C-BD46A4BBF99B}"/>
                </a:ext>
              </a:extLst>
            </p:cNvPr>
            <p:cNvSpPr txBox="1"/>
            <p:nvPr/>
          </p:nvSpPr>
          <p:spPr>
            <a:xfrm>
              <a:off x="6220840" y="4824530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2858</a:t>
              </a:r>
            </a:p>
          </p:txBody>
        </p:sp>
        <p:sp>
          <p:nvSpPr>
            <p:cNvPr id="168" name="CuadroTexto 167">
              <a:extLst>
                <a:ext uri="{FF2B5EF4-FFF2-40B4-BE49-F238E27FC236}">
                  <a16:creationId xmlns:a16="http://schemas.microsoft.com/office/drawing/2014/main" id="{20FD87A4-4419-0048-A731-667D6D43094F}"/>
                </a:ext>
              </a:extLst>
            </p:cNvPr>
            <p:cNvSpPr txBox="1"/>
            <p:nvPr/>
          </p:nvSpPr>
          <p:spPr>
            <a:xfrm>
              <a:off x="6235633" y="2367760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100" dirty="0">
                  <a:solidFill>
                    <a:schemeClr val="bg1"/>
                  </a:solidFill>
                  <a:latin typeface="Bodoni MT" panose="02070603080606020203" pitchFamily="18" charset="77"/>
                </a:rPr>
                <a:t>St. 2915</a:t>
              </a:r>
            </a:p>
          </p:txBody>
        </p:sp>
      </p:grpSp>
      <p:sp>
        <p:nvSpPr>
          <p:cNvPr id="169" name="CuadroTexto 168">
            <a:extLst>
              <a:ext uri="{FF2B5EF4-FFF2-40B4-BE49-F238E27FC236}">
                <a16:creationId xmlns:a16="http://schemas.microsoft.com/office/drawing/2014/main" id="{BE4DF631-4618-7441-9EDE-A2BB7F0A8F31}"/>
              </a:ext>
            </a:extLst>
          </p:cNvPr>
          <p:cNvSpPr txBox="1"/>
          <p:nvPr/>
        </p:nvSpPr>
        <p:spPr>
          <a:xfrm>
            <a:off x="9539826" y="931603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Bodoni MT" panose="02070603080606020203" pitchFamily="18" charset="77"/>
              </a:rPr>
              <a:t>St. 2914</a:t>
            </a:r>
          </a:p>
        </p:txBody>
      </p:sp>
      <p:sp>
        <p:nvSpPr>
          <p:cNvPr id="170" name="CuadroTexto 169">
            <a:extLst>
              <a:ext uri="{FF2B5EF4-FFF2-40B4-BE49-F238E27FC236}">
                <a16:creationId xmlns:a16="http://schemas.microsoft.com/office/drawing/2014/main" id="{F1EDDC3E-61C2-C247-8CEB-A0DD242899C5}"/>
              </a:ext>
            </a:extLst>
          </p:cNvPr>
          <p:cNvSpPr txBox="1"/>
          <p:nvPr/>
        </p:nvSpPr>
        <p:spPr>
          <a:xfrm>
            <a:off x="7749658" y="1728758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Bodoni MT" panose="02070603080606020203" pitchFamily="18" charset="77"/>
              </a:rPr>
              <a:t>St. 2913</a:t>
            </a:r>
          </a:p>
        </p:txBody>
      </p:sp>
      <p:sp>
        <p:nvSpPr>
          <p:cNvPr id="171" name="CuadroTexto 170">
            <a:extLst>
              <a:ext uri="{FF2B5EF4-FFF2-40B4-BE49-F238E27FC236}">
                <a16:creationId xmlns:a16="http://schemas.microsoft.com/office/drawing/2014/main" id="{EC127420-BAC0-8E4B-A154-6190CB2AE465}"/>
              </a:ext>
            </a:extLst>
          </p:cNvPr>
          <p:cNvSpPr txBox="1"/>
          <p:nvPr/>
        </p:nvSpPr>
        <p:spPr>
          <a:xfrm>
            <a:off x="7754055" y="3481829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Bodoni MT" panose="02070603080606020203" pitchFamily="18" charset="77"/>
              </a:rPr>
              <a:t>St. 2856</a:t>
            </a:r>
          </a:p>
        </p:txBody>
      </p:sp>
      <p:sp>
        <p:nvSpPr>
          <p:cNvPr id="172" name="CuadroTexto 171">
            <a:extLst>
              <a:ext uri="{FF2B5EF4-FFF2-40B4-BE49-F238E27FC236}">
                <a16:creationId xmlns:a16="http://schemas.microsoft.com/office/drawing/2014/main" id="{D5BD079D-7F31-B04F-87CC-92B5975E4072}"/>
              </a:ext>
            </a:extLst>
          </p:cNvPr>
          <p:cNvSpPr txBox="1"/>
          <p:nvPr/>
        </p:nvSpPr>
        <p:spPr>
          <a:xfrm>
            <a:off x="9539826" y="4442460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Bodoni MT" panose="02070603080606020203" pitchFamily="18" charset="77"/>
              </a:rPr>
              <a:t>St. 2857</a:t>
            </a:r>
          </a:p>
        </p:txBody>
      </p:sp>
      <p:sp>
        <p:nvSpPr>
          <p:cNvPr id="173" name="CuadroTexto 172">
            <a:extLst>
              <a:ext uri="{FF2B5EF4-FFF2-40B4-BE49-F238E27FC236}">
                <a16:creationId xmlns:a16="http://schemas.microsoft.com/office/drawing/2014/main" id="{7641A826-0998-694F-A617-259FF0F2D398}"/>
              </a:ext>
            </a:extLst>
          </p:cNvPr>
          <p:cNvSpPr txBox="1"/>
          <p:nvPr/>
        </p:nvSpPr>
        <p:spPr>
          <a:xfrm>
            <a:off x="11150453" y="3609889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Bodoni MT" panose="02070603080606020203" pitchFamily="18" charset="77"/>
              </a:rPr>
              <a:t>St. 2858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D85D10A8-4B35-F145-9865-A3D9DC7D5426}"/>
              </a:ext>
            </a:extLst>
          </p:cNvPr>
          <p:cNvGrpSpPr/>
          <p:nvPr/>
        </p:nvGrpSpPr>
        <p:grpSpPr>
          <a:xfrm>
            <a:off x="7755145" y="4879216"/>
            <a:ext cx="5158665" cy="707886"/>
            <a:chOff x="7626612" y="5632279"/>
            <a:chExt cx="5158665" cy="707886"/>
          </a:xfrm>
        </p:grpSpPr>
        <p:sp>
          <p:nvSpPr>
            <p:cNvPr id="81" name="Elipse 80">
              <a:extLst>
                <a:ext uri="{FF2B5EF4-FFF2-40B4-BE49-F238E27FC236}">
                  <a16:creationId xmlns:a16="http://schemas.microsoft.com/office/drawing/2014/main" id="{EEC2F6F2-2E79-1543-BC51-76DB40604A9A}"/>
                </a:ext>
              </a:extLst>
            </p:cNvPr>
            <p:cNvSpPr/>
            <p:nvPr/>
          </p:nvSpPr>
          <p:spPr>
            <a:xfrm>
              <a:off x="7697902" y="5900009"/>
              <a:ext cx="235038" cy="23628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82" name="Conector recto 81">
              <a:extLst>
                <a:ext uri="{FF2B5EF4-FFF2-40B4-BE49-F238E27FC236}">
                  <a16:creationId xmlns:a16="http://schemas.microsoft.com/office/drawing/2014/main" id="{12B52FC4-444D-4D4A-99CC-3BA72F10FB71}"/>
                </a:ext>
              </a:extLst>
            </p:cNvPr>
            <p:cNvCxnSpPr>
              <a:cxnSpLocks/>
            </p:cNvCxnSpPr>
            <p:nvPr/>
          </p:nvCxnSpPr>
          <p:spPr>
            <a:xfrm>
              <a:off x="7815420" y="5821435"/>
              <a:ext cx="0" cy="39343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Conector recto 82">
              <a:extLst>
                <a:ext uri="{FF2B5EF4-FFF2-40B4-BE49-F238E27FC236}">
                  <a16:creationId xmlns:a16="http://schemas.microsoft.com/office/drawing/2014/main" id="{F9A3F122-8486-3B4A-81A7-DD57DA816855}"/>
                </a:ext>
              </a:extLst>
            </p:cNvPr>
            <p:cNvCxnSpPr>
              <a:cxnSpLocks/>
            </p:cNvCxnSpPr>
            <p:nvPr/>
          </p:nvCxnSpPr>
          <p:spPr>
            <a:xfrm>
              <a:off x="7626612" y="6018151"/>
              <a:ext cx="37761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3987DCFE-12E8-3D4C-A1CC-027F59FF41E4}"/>
                </a:ext>
              </a:extLst>
            </p:cNvPr>
            <p:cNvSpPr txBox="1"/>
            <p:nvPr/>
          </p:nvSpPr>
          <p:spPr>
            <a:xfrm>
              <a:off x="8084622" y="5632279"/>
              <a:ext cx="4700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latin typeface="Bodoni MT" panose="02070603080606020203" pitchFamily="18" charset="77"/>
                  <a:cs typeface="Didot" panose="02000503000000020003" pitchFamily="2" charset="-79"/>
                </a:rPr>
                <a:t>CSIRO </a:t>
              </a:r>
              <a:r>
                <a:rPr lang="es-ES" sz="2000" dirty="0" err="1">
                  <a:latin typeface="Bodoni MT" panose="02070603080606020203" pitchFamily="18" charset="77"/>
                  <a:cs typeface="Didot" panose="02000503000000020003" pitchFamily="2" charset="-79"/>
                </a:rPr>
                <a:t>stations</a:t>
              </a:r>
              <a:r>
                <a:rPr lang="es-ES" sz="2000" dirty="0">
                  <a:latin typeface="Bodoni MT" panose="02070603080606020203" pitchFamily="18" charset="77"/>
                  <a:cs typeface="Didot" panose="02000503000000020003" pitchFamily="2" charset="-79"/>
                </a:rPr>
                <a:t> </a:t>
              </a:r>
            </a:p>
            <a:p>
              <a:r>
                <a:rPr lang="en-NZ" sz="2000" dirty="0">
                  <a:latin typeface="Bodoni MT" panose="02070603080606020203" pitchFamily="18" charset="77"/>
                  <a:cs typeface="Didot" panose="02000503000000020003" pitchFamily="2" charset="-79"/>
                </a:rPr>
                <a:t>CAWCR Wave Hindcast 1979-2019</a:t>
              </a:r>
              <a:endParaRPr lang="es-ES" sz="2000" dirty="0">
                <a:latin typeface="Bodoni MT" panose="02070603080606020203" pitchFamily="18" charset="77"/>
                <a:cs typeface="Didot" panose="02000503000000020003" pitchFamily="2" charset="-79"/>
              </a:endParaRP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A481D8F-CCB6-544E-B4A9-2395D0F2DC3F}"/>
              </a:ext>
            </a:extLst>
          </p:cNvPr>
          <p:cNvSpPr/>
          <p:nvPr/>
        </p:nvSpPr>
        <p:spPr>
          <a:xfrm>
            <a:off x="992783" y="2241517"/>
            <a:ext cx="5860194" cy="2630263"/>
          </a:xfrm>
          <a:prstGeom prst="rect">
            <a:avLst/>
          </a:prstGeom>
          <a:noFill/>
          <a:ln w="19050">
            <a:solidFill>
              <a:srgbClr val="6A9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B012CE"/>
              </a:solidFill>
            </a:endParaRPr>
          </a:p>
        </p:txBody>
      </p:sp>
      <p:grpSp>
        <p:nvGrpSpPr>
          <p:cNvPr id="99" name="Grupo 98">
            <a:extLst>
              <a:ext uri="{FF2B5EF4-FFF2-40B4-BE49-F238E27FC236}">
                <a16:creationId xmlns:a16="http://schemas.microsoft.com/office/drawing/2014/main" id="{E1BB70F3-3B96-7E48-B628-8A49B03825B1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100" name="Conector recto 99">
              <a:extLst>
                <a:ext uri="{FF2B5EF4-FFF2-40B4-BE49-F238E27FC236}">
                  <a16:creationId xmlns:a16="http://schemas.microsoft.com/office/drawing/2014/main" id="{22393E74-ADE7-7647-9D06-BFAB4640839D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upo 100">
              <a:extLst>
                <a:ext uri="{FF2B5EF4-FFF2-40B4-BE49-F238E27FC236}">
                  <a16:creationId xmlns:a16="http://schemas.microsoft.com/office/drawing/2014/main" id="{72A5F294-D453-874B-8DF1-26D52F84EDF9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103" name="Rectángulo 102">
                <a:extLst>
                  <a:ext uri="{FF2B5EF4-FFF2-40B4-BE49-F238E27FC236}">
                    <a16:creationId xmlns:a16="http://schemas.microsoft.com/office/drawing/2014/main" id="{EF55CA38-86BD-E548-820F-664E4AE01C3C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37" name="Rectángulo 136">
                <a:extLst>
                  <a:ext uri="{FF2B5EF4-FFF2-40B4-BE49-F238E27FC236}">
                    <a16:creationId xmlns:a16="http://schemas.microsoft.com/office/drawing/2014/main" id="{4CD5F6EA-09D8-914C-B96C-5611AE0F1769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0" name="Conector recto 139">
                <a:extLst>
                  <a:ext uri="{FF2B5EF4-FFF2-40B4-BE49-F238E27FC236}">
                    <a16:creationId xmlns:a16="http://schemas.microsoft.com/office/drawing/2014/main" id="{A3834DE8-C7A4-B445-BE94-DF4BA0E515E1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1" name="Imagen 140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FF65C05E-E509-484C-84EB-EB18DC7577F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sp>
        <p:nvSpPr>
          <p:cNvPr id="142" name="Rectángulo 141">
            <a:extLst>
              <a:ext uri="{FF2B5EF4-FFF2-40B4-BE49-F238E27FC236}">
                <a16:creationId xmlns:a16="http://schemas.microsoft.com/office/drawing/2014/main" id="{D7123B6F-7490-5B4F-B097-E3184C8371A4}"/>
              </a:ext>
            </a:extLst>
          </p:cNvPr>
          <p:cNvSpPr/>
          <p:nvPr/>
        </p:nvSpPr>
        <p:spPr>
          <a:xfrm>
            <a:off x="165845" y="99076"/>
            <a:ext cx="1186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METHODOLOGY: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Super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-Point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4A97A14-6D7B-034C-889C-93572D0AB71F}"/>
              </a:ext>
            </a:extLst>
          </p:cNvPr>
          <p:cNvSpPr/>
          <p:nvPr/>
        </p:nvSpPr>
        <p:spPr>
          <a:xfrm>
            <a:off x="8710190" y="47507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NZ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NZ" dirty="0">
                <a:solidFill>
                  <a:srgbClr val="000000"/>
                </a:solidFill>
              </a:rPr>
              <a:t> </a:t>
            </a:r>
            <a:endParaRPr lang="en-NZ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uadroTexto 84">
                <a:extLst>
                  <a:ext uri="{FF2B5EF4-FFF2-40B4-BE49-F238E27FC236}">
                    <a16:creationId xmlns:a16="http://schemas.microsoft.com/office/drawing/2014/main" id="{4223DCDE-70FC-AE4E-A5D9-29EB2BFE0AD8}"/>
                  </a:ext>
                </a:extLst>
              </p:cNvPr>
              <p:cNvSpPr txBox="1"/>
              <p:nvPr/>
            </p:nvSpPr>
            <p:spPr>
              <a:xfrm>
                <a:off x="8346478" y="5599002"/>
                <a:ext cx="1072665" cy="4024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ES" sz="2400" i="1" smtClean="0">
                              <a:latin typeface="Cambria Math" panose="02040503050406030204" pitchFamily="18" charset="0"/>
                            </a:rPr>
                            <m:t>ƞ</m:t>
                          </m:r>
                        </m:sub>
                      </m:sSub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sz="2400" dirty="0">
                  <a:latin typeface="Bodoni MT" panose="02070603080606020203" pitchFamily="18" charset="77"/>
                </a:endParaRPr>
              </a:p>
            </p:txBody>
          </p:sp>
        </mc:Choice>
        <mc:Fallback xmlns="">
          <p:sp>
            <p:nvSpPr>
              <p:cNvPr id="85" name="CuadroTexto 84">
                <a:extLst>
                  <a:ext uri="{FF2B5EF4-FFF2-40B4-BE49-F238E27FC236}">
                    <a16:creationId xmlns:a16="http://schemas.microsoft.com/office/drawing/2014/main" id="{4223DCDE-70FC-AE4E-A5D9-29EB2BFE0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478" y="5599002"/>
                <a:ext cx="1072665" cy="402482"/>
              </a:xfrm>
              <a:prstGeom prst="rect">
                <a:avLst/>
              </a:prstGeom>
              <a:blipFill>
                <a:blip r:embed="rId18"/>
                <a:stretch>
                  <a:fillRect l="-7059" r="-9412" b="-2424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283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3962701-F4B7-9F4E-A08D-77A0897687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574" y="1029069"/>
            <a:ext cx="5245284" cy="510936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7A091DB-0491-2842-8288-6D44DAC662B1}"/>
              </a:ext>
            </a:extLst>
          </p:cNvPr>
          <p:cNvSpPr/>
          <p:nvPr/>
        </p:nvSpPr>
        <p:spPr>
          <a:xfrm>
            <a:off x="7214770" y="1235440"/>
            <a:ext cx="38452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2800" b="1" dirty="0" err="1">
                <a:latin typeface="Bodoni MT" panose="02070603080606020203" pitchFamily="18" charset="77"/>
              </a:rPr>
              <a:t>Wavespectra</a:t>
            </a:r>
            <a:r>
              <a:rPr lang="en-NZ" sz="2800" b="1" dirty="0">
                <a:latin typeface="Bodoni MT" panose="02070603080606020203" pitchFamily="18" charset="77"/>
              </a:rPr>
              <a:t>  Library</a:t>
            </a:r>
          </a:p>
          <a:p>
            <a:pPr algn="ctr"/>
            <a:r>
              <a:rPr lang="en-NZ" sz="2000" dirty="0">
                <a:latin typeface="Bodoni MT" panose="02070603080606020203" pitchFamily="18" charset="77"/>
              </a:rPr>
              <a:t>Developed by </a:t>
            </a:r>
            <a:r>
              <a:rPr lang="en-NZ" sz="2000" dirty="0" err="1">
                <a:latin typeface="Bodoni MT" panose="02070603080606020203" pitchFamily="18" charset="77"/>
              </a:rPr>
              <a:t>MetOcean</a:t>
            </a:r>
            <a:r>
              <a:rPr lang="en-NZ" sz="2000" dirty="0">
                <a:latin typeface="Bodoni MT" panose="02070603080606020203" pitchFamily="18" charset="77"/>
              </a:rPr>
              <a:t> Solutions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6B0F24-09AA-814C-BF5D-7BC2FC78132B}"/>
              </a:ext>
            </a:extLst>
          </p:cNvPr>
          <p:cNvSpPr txBox="1"/>
          <p:nvPr/>
        </p:nvSpPr>
        <p:spPr>
          <a:xfrm>
            <a:off x="7304200" y="4449430"/>
            <a:ext cx="3835400" cy="1804749"/>
          </a:xfrm>
          <a:prstGeom prst="roundRect">
            <a:avLst/>
          </a:prstGeom>
          <a:solidFill>
            <a:srgbClr val="95ABEA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000" dirty="0">
                <a:latin typeface="Bodoni MT" panose="02070603080606020203" pitchFamily="18" charset="77"/>
                <a:cs typeface="Didot" panose="02000503000000020003" pitchFamily="2" charset="-79"/>
              </a:rPr>
              <a:t>Max number of Swells = 5</a:t>
            </a:r>
          </a:p>
          <a:p>
            <a:pPr algn="ctr"/>
            <a:r>
              <a:rPr lang="en-NZ" sz="2000" dirty="0">
                <a:latin typeface="Bodoni MT" panose="02070603080606020203" pitchFamily="18" charset="77"/>
                <a:cs typeface="Didot" panose="02000503000000020003" pitchFamily="2" charset="-79"/>
              </a:rPr>
              <a:t>Wave age = 1.7</a:t>
            </a:r>
          </a:p>
          <a:p>
            <a:pPr algn="ctr"/>
            <a:r>
              <a:rPr lang="en-NZ" sz="2000" dirty="0">
                <a:latin typeface="Bodoni MT" panose="02070603080606020203" pitchFamily="18" charset="77"/>
                <a:cs typeface="Didot" panose="02000503000000020003" pitchFamily="2" charset="-79"/>
              </a:rPr>
              <a:t>Minimum energy in partitions</a:t>
            </a:r>
          </a:p>
          <a:p>
            <a:pPr algn="ctr"/>
            <a:r>
              <a:rPr lang="en-NZ" sz="2000" dirty="0">
                <a:latin typeface="Bodoni MT" panose="02070603080606020203" pitchFamily="18" charset="77"/>
                <a:cs typeface="Didot" panose="02000503000000020003" pitchFamily="2" charset="-79"/>
              </a:rPr>
              <a:t>Minimum distance between peaks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D1C18B1-8FB6-514D-86F8-ED1511DF882D}"/>
              </a:ext>
            </a:extLst>
          </p:cNvPr>
          <p:cNvSpPr txBox="1"/>
          <p:nvPr/>
        </p:nvSpPr>
        <p:spPr>
          <a:xfrm>
            <a:off x="7383746" y="2360763"/>
            <a:ext cx="36763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rgbClr val="5770BB"/>
                </a:solidFill>
                <a:latin typeface="Bodoni MT" panose="02070603080606020203" pitchFamily="18" charset="77"/>
              </a:rPr>
              <a:t>Physically-based</a:t>
            </a:r>
            <a:r>
              <a:rPr lang="es-ES" dirty="0">
                <a:solidFill>
                  <a:srgbClr val="5770BB"/>
                </a:solidFill>
                <a:latin typeface="Bodoni MT" panose="02070603080606020203" pitchFamily="18" charset="77"/>
              </a:rPr>
              <a:t> </a:t>
            </a:r>
            <a:r>
              <a:rPr lang="es-ES" dirty="0" err="1">
                <a:solidFill>
                  <a:srgbClr val="5770BB"/>
                </a:solidFill>
                <a:latin typeface="Bodoni MT" panose="02070603080606020203" pitchFamily="18" charset="77"/>
              </a:rPr>
              <a:t>techniques</a:t>
            </a:r>
            <a:r>
              <a:rPr lang="es-ES" dirty="0">
                <a:solidFill>
                  <a:srgbClr val="5770BB"/>
                </a:solidFill>
                <a:latin typeface="Bodoni MT" panose="02070603080606020203" pitchFamily="18" charset="77"/>
              </a:rPr>
              <a:t> to </a:t>
            </a:r>
            <a:r>
              <a:rPr lang="es-ES" dirty="0" err="1">
                <a:solidFill>
                  <a:srgbClr val="5770BB"/>
                </a:solidFill>
                <a:latin typeface="Bodoni MT" panose="02070603080606020203" pitchFamily="18" charset="77"/>
              </a:rPr>
              <a:t>identify</a:t>
            </a:r>
            <a:r>
              <a:rPr lang="es-ES" dirty="0">
                <a:solidFill>
                  <a:srgbClr val="5770BB"/>
                </a:solidFill>
                <a:latin typeface="Bodoni MT" panose="02070603080606020203" pitchFamily="18" charset="77"/>
              </a:rPr>
              <a:t> </a:t>
            </a:r>
            <a:r>
              <a:rPr lang="es-ES" dirty="0" err="1">
                <a:solidFill>
                  <a:srgbClr val="5770BB"/>
                </a:solidFill>
                <a:latin typeface="Bodoni MT" panose="02070603080606020203" pitchFamily="18" charset="77"/>
              </a:rPr>
              <a:t>swell</a:t>
            </a:r>
            <a:r>
              <a:rPr lang="es-ES" dirty="0">
                <a:solidFill>
                  <a:srgbClr val="5770BB"/>
                </a:solidFill>
                <a:latin typeface="Bodoni MT" panose="02070603080606020203" pitchFamily="18" charset="77"/>
              </a:rPr>
              <a:t> </a:t>
            </a:r>
            <a:r>
              <a:rPr lang="es-ES" dirty="0" err="1">
                <a:solidFill>
                  <a:srgbClr val="5770BB"/>
                </a:solidFill>
                <a:latin typeface="Bodoni MT" panose="02070603080606020203" pitchFamily="18" charset="77"/>
              </a:rPr>
              <a:t>trains</a:t>
            </a:r>
            <a:endParaRPr lang="es-ES" dirty="0">
              <a:solidFill>
                <a:srgbClr val="5770BB"/>
              </a:solidFill>
              <a:latin typeface="Bodoni MT" panose="02070603080606020203" pitchFamily="18" charset="77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B3B703F-2336-CA4A-BCD0-3EAD92766605}"/>
              </a:ext>
            </a:extLst>
          </p:cNvPr>
          <p:cNvSpPr/>
          <p:nvPr/>
        </p:nvSpPr>
        <p:spPr>
          <a:xfrm>
            <a:off x="7524630" y="3301420"/>
            <a:ext cx="3225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2000" dirty="0">
                <a:latin typeface="Bodoni MT" panose="02070603080606020203" pitchFamily="18" charset="77"/>
              </a:rPr>
              <a:t>Watershed Method</a:t>
            </a:r>
          </a:p>
          <a:p>
            <a:pPr algn="ctr"/>
            <a:r>
              <a:rPr lang="en-NZ" sz="2000" i="1" dirty="0">
                <a:latin typeface="Bodoni MT" panose="02070603080606020203" pitchFamily="18" charset="77"/>
              </a:rPr>
              <a:t>(Hanson and Philips, 2001) </a:t>
            </a:r>
            <a:endParaRPr lang="en-NZ" sz="2400" i="1" dirty="0">
              <a:latin typeface="Bodoni MT" panose="02070603080606020203" pitchFamily="18" charset="77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A3EF6EB-7858-AD45-B8C2-1DACDBD51537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E1118708-6796-F243-AA9A-8ECE930E5781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AA4BA1CF-5949-4B48-87D7-BAA55CB1C9C1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3645B21C-55B7-714D-A96F-0A375F54AAB6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0A6E8FC5-CF5F-0140-81B7-C32F8554A79A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5" name="Conector recto 34">
                <a:extLst>
                  <a:ext uri="{FF2B5EF4-FFF2-40B4-BE49-F238E27FC236}">
                    <a16:creationId xmlns:a16="http://schemas.microsoft.com/office/drawing/2014/main" id="{42F1CD9B-DCF3-A74C-9A12-0454A7E5BDC4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6" name="Imagen 35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C6A8E51C-ACD8-CF4B-8720-47DAE1C89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0AC7FAB5-3F94-D64B-B40E-C86866896128}"/>
              </a:ext>
            </a:extLst>
          </p:cNvPr>
          <p:cNvSpPr/>
          <p:nvPr/>
        </p:nvSpPr>
        <p:spPr>
          <a:xfrm>
            <a:off x="165845" y="99076"/>
            <a:ext cx="1186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METHODOLOGY: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</a:rPr>
              <a:t>Spectral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</a:rPr>
              <a:t>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</a:rPr>
              <a:t>Partitioning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673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D41D055-5E00-C647-9608-BE08EDDB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41" y="691155"/>
            <a:ext cx="10225314" cy="5696857"/>
          </a:xfrm>
          <a:prstGeom prst="rect">
            <a:avLst/>
          </a:prstGeom>
        </p:spPr>
      </p:pic>
      <p:pic>
        <p:nvPicPr>
          <p:cNvPr id="5" name="Imagen 4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44A972A7-FE67-184C-8FE6-ED1F78B4B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DB4780C-0E0C-0443-98B1-2BFB9C67A69B}"/>
              </a:ext>
            </a:extLst>
          </p:cNvPr>
          <p:cNvSpPr/>
          <p:nvPr/>
        </p:nvSpPr>
        <p:spPr>
          <a:xfrm>
            <a:off x="165845" y="99076"/>
            <a:ext cx="1186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METHODOLOGY: Wave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System</a:t>
            </a:r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Parameterization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4B0B66E-D992-5043-9FE5-2304BE3FE7D8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EDEE28A-514F-304C-ABCF-CD67CB7B6138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6C76C2D-0776-C74F-BFD8-5A41B4DF483A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5BD7FE2B-2E59-B94D-A9DF-63D543A67963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45F3C2FD-90B4-AA4E-AF45-5DEE46518EA1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D80BF29E-80D9-1F4A-90A2-BDB64DFA8770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27385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50B9468-DC0C-214C-8057-7E744CC0B43C}"/>
              </a:ext>
            </a:extLst>
          </p:cNvPr>
          <p:cNvSpPr txBox="1"/>
          <p:nvPr/>
        </p:nvSpPr>
        <p:spPr>
          <a:xfrm>
            <a:off x="7664075" y="1401259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+mj-lt"/>
              </a:rPr>
              <a:t>MDA – Swells </a:t>
            </a:r>
            <a:r>
              <a:rPr lang="es-ES" dirty="0">
                <a:solidFill>
                  <a:srgbClr val="0000FF"/>
                </a:solidFill>
              </a:rPr>
              <a:t>(Hs = 1 m)</a:t>
            </a:r>
            <a:endParaRPr lang="es-ES" dirty="0">
              <a:latin typeface="+mj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B00C73-9B22-6E43-A1B3-10E5D72E6BC6}"/>
              </a:ext>
            </a:extLst>
          </p:cNvPr>
          <p:cNvSpPr txBox="1"/>
          <p:nvPr/>
        </p:nvSpPr>
        <p:spPr>
          <a:xfrm>
            <a:off x="2007489" y="715311"/>
            <a:ext cx="9029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latin typeface="Bodoni MT" panose="02070603080606020203" pitchFamily="18" charset="77"/>
              </a:rPr>
              <a:t>Maximum Dissimilarity Algorithm MDA</a:t>
            </a:r>
            <a:r>
              <a:rPr lang="en-NZ" sz="2400" dirty="0">
                <a:latin typeface="Bodoni MT" panose="02070603080606020203" pitchFamily="18" charset="77"/>
              </a:rPr>
              <a:t> </a:t>
            </a:r>
            <a:r>
              <a:rPr lang="en-NZ" sz="2000" i="1" dirty="0">
                <a:latin typeface="Bodoni MT" panose="02070603080606020203" pitchFamily="18" charset="77"/>
              </a:rPr>
              <a:t>(Camus et al,. 2011)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ECB016-4057-8E4E-8C26-D3ED61BD3C49}"/>
              </a:ext>
            </a:extLst>
          </p:cNvPr>
          <p:cNvSpPr txBox="1"/>
          <p:nvPr/>
        </p:nvSpPr>
        <p:spPr>
          <a:xfrm>
            <a:off x="4776370" y="1182256"/>
            <a:ext cx="24384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latin typeface="+mj-lt"/>
              </a:rPr>
              <a:t>Subset N = 500 cases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D745E18-6268-A246-9FCE-C03F27553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0"/>
          <a:stretch/>
        </p:blipFill>
        <p:spPr>
          <a:xfrm>
            <a:off x="6212448" y="2265346"/>
            <a:ext cx="5210827" cy="4016664"/>
          </a:xfrm>
          <a:prstGeom prst="rect">
            <a:avLst/>
          </a:prstGeom>
        </p:spPr>
      </p:pic>
      <p:pic>
        <p:nvPicPr>
          <p:cNvPr id="11" name="Imagen 10" descr="Imagen que contiene naturaleza, cascada, agua, grande&#10;&#10;Descripción generada automáticamente">
            <a:extLst>
              <a:ext uri="{FF2B5EF4-FFF2-40B4-BE49-F238E27FC236}">
                <a16:creationId xmlns:a16="http://schemas.microsoft.com/office/drawing/2014/main" id="{E928E1BC-AAB2-C347-8E57-ADC349D20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70463" r="17975"/>
          <a:stretch/>
        </p:blipFill>
        <p:spPr>
          <a:xfrm rot="5400000">
            <a:off x="5803613" y="-5535039"/>
            <a:ext cx="584771" cy="1186030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56082D3A-293B-F84B-9F46-0E37F3788A3D}"/>
              </a:ext>
            </a:extLst>
          </p:cNvPr>
          <p:cNvSpPr/>
          <p:nvPr/>
        </p:nvSpPr>
        <p:spPr>
          <a:xfrm>
            <a:off x="165845" y="99076"/>
            <a:ext cx="1186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METHODOLOGY: MDA </a:t>
            </a:r>
            <a:r>
              <a:rPr lang="es-ES" sz="3200" dirty="0" err="1">
                <a:solidFill>
                  <a:srgbClr val="7030A0"/>
                </a:solidFill>
                <a:latin typeface="Bodoni MT" panose="02070603080606020203" pitchFamily="18" charset="77"/>
                <a:cs typeface="Arial" panose="020B0604020202020204" pitchFamily="34" charset="0"/>
              </a:rPr>
              <a:t>Selection</a:t>
            </a:r>
            <a:endParaRPr lang="es-ES" sz="3200" dirty="0">
              <a:solidFill>
                <a:srgbClr val="7030A0"/>
              </a:solidFill>
              <a:latin typeface="Bodoni MT" panose="02070603080606020203" pitchFamily="18" charset="77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9CC26AC-8D94-1444-9923-CD700F8FA04C}"/>
              </a:ext>
            </a:extLst>
          </p:cNvPr>
          <p:cNvGrpSpPr/>
          <p:nvPr/>
        </p:nvGrpSpPr>
        <p:grpSpPr>
          <a:xfrm>
            <a:off x="-1140337" y="6460408"/>
            <a:ext cx="13726784" cy="334671"/>
            <a:chOff x="-1140337" y="6460408"/>
            <a:chExt cx="13726784" cy="334671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97313F97-3718-544E-804A-B281EA02EE88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" y="6460408"/>
              <a:ext cx="11681012" cy="0"/>
            </a:xfrm>
            <a:prstGeom prst="line">
              <a:avLst/>
            </a:prstGeom>
            <a:ln>
              <a:solidFill>
                <a:srgbClr val="6FCA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E64E5F12-68B8-8149-8B33-4814AC361B1A}"/>
                </a:ext>
              </a:extLst>
            </p:cNvPr>
            <p:cNvGrpSpPr/>
            <p:nvPr/>
          </p:nvGrpSpPr>
          <p:grpSpPr>
            <a:xfrm>
              <a:off x="-1140337" y="6460408"/>
              <a:ext cx="13726784" cy="334671"/>
              <a:chOff x="-1140337" y="6460408"/>
              <a:chExt cx="13726784" cy="334671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95C9F945-452A-2849-9892-EA932618E8D7}"/>
                  </a:ext>
                </a:extLst>
              </p:cNvPr>
              <p:cNvSpPr/>
              <p:nvPr/>
            </p:nvSpPr>
            <p:spPr>
              <a:xfrm>
                <a:off x="-1140337" y="6510453"/>
                <a:ext cx="83551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6FCAB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	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HyWaves : 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downscale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swells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Pacific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Islands</a:t>
                </a:r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B94BDC98-A20F-8C4C-AC46-A0457C1964D7}"/>
                  </a:ext>
                </a:extLst>
              </p:cNvPr>
              <p:cNvSpPr/>
              <p:nvPr/>
            </p:nvSpPr>
            <p:spPr>
              <a:xfrm>
                <a:off x="10260104" y="6487302"/>
                <a:ext cx="23263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 </a:t>
                </a:r>
                <a:r>
                  <a:rPr lang="es-ES" sz="1200" dirty="0" err="1">
                    <a:solidFill>
                      <a:srgbClr val="5770B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Ricondo</a:t>
                </a:r>
                <a:endParaRPr lang="es-ES" sz="1200" dirty="0">
                  <a:solidFill>
                    <a:srgbClr val="577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029C3C99-2797-C840-BE8D-D8BBB004DF82}"/>
                  </a:ext>
                </a:extLst>
              </p:cNvPr>
              <p:cNvCxnSpPr/>
              <p:nvPr/>
            </p:nvCxnSpPr>
            <p:spPr>
              <a:xfrm>
                <a:off x="255494" y="6460408"/>
                <a:ext cx="0" cy="334671"/>
              </a:xfrm>
              <a:prstGeom prst="line">
                <a:avLst/>
              </a:prstGeom>
              <a:ln w="28575">
                <a:solidFill>
                  <a:srgbClr val="6FCA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713F2175-4FF2-1D40-B929-BB8E21BCC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57" y="2157677"/>
            <a:ext cx="5414250" cy="421781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DEB48551-328E-5048-A969-B5244B9B3B86}"/>
              </a:ext>
            </a:extLst>
          </p:cNvPr>
          <p:cNvSpPr txBox="1"/>
          <p:nvPr/>
        </p:nvSpPr>
        <p:spPr>
          <a:xfrm>
            <a:off x="1184732" y="1405990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+mj-lt"/>
              </a:rPr>
              <a:t>MDA – Sea </a:t>
            </a:r>
            <a:endParaRPr lang="es-E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3CC64B91-EF51-7B47-B411-1446967CF793}"/>
                  </a:ext>
                </a:extLst>
              </p:cNvPr>
              <p:cNvSpPr txBox="1"/>
              <p:nvPr/>
            </p:nvSpPr>
            <p:spPr>
              <a:xfrm>
                <a:off x="826911" y="1697185"/>
                <a:ext cx="4671109" cy="427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s-ES" sz="2000" b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s-ES" sz="2000" b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es-ES" sz="2000" b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sz="200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s-ES" sz="20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sz="2000" b="1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s-ES" sz="2000" b="1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𝒔𝒑𝒅</m:t>
                        </m:r>
                      </m:sub>
                    </m:sSub>
                  </m:oMath>
                </a14:m>
                <a:r>
                  <a:rPr lang="es-ES" sz="2000" b="1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𝒅𝒊𝒓</m:t>
                        </m:r>
                      </m:sub>
                    </m:sSub>
                  </m:oMath>
                </a14:m>
                <a:r>
                  <a:rPr lang="es-ES" sz="2000" b="1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3CC64B91-EF51-7B47-B411-1446967CF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11" y="1697185"/>
                <a:ext cx="4671109" cy="427618"/>
              </a:xfrm>
              <a:prstGeom prst="rect">
                <a:avLst/>
              </a:prstGeom>
              <a:blipFill>
                <a:blip r:embed="rId5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72F33CDC-C8B0-8546-9286-7F9E2D03F010}"/>
                  </a:ext>
                </a:extLst>
              </p:cNvPr>
              <p:cNvSpPr txBox="1"/>
              <p:nvPr/>
            </p:nvSpPr>
            <p:spPr>
              <a:xfrm>
                <a:off x="8666185" y="1705007"/>
                <a:ext cx="1754979" cy="427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𝛄</m:t>
                      </m:r>
                    </m:oMath>
                  </m:oMathPara>
                </a14:m>
                <a:endParaRPr lang="es-E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72F33CDC-C8B0-8546-9286-7F9E2D03F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185" y="1705007"/>
                <a:ext cx="1754979" cy="427618"/>
              </a:xfrm>
              <a:prstGeom prst="rect">
                <a:avLst/>
              </a:prstGeom>
              <a:blipFill>
                <a:blip r:embed="rId6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86363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{33ED1668-F639-6D41-A70D-B189790E0503}tf10001119</Template>
  <TotalTime>21284</TotalTime>
  <Words>927</Words>
  <Application>Microsoft Macintosh PowerPoint</Application>
  <PresentationFormat>Panorámica</PresentationFormat>
  <Paragraphs>190</Paragraphs>
  <Slides>19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Arial</vt:lpstr>
      <vt:lpstr>Bodoni 72 Book</vt:lpstr>
      <vt:lpstr>Bodoni 72 Book</vt:lpstr>
      <vt:lpstr>Bodoni MT</vt:lpstr>
      <vt:lpstr>Calibri</vt:lpstr>
      <vt:lpstr>Calibri Light</vt:lpstr>
      <vt:lpstr>Cambria</vt:lpstr>
      <vt:lpstr>Cambria Math</vt:lpstr>
      <vt:lpstr>Century Gothic</vt:lpstr>
      <vt:lpstr>Georgia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Alba Ricondo</dc:creator>
  <cp:lastModifiedBy>Microsoft Office User</cp:lastModifiedBy>
  <cp:revision>189</cp:revision>
  <dcterms:created xsi:type="dcterms:W3CDTF">2020-10-06T11:06:02Z</dcterms:created>
  <dcterms:modified xsi:type="dcterms:W3CDTF">2023-02-27T18:33:40Z</dcterms:modified>
</cp:coreProperties>
</file>