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"/>
  </p:notesMasterIdLst>
  <p:sldIdLst>
    <p:sldId id="261" r:id="rId2"/>
  </p:sldIdLst>
  <p:sldSz cx="32399288" cy="4320063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vanni Coco" initials="g" lastIdx="7" clrIdx="0">
    <p:extLst>
      <p:ext uri="{19B8F6BF-5375-455C-9EA6-DF929625EA0E}">
        <p15:presenceInfo xmlns:p15="http://schemas.microsoft.com/office/powerpoint/2012/main" userId="Giovanni Coco" providerId="None"/>
      </p:ext>
    </p:extLst>
  </p:cmAuthor>
  <p:cmAuthor id="2" name="Laura Cagigal Gil" initials="LCG" lastIdx="4" clrIdx="1">
    <p:extLst>
      <p:ext uri="{19B8F6BF-5375-455C-9EA6-DF929625EA0E}">
        <p15:presenceInfo xmlns:p15="http://schemas.microsoft.com/office/powerpoint/2012/main" userId="Laura Cagigal Gi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E9"/>
    <a:srgbClr val="FEF0ED"/>
    <a:srgbClr val="FFE8F0"/>
    <a:srgbClr val="FDF6F4"/>
    <a:srgbClr val="FCEEFC"/>
    <a:srgbClr val="EFEEFC"/>
    <a:srgbClr val="FCFDF3"/>
    <a:srgbClr val="FFF2E5"/>
    <a:srgbClr val="B2FAE6"/>
    <a:srgbClr val="F74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0" autoAdjust="0"/>
    <p:restoredTop sz="94981" autoAdjust="0"/>
  </p:normalViewPr>
  <p:slideViewPr>
    <p:cSldViewPr snapToGrid="0">
      <p:cViewPr>
        <p:scale>
          <a:sx n="87" d="100"/>
          <a:sy n="87" d="100"/>
        </p:scale>
        <p:origin x="-8232" y="-19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C5989-3A55-C747-9C92-F0022DBB333F}" type="datetimeFigureOut">
              <a:rPr lang="es-ES" smtClean="0"/>
              <a:t>28/2/23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6D34-918A-1840-89C7-229CA6E8E8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9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66D34-918A-1840-89C7-229CA6E8E8A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4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52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821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86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443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839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775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514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1411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677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571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747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24A96-5035-47FF-BF3A-9C2C4F9122CF}" type="datetimeFigureOut">
              <a:rPr lang="en-NZ" smtClean="0"/>
              <a:t>28/02/23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52C2E-1089-4667-96D6-B24380156FC4}" type="slidenum">
              <a:rPr lang="en-NZ" smtClean="0"/>
              <a:t>‹Nº›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904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55" Type="http://schemas.openxmlformats.org/officeDocument/2006/relationships/image" Target="../media/image5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9" Type="http://schemas.openxmlformats.org/officeDocument/2006/relationships/image" Target="../media/image25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3" Type="http://schemas.openxmlformats.org/officeDocument/2006/relationships/image" Target="../media/image49.png"/><Relationship Id="rId58" Type="http://schemas.openxmlformats.org/officeDocument/2006/relationships/image" Target="../media/image54.png"/><Relationship Id="rId5" Type="http://schemas.openxmlformats.org/officeDocument/2006/relationships/hyperlink" Target="mailto:ruedaac@unican.es" TargetMode="External"/><Relationship Id="rId61" Type="http://schemas.openxmlformats.org/officeDocument/2006/relationships/image" Target="../media/image57.png"/><Relationship Id="rId19" Type="http://schemas.openxmlformats.org/officeDocument/2006/relationships/image" Target="../media/image1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56" Type="http://schemas.openxmlformats.org/officeDocument/2006/relationships/image" Target="../media/image52.png"/><Relationship Id="rId8" Type="http://schemas.openxmlformats.org/officeDocument/2006/relationships/image" Target="../media/image4.png"/><Relationship Id="rId51" Type="http://schemas.openxmlformats.org/officeDocument/2006/relationships/image" Target="../media/image47.png"/><Relationship Id="rId3" Type="http://schemas.openxmlformats.org/officeDocument/2006/relationships/image" Target="../media/image1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59" Type="http://schemas.openxmlformats.org/officeDocument/2006/relationships/image" Target="../media/image55.png"/><Relationship Id="rId20" Type="http://schemas.openxmlformats.org/officeDocument/2006/relationships/image" Target="../media/image16.png"/><Relationship Id="rId41" Type="http://schemas.openxmlformats.org/officeDocument/2006/relationships/image" Target="../media/image37.png"/><Relationship Id="rId54" Type="http://schemas.openxmlformats.org/officeDocument/2006/relationships/image" Target="../media/image50.png"/><Relationship Id="rId6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tiff"/><Relationship Id="rId49" Type="http://schemas.openxmlformats.org/officeDocument/2006/relationships/image" Target="../media/image45.png"/><Relationship Id="rId57" Type="http://schemas.openxmlformats.org/officeDocument/2006/relationships/image" Target="../media/image53.png"/><Relationship Id="rId10" Type="http://schemas.openxmlformats.org/officeDocument/2006/relationships/image" Target="../media/image6.png"/><Relationship Id="rId31" Type="http://schemas.openxmlformats.org/officeDocument/2006/relationships/image" Target="../media/image27.png"/><Relationship Id="rId44" Type="http://schemas.openxmlformats.org/officeDocument/2006/relationships/image" Target="../media/image40.png"/><Relationship Id="rId52" Type="http://schemas.openxmlformats.org/officeDocument/2006/relationships/image" Target="../media/image48.png"/><Relationship Id="rId60" Type="http://schemas.openxmlformats.org/officeDocument/2006/relationships/image" Target="../media/image5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72A39E-1726-E026-0A5D-92C7B37FF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992" r="270" b="7796"/>
          <a:stretch/>
        </p:blipFill>
        <p:spPr>
          <a:xfrm>
            <a:off x="-73148" y="554757"/>
            <a:ext cx="32472436" cy="12456874"/>
          </a:xfrm>
          <a:prstGeom prst="rect">
            <a:avLst/>
          </a:prstGeom>
        </p:spPr>
      </p:pic>
      <p:sp>
        <p:nvSpPr>
          <p:cNvPr id="181" name="Rectangle 2">
            <a:extLst>
              <a:ext uri="{FF2B5EF4-FFF2-40B4-BE49-F238E27FC236}">
                <a16:creationId xmlns:a16="http://schemas.microsoft.com/office/drawing/2014/main" id="{CBB77CAD-28EA-6942-AA9A-892C82AB59CC}"/>
              </a:ext>
            </a:extLst>
          </p:cNvPr>
          <p:cNvSpPr/>
          <p:nvPr/>
        </p:nvSpPr>
        <p:spPr>
          <a:xfrm>
            <a:off x="6803967" y="3224854"/>
            <a:ext cx="23363759" cy="1477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20"/>
              </a:spcAft>
            </a:pPr>
            <a:r>
              <a:rPr lang="es-ES" sz="4400" i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Ana Rueda</a:t>
            </a:r>
            <a:r>
              <a:rPr lang="es-ES" sz="44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Fernando J. Méndez, Laura Cagigal, Alba Cid, Beatriz Pérez-Díaz, Alba </a:t>
            </a:r>
            <a:r>
              <a:rPr lang="es-ES" sz="4400" i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Ricondo</a:t>
            </a:r>
            <a:r>
              <a:rPr lang="es-ES" sz="44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Manuel Zornoza, </a:t>
            </a:r>
            <a:r>
              <a:rPr lang="es-ES" sz="4319" i="1" dirty="0">
                <a:latin typeface="Verdana" panose="020B0604030504040204" pitchFamily="34" charset="0"/>
                <a:ea typeface="Verdana" panose="020B0604030504040204" pitchFamily="34" charset="0"/>
              </a:rPr>
              <a:t>Sara O. van Vloten</a:t>
            </a:r>
            <a:r>
              <a:rPr lang="es-ES" sz="405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Nicolás Ripoll, Sonia Castanedo</a:t>
            </a:r>
            <a:endParaRPr lang="en-NZ" sz="4050" i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2" name="Rectangle 3">
            <a:extLst>
              <a:ext uri="{FF2B5EF4-FFF2-40B4-BE49-F238E27FC236}">
                <a16:creationId xmlns:a16="http://schemas.microsoft.com/office/drawing/2014/main" id="{4B86AFB5-D170-F24E-87AC-A15EFC5CF0BB}"/>
              </a:ext>
            </a:extLst>
          </p:cNvPr>
          <p:cNvSpPr/>
          <p:nvPr/>
        </p:nvSpPr>
        <p:spPr>
          <a:xfrm>
            <a:off x="5142113" y="592535"/>
            <a:ext cx="25858986" cy="220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20"/>
              </a:spcAft>
            </a:pPr>
            <a:r>
              <a:rPr lang="en-GB" sz="6660" b="1" dirty="0">
                <a:solidFill>
                  <a:srgbClr val="081D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ANALYSIS OF COASTAL FLOODING RISK IN SMALL ISLANDS AFFECTED BY EXTRA-TROPICAL AND TROPICAL CYCLONES</a:t>
            </a:r>
            <a:endParaRPr lang="en-NZ" sz="6640" b="1" dirty="0">
              <a:solidFill>
                <a:srgbClr val="081D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83" name="Rectangle 4">
            <a:extLst>
              <a:ext uri="{FF2B5EF4-FFF2-40B4-BE49-F238E27FC236}">
                <a16:creationId xmlns:a16="http://schemas.microsoft.com/office/drawing/2014/main" id="{ABECE1E5-92C4-E145-92EE-D0AC530D3414}"/>
              </a:ext>
            </a:extLst>
          </p:cNvPr>
          <p:cNvSpPr/>
          <p:nvPr/>
        </p:nvSpPr>
        <p:spPr>
          <a:xfrm>
            <a:off x="9332997" y="5106097"/>
            <a:ext cx="17441861" cy="632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20"/>
              </a:spcAft>
            </a:pPr>
            <a:r>
              <a:rPr lang="en-NZ" sz="36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Universidad de Cantabria, Spain</a:t>
            </a:r>
            <a:endParaRPr lang="en-NZ" sz="3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" name="Picture 4" descr="Resultado de imagen de universidad de cantabria logo">
            <a:extLst>
              <a:ext uri="{FF2B5EF4-FFF2-40B4-BE49-F238E27FC236}">
                <a16:creationId xmlns:a16="http://schemas.microsoft.com/office/drawing/2014/main" id="{A5307FED-E5F1-7248-A6B9-9E885CBE0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t="11433" r="30371" b="11692"/>
          <a:stretch/>
        </p:blipFill>
        <p:spPr bwMode="auto">
          <a:xfrm>
            <a:off x="1606347" y="1881465"/>
            <a:ext cx="2872015" cy="28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Rectangle 90">
            <a:extLst>
              <a:ext uri="{FF2B5EF4-FFF2-40B4-BE49-F238E27FC236}">
                <a16:creationId xmlns:a16="http://schemas.microsoft.com/office/drawing/2014/main" id="{1DFE0122-61AE-E845-B1E9-5FE5637C90DB}"/>
              </a:ext>
            </a:extLst>
          </p:cNvPr>
          <p:cNvSpPr/>
          <p:nvPr/>
        </p:nvSpPr>
        <p:spPr>
          <a:xfrm>
            <a:off x="9340207" y="5643221"/>
            <a:ext cx="17441861" cy="632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20"/>
              </a:spcAft>
            </a:pPr>
            <a:r>
              <a:rPr lang="en-NZ" sz="3600" i="1" dirty="0">
                <a:latin typeface="Verdana" panose="020B0604030504040204" pitchFamily="34" charset="0"/>
                <a:ea typeface="Verdana" panose="020B0604030504040204" pitchFamily="34" charset="0"/>
              </a:rPr>
              <a:t>Contact: </a:t>
            </a:r>
            <a:r>
              <a:rPr lang="en-NZ" sz="3600" i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ruedaac@unican.es</a:t>
            </a:r>
            <a:endParaRPr lang="en-NZ" sz="3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0" name="Grupo 199">
            <a:extLst>
              <a:ext uri="{FF2B5EF4-FFF2-40B4-BE49-F238E27FC236}">
                <a16:creationId xmlns:a16="http://schemas.microsoft.com/office/drawing/2014/main" id="{E7C5FE7D-1052-4D48-93DE-0DBF42374A61}"/>
              </a:ext>
            </a:extLst>
          </p:cNvPr>
          <p:cNvGrpSpPr/>
          <p:nvPr/>
        </p:nvGrpSpPr>
        <p:grpSpPr>
          <a:xfrm>
            <a:off x="582317" y="5290181"/>
            <a:ext cx="8118131" cy="1789923"/>
            <a:chOff x="2793457" y="3442448"/>
            <a:chExt cx="8118131" cy="1789923"/>
          </a:xfrm>
        </p:grpSpPr>
        <p:pic>
          <p:nvPicPr>
            <p:cNvPr id="201" name="Imagen 200">
              <a:extLst>
                <a:ext uri="{FF2B5EF4-FFF2-40B4-BE49-F238E27FC236}">
                  <a16:creationId xmlns:a16="http://schemas.microsoft.com/office/drawing/2014/main" id="{86E22198-48C0-CB4D-BE5B-2656E172B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74" b="97233" l="5690" r="97094">
                          <a14:foregroundMark x1="7748" y1="41635" x2="7748" y2="41635"/>
                          <a14:foregroundMark x1="15012" y1="26289" x2="15012" y2="26289"/>
                          <a14:foregroundMark x1="15012" y1="26289" x2="15012" y2="26289"/>
                          <a14:foregroundMark x1="56538" y1="4025" x2="56538" y2="4025"/>
                          <a14:foregroundMark x1="92131" y1="38616" x2="92131" y2="38616"/>
                          <a14:foregroundMark x1="94794" y1="41258" x2="94794" y2="41258"/>
                          <a14:foregroundMark x1="91404" y1="53459" x2="91404" y2="53459"/>
                          <a14:foregroundMark x1="77603" y1="71824" x2="77603" y2="71824"/>
                          <a14:foregroundMark x1="84140" y1="55849" x2="84140" y2="55849"/>
                          <a14:foregroundMark x1="84625" y1="69182" x2="84625" y2="69182"/>
                          <a14:foregroundMark x1="63801" y1="76981" x2="63801" y2="76981"/>
                          <a14:foregroundMark x1="60412" y1="85535" x2="60412" y2="85535"/>
                          <a14:foregroundMark x1="72397" y1="83396" x2="72397" y2="83396"/>
                          <a14:foregroundMark x1="68281" y1="70818" x2="68281" y2="70818"/>
                          <a14:foregroundMark x1="68765" y1="65031" x2="68765" y2="65031"/>
                          <a14:foregroundMark x1="53995" y1="80629" x2="53995" y2="80629"/>
                          <a14:foregroundMark x1="53995" y1="80629" x2="53995" y2="80629"/>
                          <a14:foregroundMark x1="49395" y1="87925" x2="49395" y2="87925"/>
                          <a14:foregroundMark x1="61622" y1="91069" x2="61622" y2="91069"/>
                          <a14:foregroundMark x1="57506" y1="93459" x2="57506" y2="93459"/>
                          <a14:foregroundMark x1="26755" y1="68553" x2="26755" y2="68553"/>
                          <a14:foregroundMark x1="19734" y1="73585" x2="19734" y2="73585"/>
                          <a14:foregroundMark x1="14165" y1="64780" x2="14165" y2="64780"/>
                          <a14:foregroundMark x1="33777" y1="61132" x2="33777" y2="61132"/>
                          <a14:foregroundMark x1="50726" y1="62013" x2="50726" y2="62013"/>
                          <a14:foregroundMark x1="81114" y1="57736" x2="81114" y2="57736"/>
                          <a14:foregroundMark x1="73608" y1="59874" x2="73608" y2="59874"/>
                          <a14:foregroundMark x1="88499" y1="58491" x2="88499" y2="58491"/>
                          <a14:foregroundMark x1="94794" y1="61006" x2="94794" y2="61006"/>
                          <a14:foregroundMark x1="50847" y1="97358" x2="50847" y2="97358"/>
                          <a14:foregroundMark x1="45642" y1="19497" x2="45642" y2="19497"/>
                          <a14:foregroundMark x1="20944" y1="25031" x2="20944" y2="25031"/>
                          <a14:foregroundMark x1="30872" y1="12579" x2="30872" y2="12579"/>
                          <a14:foregroundMark x1="37409" y1="5660" x2="37409" y2="5660"/>
                          <a14:foregroundMark x1="45521" y1="30692" x2="45521" y2="30692"/>
                          <a14:foregroundMark x1="61985" y1="32327" x2="61985" y2="32327"/>
                          <a14:foregroundMark x1="83293" y1="29686" x2="83293" y2="29686"/>
                          <a14:foregroundMark x1="90557" y1="28553" x2="90557" y2="28553"/>
                          <a14:foregroundMark x1="82203" y1="15975" x2="82203" y2="15975"/>
                          <a14:foregroundMark x1="6295" y1="52579" x2="6295" y2="52579"/>
                          <a14:foregroundMark x1="5811" y1="49434" x2="5811" y2="49434"/>
                          <a14:foregroundMark x1="29056" y1="28050" x2="29056" y2="28050"/>
                          <a14:foregroundMark x1="35351" y1="17862" x2="35351" y2="17862"/>
                          <a14:foregroundMark x1="97094" y1="56226" x2="97094" y2="56226"/>
                          <a14:backgroundMark x1="5327" y1="49686" x2="5327" y2="49686"/>
                          <a14:backgroundMark x1="5327" y1="49560" x2="5327" y2="49560"/>
                          <a14:backgroundMark x1="5327" y1="49560" x2="5327" y2="49560"/>
                          <a14:backgroundMark x1="5327" y1="49560" x2="5327" y2="49560"/>
                          <a14:backgroundMark x1="5448" y1="49686" x2="5448" y2="49686"/>
                          <a14:backgroundMark x1="5448" y1="49560" x2="5448" y2="49560"/>
                          <a14:backgroundMark x1="5327" y1="49560" x2="5327" y2="49560"/>
                          <a14:backgroundMark x1="50242" y1="97610" x2="50242" y2="97610"/>
                          <a14:backgroundMark x1="50484" y1="97736" x2="50484" y2="97736"/>
                          <a14:backgroundMark x1="49879" y1="97610" x2="49879" y2="97610"/>
                          <a14:backgroundMark x1="50242" y1="97736" x2="50242" y2="97736"/>
                          <a14:backgroundMark x1="50121" y1="97736" x2="50121" y2="97736"/>
                          <a14:backgroundMark x1="50242" y1="97736" x2="50242" y2="97736"/>
                          <a14:backgroundMark x1="50121" y1="97987" x2="50121" y2="97987"/>
                          <a14:backgroundMark x1="50484" y1="97358" x2="50484" y2="97358"/>
                          <a14:backgroundMark x1="50363" y1="97736" x2="50363" y2="97736"/>
                          <a14:backgroundMark x1="50484" y1="97862" x2="50484" y2="97862"/>
                          <a14:backgroundMark x1="50363" y1="97862" x2="50363" y2="97862"/>
                          <a14:backgroundMark x1="50605" y1="97358" x2="50605" y2="97358"/>
                          <a14:backgroundMark x1="50363" y1="97358" x2="50363" y2="97358"/>
                          <a14:backgroundMark x1="50121" y1="97358" x2="50121" y2="97358"/>
                          <a14:backgroundMark x1="50242" y1="97233" x2="50242" y2="972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3457" y="3442448"/>
              <a:ext cx="1859718" cy="1789923"/>
            </a:xfrm>
            <a:prstGeom prst="rect">
              <a:avLst/>
            </a:prstGeom>
          </p:spPr>
        </p:pic>
        <p:sp>
          <p:nvSpPr>
            <p:cNvPr id="202" name="CuadroTexto 8">
              <a:extLst>
                <a:ext uri="{FF2B5EF4-FFF2-40B4-BE49-F238E27FC236}">
                  <a16:creationId xmlns:a16="http://schemas.microsoft.com/office/drawing/2014/main" id="{80C3998B-707B-3B46-ACA6-020E4AAA03B0}"/>
                </a:ext>
              </a:extLst>
            </p:cNvPr>
            <p:cNvSpPr txBox="1"/>
            <p:nvPr/>
          </p:nvSpPr>
          <p:spPr>
            <a:xfrm>
              <a:off x="4736225" y="4818813"/>
              <a:ext cx="6175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UNIVERSIDAD DE CANTABRIA</a:t>
              </a:r>
            </a:p>
          </p:txBody>
        </p:sp>
        <p:grpSp>
          <p:nvGrpSpPr>
            <p:cNvPr id="203" name="Grupo 15">
              <a:extLst>
                <a:ext uri="{FF2B5EF4-FFF2-40B4-BE49-F238E27FC236}">
                  <a16:creationId xmlns:a16="http://schemas.microsoft.com/office/drawing/2014/main" id="{49A7DA79-7005-1F4F-A2BA-F5508789DBDA}"/>
                </a:ext>
              </a:extLst>
            </p:cNvPr>
            <p:cNvGrpSpPr/>
            <p:nvPr/>
          </p:nvGrpSpPr>
          <p:grpSpPr>
            <a:xfrm>
              <a:off x="4653175" y="3526430"/>
              <a:ext cx="5423659" cy="1292662"/>
              <a:chOff x="868268" y="5219904"/>
              <a:chExt cx="5423659" cy="1292662"/>
            </a:xfrm>
          </p:grpSpPr>
          <p:sp>
            <p:nvSpPr>
              <p:cNvPr id="204" name="CuadroTexto 6">
                <a:extLst>
                  <a:ext uri="{FF2B5EF4-FFF2-40B4-BE49-F238E27FC236}">
                    <a16:creationId xmlns:a16="http://schemas.microsoft.com/office/drawing/2014/main" id="{960D61CB-D932-A84A-83A2-0AB634F1A7AD}"/>
                  </a:ext>
                </a:extLst>
              </p:cNvPr>
              <p:cNvSpPr txBox="1"/>
              <p:nvPr/>
            </p:nvSpPr>
            <p:spPr>
              <a:xfrm>
                <a:off x="868268" y="5219904"/>
                <a:ext cx="542365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800" dirty="0">
                    <a:solidFill>
                      <a:srgbClr val="D48D5F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Ge</a:t>
                </a:r>
                <a:r>
                  <a:rPr lang="es-ES" sz="7800" dirty="0"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   </a:t>
                </a:r>
                <a:r>
                  <a:rPr lang="es-ES" sz="7800" dirty="0">
                    <a:solidFill>
                      <a:srgbClr val="5870BB"/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cean</a:t>
                </a:r>
              </a:p>
            </p:txBody>
          </p:sp>
          <p:pic>
            <p:nvPicPr>
              <p:cNvPr id="205" name="Imagen 14">
                <a:extLst>
                  <a:ext uri="{FF2B5EF4-FFF2-40B4-BE49-F238E27FC236}">
                    <a16:creationId xmlns:a16="http://schemas.microsoft.com/office/drawing/2014/main" id="{B81161E2-93DC-054A-808F-D1E6FBC19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63789" y="5419680"/>
                <a:ext cx="1172370" cy="893109"/>
              </a:xfrm>
              <a:prstGeom prst="rect">
                <a:avLst/>
              </a:prstGeom>
            </p:spPr>
          </p:pic>
        </p:grpSp>
      </p:grpSp>
      <p:sp>
        <p:nvSpPr>
          <p:cNvPr id="209" name="Rounded Rectangle 8">
            <a:extLst>
              <a:ext uri="{FF2B5EF4-FFF2-40B4-BE49-F238E27FC236}">
                <a16:creationId xmlns:a16="http://schemas.microsoft.com/office/drawing/2014/main" id="{BB2B6F14-C872-FD48-A422-09B893D0CF16}"/>
              </a:ext>
            </a:extLst>
          </p:cNvPr>
          <p:cNvSpPr/>
          <p:nvPr/>
        </p:nvSpPr>
        <p:spPr>
          <a:xfrm>
            <a:off x="713576" y="39230500"/>
            <a:ext cx="15365738" cy="351571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6634" dirty="0"/>
          </a:p>
        </p:txBody>
      </p:sp>
      <p:sp>
        <p:nvSpPr>
          <p:cNvPr id="210" name="TextBox 6">
            <a:extLst>
              <a:ext uri="{FF2B5EF4-FFF2-40B4-BE49-F238E27FC236}">
                <a16:creationId xmlns:a16="http://schemas.microsoft.com/office/drawing/2014/main" id="{C5813710-CE81-7E4D-8B16-07E956F2B02A}"/>
              </a:ext>
            </a:extLst>
          </p:cNvPr>
          <p:cNvSpPr txBox="1"/>
          <p:nvPr/>
        </p:nvSpPr>
        <p:spPr>
          <a:xfrm>
            <a:off x="1236441" y="39450774"/>
            <a:ext cx="440027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081D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NZ" sz="3420" dirty="0"/>
              <a:t>CONCLUSIONS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5ECBFF19-0737-E71B-5D3D-0905090D7229}"/>
              </a:ext>
            </a:extLst>
          </p:cNvPr>
          <p:cNvSpPr/>
          <p:nvPr/>
        </p:nvSpPr>
        <p:spPr>
          <a:xfrm>
            <a:off x="810088" y="7811853"/>
            <a:ext cx="14018020" cy="717319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6634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3E41C-C3F9-7A59-917F-DBFAF461F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4775" y="7983734"/>
            <a:ext cx="8781950" cy="6577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104CF8-7206-9E63-3FFB-86519C46E2A7}"/>
              </a:ext>
            </a:extLst>
          </p:cNvPr>
          <p:cNvSpPr txBox="1"/>
          <p:nvPr/>
        </p:nvSpPr>
        <p:spPr>
          <a:xfrm>
            <a:off x="1512176" y="7983734"/>
            <a:ext cx="16236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sz="4000" b="1" dirty="0">
                <a:solidFill>
                  <a:srgbClr val="081D5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OBJECTIVE</a:t>
            </a:r>
            <a:r>
              <a:rPr lang="en-GB" sz="4000" b="1" dirty="0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C75DF-7D34-2639-1B7D-480A8DC8F629}"/>
              </a:ext>
            </a:extLst>
          </p:cNvPr>
          <p:cNvSpPr txBox="1"/>
          <p:nvPr/>
        </p:nvSpPr>
        <p:spPr>
          <a:xfrm>
            <a:off x="1216944" y="8925646"/>
            <a:ext cx="4165921" cy="3980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sz="1800" b="1" dirty="0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TO PERFORM A QUANTITATIVE RISK ASSESSMENT OF COASTAL FLOODING IN THE MAIN ISLANDS OF SAMOA AND TONGA</a:t>
            </a:r>
          </a:p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THROUGH A CLIMATE-BASED EMULATOR TO POPULATE HISTORICAL RECORDS WITH PLAUSIBLE MULTIVARIATE EVENTS </a:t>
            </a:r>
          </a:p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AND HYBRID METHODOLOGIES TO DOWNSCALE TO HIGH RESOLUTION FLOODING MAPS OVERCOMING THE COMPUTATIONAL BURDEN 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94F8190D-FD24-4459-6102-2F33DA1BE38C}"/>
              </a:ext>
            </a:extLst>
          </p:cNvPr>
          <p:cNvSpPr/>
          <p:nvPr/>
        </p:nvSpPr>
        <p:spPr>
          <a:xfrm>
            <a:off x="15234964" y="7811853"/>
            <a:ext cx="16294383" cy="717319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6634"/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7CF45E57-E555-0A8B-7CE7-8404AF9039F8}"/>
              </a:ext>
            </a:extLst>
          </p:cNvPr>
          <p:cNvSpPr txBox="1"/>
          <p:nvPr/>
        </p:nvSpPr>
        <p:spPr>
          <a:xfrm>
            <a:off x="16710547" y="8222522"/>
            <a:ext cx="15320174" cy="1310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081D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NZ" sz="3959" dirty="0"/>
              <a:t>STUDY AREAS: SAMOA AND TONGA
</a:t>
            </a:r>
          </a:p>
        </p:txBody>
      </p:sp>
      <p:pic>
        <p:nvPicPr>
          <p:cNvPr id="25" name="Imagen 19">
            <a:extLst>
              <a:ext uri="{FF2B5EF4-FFF2-40B4-BE49-F238E27FC236}">
                <a16:creationId xmlns:a16="http://schemas.microsoft.com/office/drawing/2014/main" id="{7C0E7DDF-5596-FE10-34E1-5CE358D6A4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782" t="20853" r="7434" b="28729"/>
          <a:stretch/>
        </p:blipFill>
        <p:spPr>
          <a:xfrm>
            <a:off x="28643300" y="10654685"/>
            <a:ext cx="2357799" cy="1176971"/>
          </a:xfrm>
          <a:prstGeom prst="rect">
            <a:avLst/>
          </a:prstGeom>
        </p:spPr>
      </p:pic>
      <p:pic>
        <p:nvPicPr>
          <p:cNvPr id="26" name="Imagen 21">
            <a:extLst>
              <a:ext uri="{FF2B5EF4-FFF2-40B4-BE49-F238E27FC236}">
                <a16:creationId xmlns:a16="http://schemas.microsoft.com/office/drawing/2014/main" id="{29E61A8E-CD08-A042-7830-983F6DA64A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625" t="32340" r="26688" b="31100"/>
          <a:stretch/>
        </p:blipFill>
        <p:spPr>
          <a:xfrm>
            <a:off x="26778169" y="12043594"/>
            <a:ext cx="1452723" cy="1260659"/>
          </a:xfrm>
          <a:prstGeom prst="rect">
            <a:avLst/>
          </a:prstGeom>
        </p:spPr>
      </p:pic>
      <p:pic>
        <p:nvPicPr>
          <p:cNvPr id="27" name="Picture 24" descr="Location of Samoa">
            <a:extLst>
              <a:ext uri="{FF2B5EF4-FFF2-40B4-BE49-F238E27FC236}">
                <a16:creationId xmlns:a16="http://schemas.microsoft.com/office/drawing/2014/main" id="{6C0DBB8F-A4FE-16C9-695C-45041F89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385" y="838744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24">
            <a:extLst>
              <a:ext uri="{FF2B5EF4-FFF2-40B4-BE49-F238E27FC236}">
                <a16:creationId xmlns:a16="http://schemas.microsoft.com/office/drawing/2014/main" id="{99F4D056-7AF3-6923-6A37-2CA8ED381D73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27844882" y="9547991"/>
            <a:ext cx="797719" cy="1114124"/>
          </a:xfrm>
          <a:prstGeom prst="line">
            <a:avLst/>
          </a:prstGeom>
          <a:ln w="19050">
            <a:solidFill>
              <a:srgbClr val="BC0707">
                <a:alpha val="6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195">
            <a:extLst>
              <a:ext uri="{FF2B5EF4-FFF2-40B4-BE49-F238E27FC236}">
                <a16:creationId xmlns:a16="http://schemas.microsoft.com/office/drawing/2014/main" id="{B8F85A51-5361-DC38-B3FC-64E387A27C1F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27844882" y="9547991"/>
            <a:ext cx="3156217" cy="1106694"/>
          </a:xfrm>
          <a:prstGeom prst="line">
            <a:avLst/>
          </a:prstGeom>
          <a:ln w="19050">
            <a:solidFill>
              <a:srgbClr val="BC0707">
                <a:alpha val="6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30">
            <a:extLst>
              <a:ext uri="{FF2B5EF4-FFF2-40B4-BE49-F238E27FC236}">
                <a16:creationId xmlns:a16="http://schemas.microsoft.com/office/drawing/2014/main" id="{55358D9C-B2F1-A490-9A12-BABB8BE969CE}"/>
              </a:ext>
            </a:extLst>
          </p:cNvPr>
          <p:cNvSpPr/>
          <p:nvPr/>
        </p:nvSpPr>
        <p:spPr>
          <a:xfrm>
            <a:off x="27704075" y="9537344"/>
            <a:ext cx="91440" cy="171793"/>
          </a:xfrm>
          <a:prstGeom prst="ellipse">
            <a:avLst/>
          </a:prstGeom>
          <a:solidFill>
            <a:srgbClr val="FF6969">
              <a:alpha val="46000"/>
            </a:srgbClr>
          </a:solidFill>
          <a:ln>
            <a:solidFill>
              <a:srgbClr val="BC0707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196">
            <a:extLst>
              <a:ext uri="{FF2B5EF4-FFF2-40B4-BE49-F238E27FC236}">
                <a16:creationId xmlns:a16="http://schemas.microsoft.com/office/drawing/2014/main" id="{1B05BFB2-B7BE-2136-A374-4BCDAFE4F6AE}"/>
              </a:ext>
            </a:extLst>
          </p:cNvPr>
          <p:cNvSpPr/>
          <p:nvPr/>
        </p:nvSpPr>
        <p:spPr>
          <a:xfrm>
            <a:off x="27745985" y="9446703"/>
            <a:ext cx="115865" cy="118666"/>
          </a:xfrm>
          <a:prstGeom prst="ellipse">
            <a:avLst/>
          </a:prstGeom>
          <a:solidFill>
            <a:srgbClr val="FF6969">
              <a:alpha val="46000"/>
            </a:srgbClr>
          </a:solidFill>
          <a:ln>
            <a:solidFill>
              <a:srgbClr val="BC0707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Conector recto 197">
            <a:extLst>
              <a:ext uri="{FF2B5EF4-FFF2-40B4-BE49-F238E27FC236}">
                <a16:creationId xmlns:a16="http://schemas.microsoft.com/office/drawing/2014/main" id="{5831DE87-C08D-38F1-E116-CEA68014664F}"/>
              </a:ext>
            </a:extLst>
          </p:cNvPr>
          <p:cNvCxnSpPr>
            <a:cxnSpLocks/>
            <a:stCxn id="30" idx="4"/>
          </p:cNvCxnSpPr>
          <p:nvPr/>
        </p:nvCxnSpPr>
        <p:spPr>
          <a:xfrm flipH="1">
            <a:off x="26788461" y="9709137"/>
            <a:ext cx="961334" cy="2342971"/>
          </a:xfrm>
          <a:prstGeom prst="line">
            <a:avLst/>
          </a:prstGeom>
          <a:ln w="19050">
            <a:solidFill>
              <a:srgbClr val="BC0707">
                <a:alpha val="6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198">
            <a:extLst>
              <a:ext uri="{FF2B5EF4-FFF2-40B4-BE49-F238E27FC236}">
                <a16:creationId xmlns:a16="http://schemas.microsoft.com/office/drawing/2014/main" id="{8B3601A5-F0C6-6FBA-F807-0C163BC63114}"/>
              </a:ext>
            </a:extLst>
          </p:cNvPr>
          <p:cNvCxnSpPr>
            <a:cxnSpLocks/>
          </p:cNvCxnSpPr>
          <p:nvPr/>
        </p:nvCxnSpPr>
        <p:spPr>
          <a:xfrm>
            <a:off x="27753413" y="9717097"/>
            <a:ext cx="477479" cy="2326497"/>
          </a:xfrm>
          <a:prstGeom prst="line">
            <a:avLst/>
          </a:prstGeom>
          <a:ln w="19050">
            <a:solidFill>
              <a:srgbClr val="BC0707">
                <a:alpha val="65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o 7">
            <a:extLst>
              <a:ext uri="{FF2B5EF4-FFF2-40B4-BE49-F238E27FC236}">
                <a16:creationId xmlns:a16="http://schemas.microsoft.com/office/drawing/2014/main" id="{53741109-F556-2C99-9718-C72700DBDB76}"/>
              </a:ext>
            </a:extLst>
          </p:cNvPr>
          <p:cNvGrpSpPr/>
          <p:nvPr/>
        </p:nvGrpSpPr>
        <p:grpSpPr>
          <a:xfrm>
            <a:off x="2768623" y="13332752"/>
            <a:ext cx="4746980" cy="1107996"/>
            <a:chOff x="697823" y="2719321"/>
            <a:chExt cx="4746980" cy="1107996"/>
          </a:xfrm>
        </p:grpSpPr>
        <p:sp>
          <p:nvSpPr>
            <p:cNvPr id="35" name="CuadroTexto 4">
              <a:extLst>
                <a:ext uri="{FF2B5EF4-FFF2-40B4-BE49-F238E27FC236}">
                  <a16:creationId xmlns:a16="http://schemas.microsoft.com/office/drawing/2014/main" id="{29E33593-17D8-5BBD-A8BE-A5F6DB8BEF80}"/>
                </a:ext>
              </a:extLst>
            </p:cNvPr>
            <p:cNvSpPr txBox="1"/>
            <p:nvPr/>
          </p:nvSpPr>
          <p:spPr>
            <a:xfrm>
              <a:off x="1555226" y="2719321"/>
              <a:ext cx="5620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/>
                <a:t>∫</a:t>
              </a:r>
            </a:p>
          </p:txBody>
        </p:sp>
        <p:sp>
          <p:nvSpPr>
            <p:cNvPr id="36" name="Rectángulo 5">
              <a:extLst>
                <a:ext uri="{FF2B5EF4-FFF2-40B4-BE49-F238E27FC236}">
                  <a16:creationId xmlns:a16="http://schemas.microsoft.com/office/drawing/2014/main" id="{A88942AF-787D-B55C-2D71-FDE2D9F93EC7}"/>
                </a:ext>
              </a:extLst>
            </p:cNvPr>
            <p:cNvSpPr/>
            <p:nvPr/>
          </p:nvSpPr>
          <p:spPr>
            <a:xfrm>
              <a:off x="697823" y="2994530"/>
              <a:ext cx="10711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Risk</a:t>
              </a:r>
              <a:r>
                <a:rPr lang="en-US" sz="2000" dirty="0"/>
                <a:t> =</a:t>
              </a:r>
            </a:p>
          </p:txBody>
        </p:sp>
        <p:sp>
          <p:nvSpPr>
            <p:cNvPr id="37" name="Rectángulo 6">
              <a:extLst>
                <a:ext uri="{FF2B5EF4-FFF2-40B4-BE49-F238E27FC236}">
                  <a16:creationId xmlns:a16="http://schemas.microsoft.com/office/drawing/2014/main" id="{E4577BCF-2D75-3007-52D9-8B57111AB9E3}"/>
                </a:ext>
              </a:extLst>
            </p:cNvPr>
            <p:cNvSpPr/>
            <p:nvPr/>
          </p:nvSpPr>
          <p:spPr>
            <a:xfrm>
              <a:off x="1836251" y="3065406"/>
              <a:ext cx="36085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Probability x Consequences</a:t>
              </a:r>
            </a:p>
          </p:txBody>
        </p:sp>
      </p:grp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F3B7A802-97F5-9314-FAA6-714046650D13}"/>
              </a:ext>
            </a:extLst>
          </p:cNvPr>
          <p:cNvSpPr/>
          <p:nvPr/>
        </p:nvSpPr>
        <p:spPr>
          <a:xfrm>
            <a:off x="810088" y="15156933"/>
            <a:ext cx="9347166" cy="136792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6634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C51EA4-9C68-5797-0F10-748E9D79BD81}"/>
              </a:ext>
            </a:extLst>
          </p:cNvPr>
          <p:cNvSpPr txBox="1"/>
          <p:nvPr/>
        </p:nvSpPr>
        <p:spPr>
          <a:xfrm>
            <a:off x="1533605" y="15568517"/>
            <a:ext cx="16236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sz="4000" b="1" dirty="0">
                <a:solidFill>
                  <a:srgbClr val="081D5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TESLA 2.0</a:t>
            </a:r>
            <a:endParaRPr lang="en-GB" sz="4000" b="1" dirty="0">
              <a:solidFill>
                <a:schemeClr val="bg2">
                  <a:lumMod val="2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8C06AF8D-C121-7B84-82D0-EC21FF728ECD}"/>
              </a:ext>
            </a:extLst>
          </p:cNvPr>
          <p:cNvSpPr/>
          <p:nvPr/>
        </p:nvSpPr>
        <p:spPr>
          <a:xfrm>
            <a:off x="10351989" y="15149974"/>
            <a:ext cx="21334497" cy="136862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6634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172D57-37DC-97C4-5563-67B02635A44B}"/>
              </a:ext>
            </a:extLst>
          </p:cNvPr>
          <p:cNvSpPr txBox="1"/>
          <p:nvPr/>
        </p:nvSpPr>
        <p:spPr>
          <a:xfrm>
            <a:off x="12069578" y="15544001"/>
            <a:ext cx="16236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sz="4000" b="1" dirty="0">
                <a:solidFill>
                  <a:srgbClr val="081D5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HYBRID DOWNSCALING:</a:t>
            </a:r>
            <a:endParaRPr lang="en-GB" sz="4000" b="1" dirty="0">
              <a:solidFill>
                <a:schemeClr val="bg2">
                  <a:lumMod val="2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63F5ED2F-012D-3E95-462C-D1CEB21EE246}"/>
              </a:ext>
            </a:extLst>
          </p:cNvPr>
          <p:cNvSpPr/>
          <p:nvPr/>
        </p:nvSpPr>
        <p:spPr>
          <a:xfrm>
            <a:off x="848785" y="29032393"/>
            <a:ext cx="30680562" cy="10005905"/>
          </a:xfrm>
          <a:prstGeom prst="roundRect">
            <a:avLst/>
          </a:prstGeom>
          <a:solidFill>
            <a:srgbClr val="FFE8E9"/>
          </a:solidFill>
          <a:ln w="571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6634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6A9A63-00B6-7393-FD61-393D88DB7F22}"/>
              </a:ext>
            </a:extLst>
          </p:cNvPr>
          <p:cNvSpPr txBox="1"/>
          <p:nvPr/>
        </p:nvSpPr>
        <p:spPr>
          <a:xfrm>
            <a:off x="1817149" y="29452120"/>
            <a:ext cx="16236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sz="4000" b="1" dirty="0">
                <a:solidFill>
                  <a:srgbClr val="081D58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RISK ASSESSMENT</a:t>
            </a:r>
            <a:endParaRPr lang="en-GB" sz="4000" b="1" dirty="0">
              <a:solidFill>
                <a:schemeClr val="bg2">
                  <a:lumMod val="2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2" name="CuadroTexto 62">
            <a:extLst>
              <a:ext uri="{FF2B5EF4-FFF2-40B4-BE49-F238E27FC236}">
                <a16:creationId xmlns:a16="http://schemas.microsoft.com/office/drawing/2014/main" id="{EF2B4D33-6693-ED23-EB5C-114CA9F2C1E9}"/>
              </a:ext>
            </a:extLst>
          </p:cNvPr>
          <p:cNvSpPr txBox="1"/>
          <p:nvPr/>
        </p:nvSpPr>
        <p:spPr>
          <a:xfrm>
            <a:off x="2063330" y="17223686"/>
            <a:ext cx="2634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accent5">
                    <a:lumMod val="50000"/>
                  </a:schemeClr>
                </a:solidFill>
              </a:rPr>
              <a:t>X(t)</a:t>
            </a:r>
          </a:p>
        </p:txBody>
      </p:sp>
      <p:sp>
        <p:nvSpPr>
          <p:cNvPr id="63" name="CuadroTexto 63">
            <a:extLst>
              <a:ext uri="{FF2B5EF4-FFF2-40B4-BE49-F238E27FC236}">
                <a16:creationId xmlns:a16="http://schemas.microsoft.com/office/drawing/2014/main" id="{F8C71BDA-6B6B-BCCB-A901-B976FE20D0B9}"/>
              </a:ext>
            </a:extLst>
          </p:cNvPr>
          <p:cNvSpPr txBox="1"/>
          <p:nvPr/>
        </p:nvSpPr>
        <p:spPr>
          <a:xfrm>
            <a:off x="6732808" y="17328733"/>
            <a:ext cx="1883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Y(t)</a:t>
            </a:r>
          </a:p>
        </p:txBody>
      </p:sp>
      <p:cxnSp>
        <p:nvCxnSpPr>
          <p:cNvPr id="487" name="Conector recto de flecha 64">
            <a:extLst>
              <a:ext uri="{FF2B5EF4-FFF2-40B4-BE49-F238E27FC236}">
                <a16:creationId xmlns:a16="http://schemas.microsoft.com/office/drawing/2014/main" id="{BE8ADC99-A709-6DEF-FF47-ED7B5E6869CF}"/>
              </a:ext>
            </a:extLst>
          </p:cNvPr>
          <p:cNvCxnSpPr/>
          <p:nvPr/>
        </p:nvCxnSpPr>
        <p:spPr>
          <a:xfrm>
            <a:off x="4536621" y="18060846"/>
            <a:ext cx="1760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TextBox 18">
            <a:extLst>
              <a:ext uri="{FF2B5EF4-FFF2-40B4-BE49-F238E27FC236}">
                <a16:creationId xmlns:a16="http://schemas.microsoft.com/office/drawing/2014/main" id="{BAC4FED9-79D2-0A78-AF8A-F82C151D0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628" y="17627023"/>
            <a:ext cx="2618024" cy="40011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Statistical Downscaling</a:t>
            </a:r>
          </a:p>
        </p:txBody>
      </p:sp>
      <p:pic>
        <p:nvPicPr>
          <p:cNvPr id="489" name="Imagen 66">
            <a:extLst>
              <a:ext uri="{FF2B5EF4-FFF2-40B4-BE49-F238E27FC236}">
                <a16:creationId xmlns:a16="http://schemas.microsoft.com/office/drawing/2014/main" id="{9BB4FC93-FE67-D4F8-6C43-70404ADA19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362"/>
          <a:stretch/>
        </p:blipFill>
        <p:spPr>
          <a:xfrm>
            <a:off x="6472180" y="18917216"/>
            <a:ext cx="1298987" cy="4170556"/>
          </a:xfrm>
          <a:prstGeom prst="rect">
            <a:avLst/>
          </a:prstGeom>
        </p:spPr>
      </p:pic>
      <p:pic>
        <p:nvPicPr>
          <p:cNvPr id="490" name="Imagen 67">
            <a:extLst>
              <a:ext uri="{FF2B5EF4-FFF2-40B4-BE49-F238E27FC236}">
                <a16:creationId xmlns:a16="http://schemas.microsoft.com/office/drawing/2014/main" id="{DF821AF1-6EEA-1802-1DE6-05C896D81B7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1466" y="18407262"/>
            <a:ext cx="4694872" cy="4827746"/>
          </a:xfrm>
          <a:prstGeom prst="rect">
            <a:avLst/>
          </a:prstGeom>
        </p:spPr>
      </p:pic>
      <p:sp>
        <p:nvSpPr>
          <p:cNvPr id="491" name="TextBox 18">
            <a:extLst>
              <a:ext uri="{FF2B5EF4-FFF2-40B4-BE49-F238E27FC236}">
                <a16:creationId xmlns:a16="http://schemas.microsoft.com/office/drawing/2014/main" id="{3629BB24-362E-78A5-1873-236A3E3D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604" y="23216130"/>
            <a:ext cx="2465355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/>
              <a:t>Rueda et al. (2017) </a:t>
            </a:r>
          </a:p>
          <a:p>
            <a:r>
              <a:rPr lang="en-US" sz="1600" dirty="0"/>
              <a:t>Anderson et al. (2019) </a:t>
            </a:r>
          </a:p>
          <a:p>
            <a:r>
              <a:rPr lang="en-US" sz="1600" dirty="0"/>
              <a:t>Cagigal et al. (2020) </a:t>
            </a:r>
          </a:p>
        </p:txBody>
      </p:sp>
      <p:pic>
        <p:nvPicPr>
          <p:cNvPr id="492" name="Imagen 16">
            <a:extLst>
              <a:ext uri="{FF2B5EF4-FFF2-40B4-BE49-F238E27FC236}">
                <a16:creationId xmlns:a16="http://schemas.microsoft.com/office/drawing/2014/main" id="{427087C7-0167-0EED-1072-0D4BF6650F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316"/>
          <a:stretch/>
        </p:blipFill>
        <p:spPr>
          <a:xfrm>
            <a:off x="7930417" y="18917216"/>
            <a:ext cx="826928" cy="4170556"/>
          </a:xfrm>
          <a:prstGeom prst="rect">
            <a:avLst/>
          </a:prstGeom>
        </p:spPr>
      </p:pic>
      <p:sp>
        <p:nvSpPr>
          <p:cNvPr id="493" name="Rectángulo 2">
            <a:extLst>
              <a:ext uri="{FF2B5EF4-FFF2-40B4-BE49-F238E27FC236}">
                <a16:creationId xmlns:a16="http://schemas.microsoft.com/office/drawing/2014/main" id="{6CF82021-AA5E-F733-75E4-8E708E5256BF}"/>
              </a:ext>
            </a:extLst>
          </p:cNvPr>
          <p:cNvSpPr/>
          <p:nvPr/>
        </p:nvSpPr>
        <p:spPr>
          <a:xfrm>
            <a:off x="1709702" y="21907912"/>
            <a:ext cx="685801" cy="6242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ángulo 17">
            <a:extLst>
              <a:ext uri="{FF2B5EF4-FFF2-40B4-BE49-F238E27FC236}">
                <a16:creationId xmlns:a16="http://schemas.microsoft.com/office/drawing/2014/main" id="{D9A5638F-AA3E-1230-39ED-DE1966D1DEB7}"/>
              </a:ext>
            </a:extLst>
          </p:cNvPr>
          <p:cNvSpPr/>
          <p:nvPr/>
        </p:nvSpPr>
        <p:spPr>
          <a:xfrm>
            <a:off x="5074074" y="21907912"/>
            <a:ext cx="685801" cy="6242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5" name="Rectángulo 18">
            <a:extLst>
              <a:ext uri="{FF2B5EF4-FFF2-40B4-BE49-F238E27FC236}">
                <a16:creationId xmlns:a16="http://schemas.microsoft.com/office/drawing/2014/main" id="{D8A5C89C-9F0D-6C67-D806-B13DC0FC254D}"/>
              </a:ext>
            </a:extLst>
          </p:cNvPr>
          <p:cNvSpPr/>
          <p:nvPr/>
        </p:nvSpPr>
        <p:spPr>
          <a:xfrm>
            <a:off x="7957916" y="19113335"/>
            <a:ext cx="743889" cy="7371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ángulo 19">
            <a:extLst>
              <a:ext uri="{FF2B5EF4-FFF2-40B4-BE49-F238E27FC236}">
                <a16:creationId xmlns:a16="http://schemas.microsoft.com/office/drawing/2014/main" id="{615BC8E2-0A6E-3E82-FCA1-2666D37BC1EA}"/>
              </a:ext>
            </a:extLst>
          </p:cNvPr>
          <p:cNvSpPr/>
          <p:nvPr/>
        </p:nvSpPr>
        <p:spPr>
          <a:xfrm>
            <a:off x="7006820" y="19113336"/>
            <a:ext cx="764347" cy="7371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177CB200-2E17-84F6-284D-8670A60F570B}"/>
              </a:ext>
            </a:extLst>
          </p:cNvPr>
          <p:cNvSpPr txBox="1"/>
          <p:nvPr/>
        </p:nvSpPr>
        <p:spPr>
          <a:xfrm>
            <a:off x="1543065" y="16398203"/>
            <a:ext cx="7797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sz="1800" b="1" dirty="0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Generation of sy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nthetic multivariate events for regular and tropical cyclone conditions</a:t>
            </a:r>
            <a:endParaRPr lang="en-GB" sz="1800" b="1" dirty="0">
              <a:solidFill>
                <a:schemeClr val="bg2">
                  <a:lumMod val="2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99" name="TextBox 13">
            <a:extLst>
              <a:ext uri="{FF2B5EF4-FFF2-40B4-BE49-F238E27FC236}">
                <a16:creationId xmlns:a16="http://schemas.microsoft.com/office/drawing/2014/main" id="{BAA6B2AA-2DA9-8A78-A239-AC2F0DCDE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466" y="17089465"/>
            <a:ext cx="3629442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Large-scale met-ocean predictor</a:t>
            </a:r>
          </a:p>
        </p:txBody>
      </p:sp>
      <p:sp>
        <p:nvSpPr>
          <p:cNvPr id="500" name="TextBox 14">
            <a:extLst>
              <a:ext uri="{FF2B5EF4-FFF2-40B4-BE49-F238E27FC236}">
                <a16:creationId xmlns:a16="http://schemas.microsoft.com/office/drawing/2014/main" id="{8461A380-ED11-FCB7-0F08-ED62839E1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307" y="17094917"/>
            <a:ext cx="3815631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Local hydro-met-ocean dynamics</a:t>
            </a:r>
          </a:p>
        </p:txBody>
      </p:sp>
      <p:pic>
        <p:nvPicPr>
          <p:cNvPr id="501" name="Imagen 2">
            <a:extLst>
              <a:ext uri="{FF2B5EF4-FFF2-40B4-BE49-F238E27FC236}">
                <a16:creationId xmlns:a16="http://schemas.microsoft.com/office/drawing/2014/main" id="{8F28E320-2D85-535D-4841-A3BE8F96C22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6015" y="24465642"/>
            <a:ext cx="7282487" cy="4170556"/>
          </a:xfrm>
          <a:prstGeom prst="rect">
            <a:avLst/>
          </a:prstGeom>
        </p:spPr>
      </p:pic>
      <p:sp>
        <p:nvSpPr>
          <p:cNvPr id="502" name="TextBox 14">
            <a:extLst>
              <a:ext uri="{FF2B5EF4-FFF2-40B4-BE49-F238E27FC236}">
                <a16:creationId xmlns:a16="http://schemas.microsoft.com/office/drawing/2014/main" id="{BEEA4DC8-4C77-5A2C-586D-BEEE8AD8B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93" y="24059026"/>
            <a:ext cx="3049082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 Simulations x 100 Years</a:t>
            </a:r>
          </a:p>
        </p:txBody>
      </p:sp>
      <p:sp>
        <p:nvSpPr>
          <p:cNvPr id="503" name="CuadroTexto 63">
            <a:extLst>
              <a:ext uri="{FF2B5EF4-FFF2-40B4-BE49-F238E27FC236}">
                <a16:creationId xmlns:a16="http://schemas.microsoft.com/office/drawing/2014/main" id="{1CF20B09-BEE0-F925-59BD-83A2E949508C}"/>
              </a:ext>
            </a:extLst>
          </p:cNvPr>
          <p:cNvSpPr txBox="1"/>
          <p:nvPr/>
        </p:nvSpPr>
        <p:spPr>
          <a:xfrm>
            <a:off x="11615154" y="17368421"/>
            <a:ext cx="1883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bg2">
                    <a:lumMod val="25000"/>
                  </a:schemeClr>
                </a:solidFill>
              </a:rPr>
              <a:t>Z(t)</a:t>
            </a:r>
          </a:p>
        </p:txBody>
      </p:sp>
      <p:cxnSp>
        <p:nvCxnSpPr>
          <p:cNvPr id="504" name="Conector recto de flecha 64">
            <a:extLst>
              <a:ext uri="{FF2B5EF4-FFF2-40B4-BE49-F238E27FC236}">
                <a16:creationId xmlns:a16="http://schemas.microsoft.com/office/drawing/2014/main" id="{21C1C331-863A-67D4-8400-BDB44E317AC0}"/>
              </a:ext>
            </a:extLst>
          </p:cNvPr>
          <p:cNvCxnSpPr>
            <a:cxnSpLocks/>
          </p:cNvCxnSpPr>
          <p:nvPr/>
        </p:nvCxnSpPr>
        <p:spPr>
          <a:xfrm>
            <a:off x="9069859" y="18100534"/>
            <a:ext cx="2109814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6" name="TextBox 14">
            <a:extLst>
              <a:ext uri="{FF2B5EF4-FFF2-40B4-BE49-F238E27FC236}">
                <a16:creationId xmlns:a16="http://schemas.microsoft.com/office/drawing/2014/main" id="{B0F57F17-F5D2-F79F-7D5C-03C49AAD6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0653" y="17134605"/>
            <a:ext cx="3815631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Local coastal impacts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4F4E7DB0-8ABF-6D0F-410E-E7378F990D34}"/>
              </a:ext>
            </a:extLst>
          </p:cNvPr>
          <p:cNvSpPr txBox="1"/>
          <p:nvPr/>
        </p:nvSpPr>
        <p:spPr>
          <a:xfrm>
            <a:off x="11451194" y="16346347"/>
            <a:ext cx="12042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80"/>
              </a:spcBef>
              <a:spcAft>
                <a:spcPts val="1080"/>
              </a:spcAft>
            </a:pPr>
            <a:r>
              <a:rPr lang="en-GB" sz="1800" b="1" dirty="0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Downscaling of Total Water levels to flooding maps</a:t>
            </a:r>
          </a:p>
        </p:txBody>
      </p:sp>
      <p:sp>
        <p:nvSpPr>
          <p:cNvPr id="85" name="Rectángulo 64">
            <a:extLst>
              <a:ext uri="{FF2B5EF4-FFF2-40B4-BE49-F238E27FC236}">
                <a16:creationId xmlns:a16="http://schemas.microsoft.com/office/drawing/2014/main" id="{F6CB80BE-ADD0-FFA4-744D-83E45FD86760}"/>
              </a:ext>
            </a:extLst>
          </p:cNvPr>
          <p:cNvSpPr/>
          <p:nvPr/>
        </p:nvSpPr>
        <p:spPr>
          <a:xfrm>
            <a:off x="21083916" y="20536414"/>
            <a:ext cx="6408116" cy="3946371"/>
          </a:xfrm>
          <a:prstGeom prst="rect">
            <a:avLst/>
          </a:prstGeom>
          <a:solidFill>
            <a:srgbClr val="FFB29E">
              <a:alpha val="17647"/>
            </a:srgbClr>
          </a:solidFill>
          <a:ln>
            <a:solidFill>
              <a:srgbClr val="FEA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ángulo 21">
            <a:extLst>
              <a:ext uri="{FF2B5EF4-FFF2-40B4-BE49-F238E27FC236}">
                <a16:creationId xmlns:a16="http://schemas.microsoft.com/office/drawing/2014/main" id="{55BCB1DF-E732-9FD9-34F8-141554B29490}"/>
              </a:ext>
            </a:extLst>
          </p:cNvPr>
          <p:cNvSpPr/>
          <p:nvPr/>
        </p:nvSpPr>
        <p:spPr>
          <a:xfrm>
            <a:off x="25043958" y="16586602"/>
            <a:ext cx="2725100" cy="182090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CuadroTexto 22">
            <a:extLst>
              <a:ext uri="{FF2B5EF4-FFF2-40B4-BE49-F238E27FC236}">
                <a16:creationId xmlns:a16="http://schemas.microsoft.com/office/drawing/2014/main" id="{9E35FD03-86C6-08E1-0B20-93FC81A7D912}"/>
              </a:ext>
            </a:extLst>
          </p:cNvPr>
          <p:cNvSpPr txBox="1"/>
          <p:nvPr/>
        </p:nvSpPr>
        <p:spPr>
          <a:xfrm>
            <a:off x="24462305" y="16171572"/>
            <a:ext cx="5595629" cy="4001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Regional Waves: CAWRC hindcast + synthetic events</a:t>
            </a:r>
          </a:p>
        </p:txBody>
      </p:sp>
      <p:grpSp>
        <p:nvGrpSpPr>
          <p:cNvPr id="88" name="Grupo 29">
            <a:extLst>
              <a:ext uri="{FF2B5EF4-FFF2-40B4-BE49-F238E27FC236}">
                <a16:creationId xmlns:a16="http://schemas.microsoft.com/office/drawing/2014/main" id="{431A60F1-4543-63BE-6117-8F6CE95A4552}"/>
              </a:ext>
            </a:extLst>
          </p:cNvPr>
          <p:cNvGrpSpPr/>
          <p:nvPr/>
        </p:nvGrpSpPr>
        <p:grpSpPr>
          <a:xfrm>
            <a:off x="23683574" y="17742266"/>
            <a:ext cx="1221001" cy="1620097"/>
            <a:chOff x="5458570" y="2196698"/>
            <a:chExt cx="1085484" cy="1538752"/>
          </a:xfrm>
        </p:grpSpPr>
        <p:sp>
          <p:nvSpPr>
            <p:cNvPr id="161" name="Flecha en U 28">
              <a:extLst>
                <a:ext uri="{FF2B5EF4-FFF2-40B4-BE49-F238E27FC236}">
                  <a16:creationId xmlns:a16="http://schemas.microsoft.com/office/drawing/2014/main" id="{BD73A16F-F7E3-8BAA-A19A-EDE7B5D106AA}"/>
                </a:ext>
              </a:extLst>
            </p:cNvPr>
            <p:cNvSpPr/>
            <p:nvPr/>
          </p:nvSpPr>
          <p:spPr>
            <a:xfrm rot="5400000" flipV="1">
              <a:off x="5447116" y="2638512"/>
              <a:ext cx="1467313" cy="726563"/>
            </a:xfrm>
            <a:prstGeom prst="uturnArrow">
              <a:avLst>
                <a:gd name="adj1" fmla="val 2039"/>
                <a:gd name="adj2" fmla="val 9896"/>
                <a:gd name="adj3" fmla="val 35070"/>
                <a:gd name="adj4" fmla="val 43750"/>
                <a:gd name="adj5" fmla="val 75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2" name="CuadroTexto 36">
              <a:extLst>
                <a:ext uri="{FF2B5EF4-FFF2-40B4-BE49-F238E27FC236}">
                  <a16:creationId xmlns:a16="http://schemas.microsoft.com/office/drawing/2014/main" id="{4DE06881-4531-3B1E-0159-8F26D4EA4CFC}"/>
                </a:ext>
              </a:extLst>
            </p:cNvPr>
            <p:cNvSpPr txBox="1"/>
            <p:nvPr/>
          </p:nvSpPr>
          <p:spPr>
            <a:xfrm rot="16200000">
              <a:off x="4924969" y="2730299"/>
              <a:ext cx="1467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rgbClr val="7030A0"/>
                  </a:solidFill>
                </a:rPr>
                <a:t>SuperPoint</a:t>
              </a:r>
            </a:p>
          </p:txBody>
        </p:sp>
      </p:grpSp>
      <p:sp>
        <p:nvSpPr>
          <p:cNvPr id="89" name="CuadroTexto 38">
            <a:extLst>
              <a:ext uri="{FF2B5EF4-FFF2-40B4-BE49-F238E27FC236}">
                <a16:creationId xmlns:a16="http://schemas.microsoft.com/office/drawing/2014/main" id="{398D90C9-5DCF-D320-49E7-A342CA56248E}"/>
              </a:ext>
            </a:extLst>
          </p:cNvPr>
          <p:cNvSpPr txBox="1"/>
          <p:nvPr/>
        </p:nvSpPr>
        <p:spPr>
          <a:xfrm>
            <a:off x="28470381" y="18701965"/>
            <a:ext cx="1469048" cy="42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CFCC"/>
                </a:solidFill>
              </a:rPr>
              <a:t>Input</a:t>
            </a:r>
          </a:p>
        </p:txBody>
      </p:sp>
      <p:sp>
        <p:nvSpPr>
          <p:cNvPr id="90" name="Rectángulo 39">
            <a:extLst>
              <a:ext uri="{FF2B5EF4-FFF2-40B4-BE49-F238E27FC236}">
                <a16:creationId xmlns:a16="http://schemas.microsoft.com/office/drawing/2014/main" id="{0611FF65-C08E-98EB-DC5D-88494EEDAC3B}"/>
              </a:ext>
            </a:extLst>
          </p:cNvPr>
          <p:cNvSpPr/>
          <p:nvPr/>
        </p:nvSpPr>
        <p:spPr>
          <a:xfrm>
            <a:off x="28213893" y="20282783"/>
            <a:ext cx="2744125" cy="1479279"/>
          </a:xfrm>
          <a:prstGeom prst="rect">
            <a:avLst/>
          </a:prstGeom>
          <a:noFill/>
          <a:ln w="28575">
            <a:solidFill>
              <a:srgbClr val="00C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CuadroTexto 40">
            <a:extLst>
              <a:ext uri="{FF2B5EF4-FFF2-40B4-BE49-F238E27FC236}">
                <a16:creationId xmlns:a16="http://schemas.microsoft.com/office/drawing/2014/main" id="{6CFD19B5-37EC-341F-4A11-12BFB4AF615F}"/>
              </a:ext>
            </a:extLst>
          </p:cNvPr>
          <p:cNvSpPr txBox="1"/>
          <p:nvPr/>
        </p:nvSpPr>
        <p:spPr>
          <a:xfrm>
            <a:off x="27994030" y="19830970"/>
            <a:ext cx="3085470" cy="42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CFCC"/>
                </a:solidFill>
              </a:rPr>
              <a:t>Local Waves: BinWaves</a:t>
            </a:r>
          </a:p>
        </p:txBody>
      </p:sp>
      <p:sp>
        <p:nvSpPr>
          <p:cNvPr id="92" name="Flecha curva 49">
            <a:extLst>
              <a:ext uri="{FF2B5EF4-FFF2-40B4-BE49-F238E27FC236}">
                <a16:creationId xmlns:a16="http://schemas.microsoft.com/office/drawing/2014/main" id="{50079440-1B2E-0393-F923-768572987D5B}"/>
              </a:ext>
            </a:extLst>
          </p:cNvPr>
          <p:cNvSpPr/>
          <p:nvPr/>
        </p:nvSpPr>
        <p:spPr>
          <a:xfrm rot="5400000">
            <a:off x="29014054" y="18886395"/>
            <a:ext cx="641104" cy="1216560"/>
          </a:xfrm>
          <a:prstGeom prst="bentArrow">
            <a:avLst>
              <a:gd name="adj1" fmla="val 3314"/>
              <a:gd name="adj2" fmla="val 12350"/>
              <a:gd name="adj3" fmla="val 50000"/>
              <a:gd name="adj4" fmla="val 50000"/>
            </a:avLst>
          </a:prstGeom>
          <a:solidFill>
            <a:srgbClr val="00CFCC"/>
          </a:solidFill>
          <a:ln>
            <a:solidFill>
              <a:srgbClr val="00C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5" name="CuadroTexto 65">
            <a:extLst>
              <a:ext uri="{FF2B5EF4-FFF2-40B4-BE49-F238E27FC236}">
                <a16:creationId xmlns:a16="http://schemas.microsoft.com/office/drawing/2014/main" id="{DF119598-AB93-5DBE-F99A-A5E7999E565A}"/>
              </a:ext>
            </a:extLst>
          </p:cNvPr>
          <p:cNvSpPr txBox="1"/>
          <p:nvPr/>
        </p:nvSpPr>
        <p:spPr>
          <a:xfrm>
            <a:off x="22555353" y="20041762"/>
            <a:ext cx="3815457" cy="4860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>
                <a:solidFill>
                  <a:srgbClr val="FEA285"/>
                </a:solidFill>
              </a:rPr>
              <a:t>HR wave setup: HyBeat</a:t>
            </a:r>
          </a:p>
        </p:txBody>
      </p:sp>
      <p:sp>
        <p:nvSpPr>
          <p:cNvPr id="97" name="Rectángulo 1">
            <a:extLst>
              <a:ext uri="{FF2B5EF4-FFF2-40B4-BE49-F238E27FC236}">
                <a16:creationId xmlns:a16="http://schemas.microsoft.com/office/drawing/2014/main" id="{72047A31-07ED-558A-301D-AAA689648B2D}"/>
              </a:ext>
            </a:extLst>
          </p:cNvPr>
          <p:cNvSpPr/>
          <p:nvPr/>
        </p:nvSpPr>
        <p:spPr>
          <a:xfrm>
            <a:off x="17435654" y="25417609"/>
            <a:ext cx="12510492" cy="2965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CuadroTexto 2">
            <a:extLst>
              <a:ext uri="{FF2B5EF4-FFF2-40B4-BE49-F238E27FC236}">
                <a16:creationId xmlns:a16="http://schemas.microsoft.com/office/drawing/2014/main" id="{56E3F4AB-5745-1545-7787-B06A46E6FAFC}"/>
              </a:ext>
            </a:extLst>
          </p:cNvPr>
          <p:cNvSpPr txBox="1"/>
          <p:nvPr/>
        </p:nvSpPr>
        <p:spPr>
          <a:xfrm>
            <a:off x="22206403" y="24842343"/>
            <a:ext cx="4498809" cy="486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4472C4"/>
                </a:solidFill>
              </a:rPr>
              <a:t>HR coastal flooding: </a:t>
            </a:r>
            <a:r>
              <a:rPr lang="en-GB" sz="2400" err="1">
                <a:solidFill>
                  <a:srgbClr val="4472C4"/>
                </a:solidFill>
              </a:rPr>
              <a:t>HyFlood</a:t>
            </a:r>
            <a:endParaRPr lang="en-GB" sz="2400">
              <a:solidFill>
                <a:srgbClr val="4472C4"/>
              </a:solidFill>
            </a:endParaRPr>
          </a:p>
        </p:txBody>
      </p:sp>
      <p:sp>
        <p:nvSpPr>
          <p:cNvPr id="99" name="Cilindro 31">
            <a:extLst>
              <a:ext uri="{FF2B5EF4-FFF2-40B4-BE49-F238E27FC236}">
                <a16:creationId xmlns:a16="http://schemas.microsoft.com/office/drawing/2014/main" id="{969EF706-91A2-8C1E-4FCE-D5185362B84C}"/>
              </a:ext>
            </a:extLst>
          </p:cNvPr>
          <p:cNvSpPr/>
          <p:nvPr/>
        </p:nvSpPr>
        <p:spPr>
          <a:xfrm>
            <a:off x="21426885" y="20678522"/>
            <a:ext cx="5824632" cy="2162104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EA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CuadroTexto 33">
            <a:extLst>
              <a:ext uri="{FF2B5EF4-FFF2-40B4-BE49-F238E27FC236}">
                <a16:creationId xmlns:a16="http://schemas.microsoft.com/office/drawing/2014/main" id="{54CD3919-FA41-F9CA-74E5-0998316D1AD2}"/>
              </a:ext>
            </a:extLst>
          </p:cNvPr>
          <p:cNvSpPr txBox="1"/>
          <p:nvPr/>
        </p:nvSpPr>
        <p:spPr>
          <a:xfrm>
            <a:off x="21254303" y="21187258"/>
            <a:ext cx="2351242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C55A11"/>
                </a:solidFill>
                <a:cs typeface="Calibri"/>
              </a:rPr>
              <a:t>LHS+MDA</a:t>
            </a:r>
            <a:endParaRPr lang="es-ES">
              <a:solidFill>
                <a:srgbClr val="C55A11"/>
              </a:solidFill>
              <a:cs typeface="Calibri" panose="020F0502020204030204"/>
            </a:endParaRPr>
          </a:p>
        </p:txBody>
      </p:sp>
      <p:sp>
        <p:nvSpPr>
          <p:cNvPr id="101" name="CuadroTexto 43">
            <a:extLst>
              <a:ext uri="{FF2B5EF4-FFF2-40B4-BE49-F238E27FC236}">
                <a16:creationId xmlns:a16="http://schemas.microsoft.com/office/drawing/2014/main" id="{CF1DC762-7FF8-7F47-F350-CAA359EEE43B}"/>
              </a:ext>
            </a:extLst>
          </p:cNvPr>
          <p:cNvSpPr txBox="1"/>
          <p:nvPr/>
        </p:nvSpPr>
        <p:spPr>
          <a:xfrm>
            <a:off x="22727902" y="21198454"/>
            <a:ext cx="2491591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C55A11"/>
                </a:solidFill>
                <a:cs typeface="Calibri"/>
              </a:rPr>
              <a:t>  Xbeach (Ax=10m)</a:t>
            </a:r>
            <a:endParaRPr lang="es-ES" err="1">
              <a:solidFill>
                <a:srgbClr val="C55A11"/>
              </a:solidFill>
            </a:endParaRPr>
          </a:p>
        </p:txBody>
      </p:sp>
      <p:sp>
        <p:nvSpPr>
          <p:cNvPr id="102" name="CuadroTexto 44">
            <a:extLst>
              <a:ext uri="{FF2B5EF4-FFF2-40B4-BE49-F238E27FC236}">
                <a16:creationId xmlns:a16="http://schemas.microsoft.com/office/drawing/2014/main" id="{875A5EAA-EB61-07BF-EBB0-8949308E867D}"/>
              </a:ext>
            </a:extLst>
          </p:cNvPr>
          <p:cNvSpPr txBox="1"/>
          <p:nvPr/>
        </p:nvSpPr>
        <p:spPr>
          <a:xfrm>
            <a:off x="23141205" y="20766514"/>
            <a:ext cx="2351242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C55A11"/>
                </a:solidFill>
                <a:cs typeface="Calibri"/>
              </a:rPr>
              <a:t>Metamodel</a:t>
            </a:r>
            <a:endParaRPr lang="es-ES">
              <a:solidFill>
                <a:srgbClr val="C55A11"/>
              </a:solidFill>
            </a:endParaRPr>
          </a:p>
        </p:txBody>
      </p:sp>
      <p:pic>
        <p:nvPicPr>
          <p:cNvPr id="103" name="Imagen 57" descr="Patrón de fondo&#10;&#10;Descripción generada automáticamente">
            <a:extLst>
              <a:ext uri="{FF2B5EF4-FFF2-40B4-BE49-F238E27FC236}">
                <a16:creationId xmlns:a16="http://schemas.microsoft.com/office/drawing/2014/main" id="{207F6922-6E86-92AB-681C-FA45443D2E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517234" y="21540423"/>
            <a:ext cx="1659764" cy="1164589"/>
          </a:xfrm>
          <a:prstGeom prst="rect">
            <a:avLst/>
          </a:prstGeom>
        </p:spPr>
      </p:pic>
      <p:sp>
        <p:nvSpPr>
          <p:cNvPr id="104" name="CuadroTexto 57">
            <a:extLst>
              <a:ext uri="{FF2B5EF4-FFF2-40B4-BE49-F238E27FC236}">
                <a16:creationId xmlns:a16="http://schemas.microsoft.com/office/drawing/2014/main" id="{45FC5812-7E91-F1C8-33EA-307EA5697E53}"/>
              </a:ext>
            </a:extLst>
          </p:cNvPr>
          <p:cNvSpPr txBox="1"/>
          <p:nvPr/>
        </p:nvSpPr>
        <p:spPr>
          <a:xfrm>
            <a:off x="25134525" y="21207754"/>
            <a:ext cx="1108151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C55A11"/>
                </a:solidFill>
                <a:cs typeface="Calibri"/>
              </a:rPr>
              <a:t>PCA</a:t>
            </a:r>
            <a:endParaRPr lang="es-ES">
              <a:solidFill>
                <a:srgbClr val="C55A11"/>
              </a:solidFill>
            </a:endParaRPr>
          </a:p>
        </p:txBody>
      </p:sp>
      <p:pic>
        <p:nvPicPr>
          <p:cNvPr id="105" name="Imagen 6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B03A865-EA4F-C65C-945C-C5F9495D31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55690" y="21560041"/>
            <a:ext cx="2061324" cy="642525"/>
          </a:xfrm>
          <a:prstGeom prst="rect">
            <a:avLst/>
          </a:prstGeom>
        </p:spPr>
      </p:pic>
      <p:pic>
        <p:nvPicPr>
          <p:cNvPr id="106" name="Imagen 6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5A3268F-D1D9-2291-B440-A380B842C8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935880" y="21728150"/>
            <a:ext cx="2061324" cy="624281"/>
          </a:xfrm>
          <a:prstGeom prst="rect">
            <a:avLst/>
          </a:prstGeom>
        </p:spPr>
      </p:pic>
      <p:pic>
        <p:nvPicPr>
          <p:cNvPr id="107" name="Imagen 6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59589E9-9F93-4FEC-237C-823FBA7900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85170" y="21898029"/>
            <a:ext cx="2061324" cy="642525"/>
          </a:xfrm>
          <a:prstGeom prst="rect">
            <a:avLst/>
          </a:prstGeom>
        </p:spPr>
      </p:pic>
      <p:pic>
        <p:nvPicPr>
          <p:cNvPr id="108" name="Imagen 6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CF9F623-609D-E805-6CD6-64EDC995BA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64235" y="22074146"/>
            <a:ext cx="2011479" cy="605502"/>
          </a:xfrm>
          <a:prstGeom prst="rect">
            <a:avLst/>
          </a:prstGeom>
        </p:spPr>
      </p:pic>
      <p:cxnSp>
        <p:nvCxnSpPr>
          <p:cNvPr id="109" name="Conector recto de flecha 71">
            <a:extLst>
              <a:ext uri="{FF2B5EF4-FFF2-40B4-BE49-F238E27FC236}">
                <a16:creationId xmlns:a16="http://schemas.microsoft.com/office/drawing/2014/main" id="{121F943A-DD66-8ED9-882E-415A6456A1A4}"/>
              </a:ext>
            </a:extLst>
          </p:cNvPr>
          <p:cNvCxnSpPr/>
          <p:nvPr/>
        </p:nvCxnSpPr>
        <p:spPr>
          <a:xfrm>
            <a:off x="24916377" y="23342296"/>
            <a:ext cx="610247" cy="155228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uadroTexto 24">
            <a:extLst>
              <a:ext uri="{FF2B5EF4-FFF2-40B4-BE49-F238E27FC236}">
                <a16:creationId xmlns:a16="http://schemas.microsoft.com/office/drawing/2014/main" id="{6EECC399-6F82-0D53-4475-897A3FE75FAF}"/>
              </a:ext>
            </a:extLst>
          </p:cNvPr>
          <p:cNvSpPr txBox="1"/>
          <p:nvPr/>
        </p:nvSpPr>
        <p:spPr>
          <a:xfrm>
            <a:off x="23231133" y="22923208"/>
            <a:ext cx="1628268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C55A11"/>
                </a:solidFill>
                <a:ea typeface="+mn-lt"/>
                <a:cs typeface="+mn-lt"/>
              </a:rPr>
              <a:t>𝜂</a:t>
            </a:r>
            <a:r>
              <a:rPr lang="en-US" sz="1600" b="1" baseline="-25000">
                <a:solidFill>
                  <a:srgbClr val="C55A11"/>
                </a:solidFill>
                <a:ea typeface="+mn-lt"/>
                <a:cs typeface="+mn-lt"/>
              </a:rPr>
              <a:t>Wsetup</a:t>
            </a:r>
            <a:r>
              <a:rPr lang="en-US" sz="1600" b="1">
                <a:solidFill>
                  <a:srgbClr val="C55A11"/>
                </a:solidFill>
                <a:ea typeface="+mn-lt"/>
                <a:cs typeface="+mn-lt"/>
              </a:rPr>
              <a:t> &amp; 𝜂</a:t>
            </a:r>
            <a:r>
              <a:rPr lang="en-US" sz="1600" b="1" baseline="-25000">
                <a:solidFill>
                  <a:srgbClr val="C55A11"/>
                </a:solidFill>
                <a:ea typeface="+mn-lt"/>
                <a:cs typeface="+mn-lt"/>
              </a:rPr>
              <a:t>IG</a:t>
            </a:r>
            <a:endParaRPr lang="es-ES" b="1" baseline="-25000">
              <a:solidFill>
                <a:srgbClr val="C55A11"/>
              </a:solidFill>
              <a:ea typeface="+mn-lt"/>
              <a:cs typeface="+mn-lt"/>
            </a:endParaRPr>
          </a:p>
        </p:txBody>
      </p:sp>
      <p:cxnSp>
        <p:nvCxnSpPr>
          <p:cNvPr id="111" name="Conector recto de flecha 25">
            <a:extLst>
              <a:ext uri="{FF2B5EF4-FFF2-40B4-BE49-F238E27FC236}">
                <a16:creationId xmlns:a16="http://schemas.microsoft.com/office/drawing/2014/main" id="{9323C7DA-F53E-B14E-B3CF-6F3CCA9533F3}"/>
              </a:ext>
            </a:extLst>
          </p:cNvPr>
          <p:cNvCxnSpPr>
            <a:cxnSpLocks/>
          </p:cNvCxnSpPr>
          <p:nvPr/>
        </p:nvCxnSpPr>
        <p:spPr>
          <a:xfrm flipV="1">
            <a:off x="24909854" y="24164324"/>
            <a:ext cx="623851" cy="69391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Imagen 83" descr="Mapa&#10;&#10;Descripción generada automáticamente">
            <a:extLst>
              <a:ext uri="{FF2B5EF4-FFF2-40B4-BE49-F238E27FC236}">
                <a16:creationId xmlns:a16="http://schemas.microsoft.com/office/drawing/2014/main" id="{D9F7A5EA-16A2-9C03-58E3-4701FBE552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292738" y="16709591"/>
            <a:ext cx="2312188" cy="1599332"/>
          </a:xfrm>
          <a:prstGeom prst="rect">
            <a:avLst/>
          </a:prstGeom>
        </p:spPr>
      </p:pic>
      <p:sp>
        <p:nvSpPr>
          <p:cNvPr id="114" name="Cilindro 83">
            <a:extLst>
              <a:ext uri="{FF2B5EF4-FFF2-40B4-BE49-F238E27FC236}">
                <a16:creationId xmlns:a16="http://schemas.microsoft.com/office/drawing/2014/main" id="{07C5BD73-D97C-54B4-C134-8699DA698CAC}"/>
              </a:ext>
            </a:extLst>
          </p:cNvPr>
          <p:cNvSpPr/>
          <p:nvPr/>
        </p:nvSpPr>
        <p:spPr>
          <a:xfrm>
            <a:off x="17846162" y="25587798"/>
            <a:ext cx="6783360" cy="2667881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CuadroTexto 87">
            <a:extLst>
              <a:ext uri="{FF2B5EF4-FFF2-40B4-BE49-F238E27FC236}">
                <a16:creationId xmlns:a16="http://schemas.microsoft.com/office/drawing/2014/main" id="{C8C1B5A0-3F5E-D7B9-C259-A7E852E2124A}"/>
              </a:ext>
            </a:extLst>
          </p:cNvPr>
          <p:cNvSpPr txBox="1"/>
          <p:nvPr/>
        </p:nvSpPr>
        <p:spPr>
          <a:xfrm>
            <a:off x="20098291" y="25794656"/>
            <a:ext cx="2351242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2F5496"/>
                </a:solidFill>
                <a:ea typeface="+mn-lt"/>
                <a:cs typeface="+mn-lt"/>
              </a:rPr>
              <a:t>Metamodel</a:t>
            </a:r>
            <a:endParaRPr lang="es-ES" sz="1600">
              <a:solidFill>
                <a:srgbClr val="2F5496"/>
              </a:solidFill>
              <a:ea typeface="+mn-lt"/>
              <a:cs typeface="+mn-lt"/>
            </a:endParaRPr>
          </a:p>
        </p:txBody>
      </p:sp>
      <p:cxnSp>
        <p:nvCxnSpPr>
          <p:cNvPr id="116" name="Conector recto de flecha 98">
            <a:extLst>
              <a:ext uri="{FF2B5EF4-FFF2-40B4-BE49-F238E27FC236}">
                <a16:creationId xmlns:a16="http://schemas.microsoft.com/office/drawing/2014/main" id="{932B8D31-7077-E4EB-B818-ABDBD79DBFAE}"/>
              </a:ext>
            </a:extLst>
          </p:cNvPr>
          <p:cNvCxnSpPr>
            <a:cxnSpLocks/>
          </p:cNvCxnSpPr>
          <p:nvPr/>
        </p:nvCxnSpPr>
        <p:spPr>
          <a:xfrm>
            <a:off x="27373507" y="27082949"/>
            <a:ext cx="489141" cy="140200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de flecha 100">
            <a:extLst>
              <a:ext uri="{FF2B5EF4-FFF2-40B4-BE49-F238E27FC236}">
                <a16:creationId xmlns:a16="http://schemas.microsoft.com/office/drawing/2014/main" id="{3E2A4828-ADC7-0DA9-360D-DED7EAEA5672}"/>
              </a:ext>
            </a:extLst>
          </p:cNvPr>
          <p:cNvCxnSpPr>
            <a:cxnSpLocks/>
          </p:cNvCxnSpPr>
          <p:nvPr/>
        </p:nvCxnSpPr>
        <p:spPr>
          <a:xfrm flipV="1">
            <a:off x="27369469" y="28042946"/>
            <a:ext cx="513375" cy="144930"/>
          </a:xfrm>
          <a:prstGeom prst="straightConnector1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uadroTexto 101">
            <a:extLst>
              <a:ext uri="{FF2B5EF4-FFF2-40B4-BE49-F238E27FC236}">
                <a16:creationId xmlns:a16="http://schemas.microsoft.com/office/drawing/2014/main" id="{71F4C2D2-7242-2BA5-59D0-7F95936157C5}"/>
              </a:ext>
            </a:extLst>
          </p:cNvPr>
          <p:cNvSpPr txBox="1"/>
          <p:nvPr/>
        </p:nvSpPr>
        <p:spPr>
          <a:xfrm>
            <a:off x="21672796" y="22892721"/>
            <a:ext cx="1577427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 err="1">
                <a:solidFill>
                  <a:srgbClr val="00D9E3"/>
                </a:solidFill>
                <a:cs typeface="Calibri"/>
              </a:rPr>
              <a:t>Binwaves</a:t>
            </a:r>
            <a:endParaRPr lang="es-ES" sz="1600" dirty="0">
              <a:solidFill>
                <a:srgbClr val="BF0086"/>
              </a:solidFill>
              <a:cs typeface="Calibri"/>
            </a:endParaRPr>
          </a:p>
          <a:p>
            <a:pPr algn="ctr"/>
            <a:r>
              <a:rPr lang="en-GB" sz="1600" dirty="0">
                <a:solidFill>
                  <a:srgbClr val="BF0086"/>
                </a:solidFill>
                <a:cs typeface="Calibri"/>
              </a:rPr>
              <a:t>TPX09</a:t>
            </a:r>
          </a:p>
          <a:p>
            <a:pPr algn="ctr"/>
            <a:r>
              <a:rPr lang="en-GB" sz="1600" dirty="0" err="1">
                <a:solidFill>
                  <a:srgbClr val="00B050"/>
                </a:solidFill>
                <a:ea typeface="Calibri"/>
                <a:cs typeface="Calibri"/>
              </a:rPr>
              <a:t>GreenSurge</a:t>
            </a:r>
            <a:endParaRPr lang="en-GB" sz="1600" dirty="0">
              <a:solidFill>
                <a:srgbClr val="00B050"/>
              </a:solidFill>
              <a:ea typeface="Calibri"/>
              <a:cs typeface="Calibri"/>
            </a:endParaRPr>
          </a:p>
          <a:p>
            <a:pPr algn="ctr"/>
            <a:endParaRPr lang="es-ES" sz="1600" dirty="0">
              <a:solidFill>
                <a:srgbClr val="C55A11"/>
              </a:solidFill>
              <a:cs typeface="Calibri"/>
            </a:endParaRPr>
          </a:p>
          <a:p>
            <a:pPr algn="ctr"/>
            <a:r>
              <a:rPr lang="en-GB" sz="1500" dirty="0">
                <a:solidFill>
                  <a:srgbClr val="C55A11"/>
                </a:solidFill>
                <a:cs typeface="Calibri"/>
              </a:rPr>
              <a:t>Reconstruction</a:t>
            </a:r>
            <a:endParaRPr lang="es-ES" sz="1500" dirty="0">
              <a:solidFill>
                <a:srgbClr val="C55A11"/>
              </a:solidFill>
              <a:cs typeface="Calibri"/>
            </a:endParaRPr>
          </a:p>
          <a:p>
            <a:pPr algn="ctr"/>
            <a:r>
              <a:rPr lang="en-GB" sz="1500" dirty="0">
                <a:solidFill>
                  <a:srgbClr val="C55A11"/>
                </a:solidFill>
                <a:cs typeface="Calibri"/>
              </a:rPr>
              <a:t>(RBFs)</a:t>
            </a:r>
            <a:endParaRPr lang="es-ES" sz="1500" dirty="0">
              <a:solidFill>
                <a:srgbClr val="C55A11"/>
              </a:solidFill>
              <a:cs typeface="Calibri"/>
            </a:endParaRPr>
          </a:p>
        </p:txBody>
      </p:sp>
      <p:cxnSp>
        <p:nvCxnSpPr>
          <p:cNvPr id="119" name="Conector recto de flecha 102">
            <a:extLst>
              <a:ext uri="{FF2B5EF4-FFF2-40B4-BE49-F238E27FC236}">
                <a16:creationId xmlns:a16="http://schemas.microsoft.com/office/drawing/2014/main" id="{3AE4AF52-8DC8-4FC6-8A68-AEA0911320DF}"/>
              </a:ext>
            </a:extLst>
          </p:cNvPr>
          <p:cNvCxnSpPr/>
          <p:nvPr/>
        </p:nvCxnSpPr>
        <p:spPr>
          <a:xfrm flipH="1">
            <a:off x="21702016" y="24589028"/>
            <a:ext cx="4133" cy="40936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Flecha curva 56">
            <a:extLst>
              <a:ext uri="{FF2B5EF4-FFF2-40B4-BE49-F238E27FC236}">
                <a16:creationId xmlns:a16="http://schemas.microsoft.com/office/drawing/2014/main" id="{8A53CD56-9B4D-F11D-DDF4-49320545358F}"/>
              </a:ext>
            </a:extLst>
          </p:cNvPr>
          <p:cNvSpPr/>
          <p:nvPr/>
        </p:nvSpPr>
        <p:spPr>
          <a:xfrm rot="10800000">
            <a:off x="28022183" y="21885626"/>
            <a:ext cx="1391677" cy="1138711"/>
          </a:xfrm>
          <a:prstGeom prst="bentArrow">
            <a:avLst>
              <a:gd name="adj1" fmla="val 3314"/>
              <a:gd name="adj2" fmla="val 12350"/>
              <a:gd name="adj3" fmla="val 50000"/>
              <a:gd name="adj4" fmla="val 50000"/>
            </a:avLst>
          </a:prstGeom>
          <a:solidFill>
            <a:srgbClr val="00CFCC"/>
          </a:solidFill>
          <a:ln>
            <a:solidFill>
              <a:srgbClr val="00C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1" name="CuadroTexto 110">
            <a:extLst>
              <a:ext uri="{FF2B5EF4-FFF2-40B4-BE49-F238E27FC236}">
                <a16:creationId xmlns:a16="http://schemas.microsoft.com/office/drawing/2014/main" id="{8084EA62-C6E3-E767-A2AC-21F7C4405FB7}"/>
              </a:ext>
            </a:extLst>
          </p:cNvPr>
          <p:cNvSpPr txBox="1"/>
          <p:nvPr/>
        </p:nvSpPr>
        <p:spPr>
          <a:xfrm>
            <a:off x="20604255" y="26310818"/>
            <a:ext cx="1292645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2F5496"/>
                </a:solidFill>
                <a:ea typeface="+mn-lt"/>
                <a:cs typeface="+mn-lt"/>
              </a:rPr>
              <a:t>LHS+MDA</a:t>
            </a:r>
            <a:endParaRPr lang="es-ES" sz="1600">
              <a:solidFill>
                <a:srgbClr val="2F5496"/>
              </a:solidFill>
              <a:ea typeface="+mn-lt"/>
              <a:cs typeface="+mn-lt"/>
            </a:endParaRPr>
          </a:p>
        </p:txBody>
      </p:sp>
      <p:sp>
        <p:nvSpPr>
          <p:cNvPr id="122" name="CuadroTexto 111">
            <a:extLst>
              <a:ext uri="{FF2B5EF4-FFF2-40B4-BE49-F238E27FC236}">
                <a16:creationId xmlns:a16="http://schemas.microsoft.com/office/drawing/2014/main" id="{32E89C61-7BE6-0EB4-677C-29BF5012C154}"/>
              </a:ext>
            </a:extLst>
          </p:cNvPr>
          <p:cNvSpPr txBox="1"/>
          <p:nvPr/>
        </p:nvSpPr>
        <p:spPr>
          <a:xfrm>
            <a:off x="21491416" y="26293502"/>
            <a:ext cx="3725422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solidFill>
                  <a:srgbClr val="2F5496"/>
                </a:solidFill>
                <a:ea typeface="+mn-lt"/>
                <a:cs typeface="+mn-lt"/>
              </a:rPr>
              <a:t>  LISFLOOD-FP (</a:t>
            </a:r>
            <a:r>
              <a:rPr lang="en-GB" sz="1600" dirty="0" err="1">
                <a:solidFill>
                  <a:srgbClr val="2F5496"/>
                </a:solidFill>
                <a:ea typeface="+mn-lt"/>
                <a:cs typeface="+mn-lt"/>
              </a:rPr>
              <a:t>Ax</a:t>
            </a:r>
            <a:r>
              <a:rPr lang="en-GB" sz="1600" dirty="0">
                <a:solidFill>
                  <a:srgbClr val="2F5496"/>
                </a:solidFill>
                <a:ea typeface="+mn-lt"/>
                <a:cs typeface="+mn-lt"/>
              </a:rPr>
              <a:t>=5m)</a:t>
            </a:r>
            <a:endParaRPr lang="es-ES" sz="1600" dirty="0">
              <a:solidFill>
                <a:srgbClr val="2F5496"/>
              </a:solidFill>
              <a:ea typeface="+mn-lt"/>
              <a:cs typeface="+mn-lt"/>
            </a:endParaRPr>
          </a:p>
        </p:txBody>
      </p:sp>
      <p:sp>
        <p:nvSpPr>
          <p:cNvPr id="128" name="Triángulo isósceles 121">
            <a:extLst>
              <a:ext uri="{FF2B5EF4-FFF2-40B4-BE49-F238E27FC236}">
                <a16:creationId xmlns:a16="http://schemas.microsoft.com/office/drawing/2014/main" id="{F845CE99-14E3-6BD4-ACC7-92BFAAE402B7}"/>
              </a:ext>
            </a:extLst>
          </p:cNvPr>
          <p:cNvSpPr/>
          <p:nvPr/>
        </p:nvSpPr>
        <p:spPr>
          <a:xfrm rot="10800000">
            <a:off x="21492292" y="24821984"/>
            <a:ext cx="409430" cy="409369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9" name="Imagen 105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5739061-E020-56B4-E0EB-C5563A52449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107" t="6838" r="1115" b="10256"/>
          <a:stretch/>
        </p:blipFill>
        <p:spPr>
          <a:xfrm>
            <a:off x="18204854" y="27318494"/>
            <a:ext cx="1767587" cy="635410"/>
          </a:xfrm>
          <a:prstGeom prst="rect">
            <a:avLst/>
          </a:prstGeom>
        </p:spPr>
      </p:pic>
      <p:pic>
        <p:nvPicPr>
          <p:cNvPr id="130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A13E169A-9E71-A8F7-7E59-DEDE056099C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263446" y="26715040"/>
            <a:ext cx="1868087" cy="1478590"/>
          </a:xfrm>
          <a:prstGeom prst="rect">
            <a:avLst/>
          </a:prstGeom>
        </p:spPr>
      </p:pic>
      <p:sp>
        <p:nvSpPr>
          <p:cNvPr id="131" name="CuadroTexto 8">
            <a:extLst>
              <a:ext uri="{FF2B5EF4-FFF2-40B4-BE49-F238E27FC236}">
                <a16:creationId xmlns:a16="http://schemas.microsoft.com/office/drawing/2014/main" id="{E955D990-03EB-C6BF-113E-34DB07196ED5}"/>
              </a:ext>
            </a:extLst>
          </p:cNvPr>
          <p:cNvSpPr txBox="1"/>
          <p:nvPr/>
        </p:nvSpPr>
        <p:spPr>
          <a:xfrm>
            <a:off x="15993802" y="26605614"/>
            <a:ext cx="6116435" cy="6156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2F5496"/>
                </a:solidFill>
                <a:ea typeface="+mn-lt"/>
                <a:cs typeface="+mn-lt"/>
              </a:rPr>
              <a:t>   </a:t>
            </a:r>
            <a:r>
              <a:rPr lang="es-ES" sz="1600">
                <a:solidFill>
                  <a:srgbClr val="2F5496"/>
                </a:solidFill>
                <a:ea typeface="+mn-lt"/>
                <a:cs typeface="+mn-lt"/>
              </a:rPr>
              <a:t>𝜂</a:t>
            </a:r>
            <a:r>
              <a:rPr lang="es-ES" sz="1600" baseline="-25000">
                <a:solidFill>
                  <a:srgbClr val="2F5496"/>
                </a:solidFill>
                <a:ea typeface="+mn-lt"/>
                <a:cs typeface="+mn-lt"/>
              </a:rPr>
              <a:t>M𝑊𝐿</a:t>
            </a:r>
            <a:r>
              <a:rPr lang="en-US" sz="1600">
                <a:solidFill>
                  <a:srgbClr val="2F5496"/>
                </a:solidFill>
                <a:ea typeface="+mn-lt"/>
                <a:cs typeface="+mn-lt"/>
              </a:rPr>
              <a:t>=</a:t>
            </a:r>
            <a:endParaRPr lang="en-GB" sz="1600" baseline="-25000">
              <a:solidFill>
                <a:srgbClr val="2F5496"/>
              </a:solidFill>
              <a:ea typeface="+mn-lt"/>
              <a:cs typeface="+mn-lt"/>
            </a:endParaRPr>
          </a:p>
          <a:p>
            <a:pPr algn="ctr"/>
            <a:r>
              <a:rPr lang="en-US" sz="1600">
                <a:solidFill>
                  <a:srgbClr val="2F5496"/>
                </a:solidFill>
                <a:ea typeface="+mn-lt"/>
                <a:cs typeface="+mn-lt"/>
              </a:rPr>
              <a:t> </a:t>
            </a:r>
            <a:r>
              <a:rPr lang="es-ES" sz="1600">
                <a:solidFill>
                  <a:srgbClr val="2F5496"/>
                </a:solidFill>
                <a:ea typeface="+mn-lt"/>
                <a:cs typeface="+mn-lt"/>
              </a:rPr>
              <a:t>𝜂</a:t>
            </a:r>
            <a:r>
              <a:rPr lang="es-ES" sz="1600" baseline="-25000">
                <a:solidFill>
                  <a:srgbClr val="2F5496"/>
                </a:solidFill>
                <a:ea typeface="+mn-lt"/>
                <a:cs typeface="+mn-lt"/>
              </a:rPr>
              <a:t>SWL</a:t>
            </a:r>
            <a:r>
              <a:rPr lang="en-US" sz="1600">
                <a:solidFill>
                  <a:srgbClr val="2F5496"/>
                </a:solidFill>
                <a:ea typeface="+mn-lt"/>
                <a:cs typeface="+mn-lt"/>
              </a:rPr>
              <a:t>+𝜂+</a:t>
            </a:r>
            <a:r>
              <a:rPr lang="es-ES" sz="1600">
                <a:solidFill>
                  <a:srgbClr val="2F5496"/>
                </a:solidFill>
                <a:ea typeface="+mn-lt"/>
                <a:cs typeface="+mn-lt"/>
              </a:rPr>
              <a:t>𝜂</a:t>
            </a:r>
            <a:r>
              <a:rPr lang="es-ES" sz="1600" baseline="-25000">
                <a:solidFill>
                  <a:srgbClr val="2F5496"/>
                </a:solidFill>
                <a:ea typeface="+mn-lt"/>
                <a:cs typeface="+mn-lt"/>
              </a:rPr>
              <a:t>IG</a:t>
            </a:r>
            <a:r>
              <a:rPr lang="en-US" sz="1600">
                <a:solidFill>
                  <a:srgbClr val="2F5496"/>
                </a:solidFill>
                <a:ea typeface="+mn-lt"/>
                <a:cs typeface="+mn-lt"/>
              </a:rPr>
              <a:t>+</a:t>
            </a:r>
            <a:r>
              <a:rPr lang="es-ES" sz="1600">
                <a:solidFill>
                  <a:srgbClr val="2F5496"/>
                </a:solidFill>
                <a:ea typeface="+mn-lt"/>
                <a:cs typeface="+mn-lt"/>
              </a:rPr>
              <a:t>𝜂</a:t>
            </a:r>
            <a:r>
              <a:rPr lang="es-ES" sz="1600" baseline="-25000" err="1">
                <a:solidFill>
                  <a:srgbClr val="2F5496"/>
                </a:solidFill>
                <a:ea typeface="+mn-lt"/>
                <a:cs typeface="+mn-lt"/>
              </a:rPr>
              <a:t>SSw</a:t>
            </a:r>
            <a:r>
              <a:rPr lang="en-US" sz="1600">
                <a:solidFill>
                  <a:srgbClr val="2F5496"/>
                </a:solidFill>
                <a:ea typeface="+mn-lt"/>
                <a:cs typeface="+mn-lt"/>
              </a:rPr>
              <a:t>&gt;</a:t>
            </a:r>
            <a:r>
              <a:rPr lang="en-US" sz="1300" i="1">
                <a:solidFill>
                  <a:srgbClr val="2F5496"/>
                </a:solidFill>
                <a:ea typeface="+mn-lt"/>
                <a:cs typeface="+mn-lt"/>
              </a:rPr>
              <a:t>HHWHT</a:t>
            </a:r>
            <a:endParaRPr lang="en-GB" sz="1300" i="1">
              <a:solidFill>
                <a:srgbClr val="2F5496"/>
              </a:solidFill>
              <a:ea typeface="+mn-lt"/>
              <a:cs typeface="+mn-lt"/>
            </a:endParaRPr>
          </a:p>
        </p:txBody>
      </p:sp>
      <p:sp>
        <p:nvSpPr>
          <p:cNvPr id="135" name="CuadroTexto 5">
            <a:extLst>
              <a:ext uri="{FF2B5EF4-FFF2-40B4-BE49-F238E27FC236}">
                <a16:creationId xmlns:a16="http://schemas.microsoft.com/office/drawing/2014/main" id="{63CCD08D-7EED-F517-DEA6-2FED0B603663}"/>
              </a:ext>
            </a:extLst>
          </p:cNvPr>
          <p:cNvSpPr txBox="1"/>
          <p:nvPr/>
        </p:nvSpPr>
        <p:spPr>
          <a:xfrm>
            <a:off x="18164117" y="26310818"/>
            <a:ext cx="2141815" cy="356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solidFill>
                  <a:srgbClr val="2F5496"/>
                </a:solidFill>
                <a:ea typeface="+mn-lt"/>
                <a:cs typeface="+mn-lt"/>
              </a:rPr>
              <a:t>Events identification</a:t>
            </a:r>
          </a:p>
        </p:txBody>
      </p:sp>
      <p:pic>
        <p:nvPicPr>
          <p:cNvPr id="137" name="Imagen 16" descr="Gráfico&#10;&#10;Descripción generada automáticamente">
            <a:extLst>
              <a:ext uri="{FF2B5EF4-FFF2-40B4-BE49-F238E27FC236}">
                <a16:creationId xmlns:a16="http://schemas.microsoft.com/office/drawing/2014/main" id="{CF3898D1-36F4-E679-F84D-3E5DA0F38DF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896" t="2373" r="1134" b="5637"/>
          <a:stretch/>
        </p:blipFill>
        <p:spPr>
          <a:xfrm>
            <a:off x="23178873" y="21536422"/>
            <a:ext cx="1153748" cy="636313"/>
          </a:xfrm>
          <a:prstGeom prst="rect">
            <a:avLst/>
          </a:prstGeom>
        </p:spPr>
      </p:pic>
      <p:pic>
        <p:nvPicPr>
          <p:cNvPr id="138" name="Imagen 14" descr="Diagrama&#10;&#10;Descripción generada automáticamente">
            <a:extLst>
              <a:ext uri="{FF2B5EF4-FFF2-40B4-BE49-F238E27FC236}">
                <a16:creationId xmlns:a16="http://schemas.microsoft.com/office/drawing/2014/main" id="{1E4685BC-76B9-360D-5543-59CE47791ECC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086" t="6195" r="2340" b="5310"/>
          <a:stretch/>
        </p:blipFill>
        <p:spPr>
          <a:xfrm>
            <a:off x="23462932" y="21852808"/>
            <a:ext cx="1300328" cy="567832"/>
          </a:xfrm>
          <a:prstGeom prst="rect">
            <a:avLst/>
          </a:prstGeom>
        </p:spPr>
      </p:pic>
      <p:pic>
        <p:nvPicPr>
          <p:cNvPr id="139" name="Imagen 17" descr="Gráfico&#10;&#10;Descripción generada automáticamente">
            <a:extLst>
              <a:ext uri="{FF2B5EF4-FFF2-40B4-BE49-F238E27FC236}">
                <a16:creationId xmlns:a16="http://schemas.microsoft.com/office/drawing/2014/main" id="{6D996574-8239-F9B9-C6F5-8B3DDF68145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5669" t="3718" r="2268" b="10020"/>
          <a:stretch/>
        </p:blipFill>
        <p:spPr>
          <a:xfrm>
            <a:off x="22366638" y="26615501"/>
            <a:ext cx="1538349" cy="917065"/>
          </a:xfrm>
          <a:prstGeom prst="rect">
            <a:avLst/>
          </a:prstGeom>
        </p:spPr>
      </p:pic>
      <p:pic>
        <p:nvPicPr>
          <p:cNvPr id="141" name="Imagen 18" descr="Diagrama&#10;&#10;Descripción generada automáticamente">
            <a:extLst>
              <a:ext uri="{FF2B5EF4-FFF2-40B4-BE49-F238E27FC236}">
                <a16:creationId xmlns:a16="http://schemas.microsoft.com/office/drawing/2014/main" id="{A07C7BF1-D21E-5F4E-2EAC-8231BA9BA7C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6512" t="4988" r="2268" b="12511"/>
          <a:stretch/>
        </p:blipFill>
        <p:spPr>
          <a:xfrm>
            <a:off x="22791534" y="27041123"/>
            <a:ext cx="1561353" cy="695937"/>
          </a:xfrm>
          <a:prstGeom prst="rect">
            <a:avLst/>
          </a:prstGeom>
        </p:spPr>
      </p:pic>
      <p:sp>
        <p:nvSpPr>
          <p:cNvPr id="142" name="Rectángulo 7">
            <a:extLst>
              <a:ext uri="{FF2B5EF4-FFF2-40B4-BE49-F238E27FC236}">
                <a16:creationId xmlns:a16="http://schemas.microsoft.com/office/drawing/2014/main" id="{7EACB197-EE69-D634-3A77-356FA0D0262E}"/>
              </a:ext>
            </a:extLst>
          </p:cNvPr>
          <p:cNvSpPr/>
          <p:nvPr/>
        </p:nvSpPr>
        <p:spPr>
          <a:xfrm>
            <a:off x="22261373" y="27345472"/>
            <a:ext cx="1024840" cy="74801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4" name="Imagen 6" descr="Imagen que contiene Forma&#10;&#10;Descripción generada automáticamente">
            <a:extLst>
              <a:ext uri="{FF2B5EF4-FFF2-40B4-BE49-F238E27FC236}">
                <a16:creationId xmlns:a16="http://schemas.microsoft.com/office/drawing/2014/main" id="{2129A13F-CD4E-DA96-D188-DD277DEB5D0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295921" y="27352406"/>
            <a:ext cx="987799" cy="718915"/>
          </a:xfrm>
          <a:prstGeom prst="rect">
            <a:avLst/>
          </a:prstGeom>
        </p:spPr>
      </p:pic>
      <p:pic>
        <p:nvPicPr>
          <p:cNvPr id="145" name="Imagen 19" descr="Mapa&#10;&#10;Descripción generada automáticamente">
            <a:extLst>
              <a:ext uri="{FF2B5EF4-FFF2-40B4-BE49-F238E27FC236}">
                <a16:creationId xmlns:a16="http://schemas.microsoft.com/office/drawing/2014/main" id="{23668062-46D0-B96F-057D-1656ED1C1D91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20438" t="2856" r="34653" b="13514"/>
          <a:stretch/>
        </p:blipFill>
        <p:spPr>
          <a:xfrm>
            <a:off x="27910269" y="27079932"/>
            <a:ext cx="1539402" cy="966490"/>
          </a:xfrm>
          <a:prstGeom prst="rect">
            <a:avLst/>
          </a:prstGeom>
        </p:spPr>
      </p:pic>
      <p:sp>
        <p:nvSpPr>
          <p:cNvPr id="147" name="Rectángulo 97">
            <a:extLst>
              <a:ext uri="{FF2B5EF4-FFF2-40B4-BE49-F238E27FC236}">
                <a16:creationId xmlns:a16="http://schemas.microsoft.com/office/drawing/2014/main" id="{A6452CE5-951B-15C5-9095-5CF53621868B}"/>
              </a:ext>
            </a:extLst>
          </p:cNvPr>
          <p:cNvSpPr/>
          <p:nvPr/>
        </p:nvSpPr>
        <p:spPr>
          <a:xfrm>
            <a:off x="27900731" y="27068718"/>
            <a:ext cx="1548940" cy="100272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8" name="Imagen 20" descr="Mapa&#10;&#10;Descripción generada automáticamente">
            <a:extLst>
              <a:ext uri="{FF2B5EF4-FFF2-40B4-BE49-F238E27FC236}">
                <a16:creationId xmlns:a16="http://schemas.microsoft.com/office/drawing/2014/main" id="{3F843065-37C0-2690-6C05-1325E599E9E4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7829" t="3665" r="11713" b="9343"/>
          <a:stretch/>
        </p:blipFill>
        <p:spPr>
          <a:xfrm>
            <a:off x="25216839" y="26949559"/>
            <a:ext cx="2178976" cy="1238129"/>
          </a:xfrm>
          <a:prstGeom prst="rect">
            <a:avLst/>
          </a:prstGeom>
        </p:spPr>
      </p:pic>
      <p:sp>
        <p:nvSpPr>
          <p:cNvPr id="149" name="Rectángulo 96">
            <a:extLst>
              <a:ext uri="{FF2B5EF4-FFF2-40B4-BE49-F238E27FC236}">
                <a16:creationId xmlns:a16="http://schemas.microsoft.com/office/drawing/2014/main" id="{1C37910E-78F8-93A6-7530-0880ED7FDC1B}"/>
              </a:ext>
            </a:extLst>
          </p:cNvPr>
          <p:cNvSpPr/>
          <p:nvPr/>
        </p:nvSpPr>
        <p:spPr>
          <a:xfrm>
            <a:off x="25216838" y="26957254"/>
            <a:ext cx="2153824" cy="122980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0" name="Imagen 43" descr="Gráfico de superficie&#10;&#10;Descripción generada automáticamente">
            <a:extLst>
              <a:ext uri="{FF2B5EF4-FFF2-40B4-BE49-F238E27FC236}">
                <a16:creationId xmlns:a16="http://schemas.microsoft.com/office/drawing/2014/main" id="{E2FAA7F6-6536-0C4D-34F4-2C4B3E455EBD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7339" t="4545" r="1536" b="11525"/>
          <a:stretch/>
        </p:blipFill>
        <p:spPr>
          <a:xfrm>
            <a:off x="24132179" y="22188467"/>
            <a:ext cx="753559" cy="575584"/>
          </a:xfrm>
          <a:prstGeom prst="rect">
            <a:avLst/>
          </a:prstGeom>
        </p:spPr>
      </p:pic>
      <p:pic>
        <p:nvPicPr>
          <p:cNvPr id="151" name="Imagen 7" descr="Diagrama&#10;&#10;Descripción generada automáticamente">
            <a:extLst>
              <a:ext uri="{FF2B5EF4-FFF2-40B4-BE49-F238E27FC236}">
                <a16:creationId xmlns:a16="http://schemas.microsoft.com/office/drawing/2014/main" id="{D5A6E84E-3183-8ADE-06B7-62C3A705794F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5903" t="3844" r="347" b="6566"/>
          <a:stretch/>
        </p:blipFill>
        <p:spPr>
          <a:xfrm>
            <a:off x="23677163" y="27407006"/>
            <a:ext cx="816070" cy="567146"/>
          </a:xfrm>
          <a:prstGeom prst="rect">
            <a:avLst/>
          </a:prstGeom>
        </p:spPr>
      </p:pic>
      <p:pic>
        <p:nvPicPr>
          <p:cNvPr id="152" name="Imagen 23" descr="Mapa&#10;&#10;Descripción generada automáticamente">
            <a:extLst>
              <a:ext uri="{FF2B5EF4-FFF2-40B4-BE49-F238E27FC236}">
                <a16:creationId xmlns:a16="http://schemas.microsoft.com/office/drawing/2014/main" id="{26768F9D-AE7D-4507-A321-6A2A4C6E4BDB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24290" t="13277" r="17035" b="9700"/>
          <a:stretch/>
        </p:blipFill>
        <p:spPr>
          <a:xfrm>
            <a:off x="25519413" y="23549669"/>
            <a:ext cx="1302274" cy="556278"/>
          </a:xfrm>
          <a:prstGeom prst="rect">
            <a:avLst/>
          </a:prstGeom>
        </p:spPr>
      </p:pic>
      <p:pic>
        <p:nvPicPr>
          <p:cNvPr id="153" name="Imagen 26" descr="Mapa&#10;&#10;Descripción generada automáticamente">
            <a:extLst>
              <a:ext uri="{FF2B5EF4-FFF2-40B4-BE49-F238E27FC236}">
                <a16:creationId xmlns:a16="http://schemas.microsoft.com/office/drawing/2014/main" id="{CE62E0CE-96B4-0EBB-7E27-9D9198A3F82B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9916" t="5806" r="10680" b="8387"/>
          <a:stretch/>
        </p:blipFill>
        <p:spPr>
          <a:xfrm>
            <a:off x="23251522" y="23363095"/>
            <a:ext cx="1715025" cy="875059"/>
          </a:xfrm>
          <a:prstGeom prst="rect">
            <a:avLst/>
          </a:prstGeom>
        </p:spPr>
      </p:pic>
      <p:sp>
        <p:nvSpPr>
          <p:cNvPr id="154" name="Rectángulo 52">
            <a:extLst>
              <a:ext uri="{FF2B5EF4-FFF2-40B4-BE49-F238E27FC236}">
                <a16:creationId xmlns:a16="http://schemas.microsoft.com/office/drawing/2014/main" id="{750FE3DA-491D-50EC-173E-372CF424299F}"/>
              </a:ext>
            </a:extLst>
          </p:cNvPr>
          <p:cNvSpPr/>
          <p:nvPr/>
        </p:nvSpPr>
        <p:spPr>
          <a:xfrm>
            <a:off x="23276963" y="23348183"/>
            <a:ext cx="1688165" cy="904007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ángulo 70">
            <a:extLst>
              <a:ext uri="{FF2B5EF4-FFF2-40B4-BE49-F238E27FC236}">
                <a16:creationId xmlns:a16="http://schemas.microsoft.com/office/drawing/2014/main" id="{295BEE5A-CE50-B227-8649-DE322898E048}"/>
              </a:ext>
            </a:extLst>
          </p:cNvPr>
          <p:cNvSpPr/>
          <p:nvPr/>
        </p:nvSpPr>
        <p:spPr>
          <a:xfrm>
            <a:off x="25544185" y="23524922"/>
            <a:ext cx="1253222" cy="62863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6" name="Imagen 27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006B066-E2C0-9E66-969B-F75CD0AF507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8256800" y="20340733"/>
            <a:ext cx="2642671" cy="1375702"/>
          </a:xfrm>
          <a:prstGeom prst="rect">
            <a:avLst/>
          </a:prstGeom>
        </p:spPr>
      </p:pic>
      <p:pic>
        <p:nvPicPr>
          <p:cNvPr id="158" name="Imagen 13" descr="Imagen que contiene Cuadrado&#10;&#10;Descripción generada automáticamente">
            <a:extLst>
              <a:ext uri="{FF2B5EF4-FFF2-40B4-BE49-F238E27FC236}">
                <a16:creationId xmlns:a16="http://schemas.microsoft.com/office/drawing/2014/main" id="{C6E067EF-8DAA-8418-3187-9D70220C18D5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52070" y="18479120"/>
            <a:ext cx="1725185" cy="1453963"/>
          </a:xfrm>
          <a:prstGeom prst="rect">
            <a:avLst/>
          </a:prstGeom>
        </p:spPr>
      </p:pic>
      <p:pic>
        <p:nvPicPr>
          <p:cNvPr id="159" name="Imagen 30" descr="Un cd de musica en fondo blanco&#10;&#10;Descripción generada automáticamente con confianza baja">
            <a:extLst>
              <a:ext uri="{FF2B5EF4-FFF2-40B4-BE49-F238E27FC236}">
                <a16:creationId xmlns:a16="http://schemas.microsoft.com/office/drawing/2014/main" id="{F26B7233-4456-4CD9-12B5-618F35308EFB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05501" y="18529449"/>
            <a:ext cx="1631419" cy="1393262"/>
          </a:xfrm>
          <a:prstGeom prst="rect">
            <a:avLst/>
          </a:prstGeom>
        </p:spPr>
      </p:pic>
      <p:cxnSp>
        <p:nvCxnSpPr>
          <p:cNvPr id="160" name="Conector recto de flecha 35">
            <a:extLst>
              <a:ext uri="{FF2B5EF4-FFF2-40B4-BE49-F238E27FC236}">
                <a16:creationId xmlns:a16="http://schemas.microsoft.com/office/drawing/2014/main" id="{C4B2C28E-4FA2-A505-202A-FE6453C3520C}"/>
              </a:ext>
            </a:extLst>
          </p:cNvPr>
          <p:cNvCxnSpPr>
            <a:cxnSpLocks/>
          </p:cNvCxnSpPr>
          <p:nvPr/>
        </p:nvCxnSpPr>
        <p:spPr>
          <a:xfrm flipH="1">
            <a:off x="22441637" y="23744956"/>
            <a:ext cx="1049" cy="22856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Grupo 29">
            <a:extLst>
              <a:ext uri="{FF2B5EF4-FFF2-40B4-BE49-F238E27FC236}">
                <a16:creationId xmlns:a16="http://schemas.microsoft.com/office/drawing/2014/main" id="{AE5F1DA5-9519-813E-DBA9-441C3F5BC760}"/>
              </a:ext>
            </a:extLst>
          </p:cNvPr>
          <p:cNvGrpSpPr/>
          <p:nvPr/>
        </p:nvGrpSpPr>
        <p:grpSpPr>
          <a:xfrm>
            <a:off x="16856649" y="17984641"/>
            <a:ext cx="1085484" cy="1538752"/>
            <a:chOff x="5458570" y="2196698"/>
            <a:chExt cx="1085484" cy="1538752"/>
          </a:xfrm>
        </p:grpSpPr>
        <p:sp>
          <p:nvSpPr>
            <p:cNvPr id="169" name="Flecha en U 28">
              <a:extLst>
                <a:ext uri="{FF2B5EF4-FFF2-40B4-BE49-F238E27FC236}">
                  <a16:creationId xmlns:a16="http://schemas.microsoft.com/office/drawing/2014/main" id="{513CD8B9-DBBF-1940-FC33-E676942A1C1A}"/>
                </a:ext>
              </a:extLst>
            </p:cNvPr>
            <p:cNvSpPr/>
            <p:nvPr/>
          </p:nvSpPr>
          <p:spPr>
            <a:xfrm rot="5400000" flipV="1">
              <a:off x="5447116" y="2638512"/>
              <a:ext cx="1467313" cy="726563"/>
            </a:xfrm>
            <a:prstGeom prst="uturnArrow">
              <a:avLst>
                <a:gd name="adj1" fmla="val 2039"/>
                <a:gd name="adj2" fmla="val 9896"/>
                <a:gd name="adj3" fmla="val 35070"/>
                <a:gd name="adj4" fmla="val 43750"/>
                <a:gd name="adj5" fmla="val 75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0" name="CuadroTexto 36">
              <a:extLst>
                <a:ext uri="{FF2B5EF4-FFF2-40B4-BE49-F238E27FC236}">
                  <a16:creationId xmlns:a16="http://schemas.microsoft.com/office/drawing/2014/main" id="{3F456851-06FE-6EFD-EA49-0353EE24EEB9}"/>
                </a:ext>
              </a:extLst>
            </p:cNvPr>
            <p:cNvSpPr txBox="1"/>
            <p:nvPr/>
          </p:nvSpPr>
          <p:spPr>
            <a:xfrm rot="16200000">
              <a:off x="4924969" y="2730299"/>
              <a:ext cx="1467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rgbClr val="7030A0"/>
                  </a:solidFill>
                </a:rPr>
                <a:t>SuperPoint</a:t>
              </a:r>
              <a:endParaRPr lang="en-GB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71" name="Grupo 90">
            <a:extLst>
              <a:ext uri="{FF2B5EF4-FFF2-40B4-BE49-F238E27FC236}">
                <a16:creationId xmlns:a16="http://schemas.microsoft.com/office/drawing/2014/main" id="{97C26830-A409-DC5B-D62D-DF4D18B1436B}"/>
              </a:ext>
            </a:extLst>
          </p:cNvPr>
          <p:cNvGrpSpPr/>
          <p:nvPr/>
        </p:nvGrpSpPr>
        <p:grpSpPr>
          <a:xfrm>
            <a:off x="18161346" y="16218036"/>
            <a:ext cx="5595629" cy="2546362"/>
            <a:chOff x="6669811" y="299198"/>
            <a:chExt cx="5595629" cy="2546362"/>
          </a:xfrm>
        </p:grpSpPr>
        <p:sp>
          <p:nvSpPr>
            <p:cNvPr id="234" name="Rectángulo 85">
              <a:extLst>
                <a:ext uri="{FF2B5EF4-FFF2-40B4-BE49-F238E27FC236}">
                  <a16:creationId xmlns:a16="http://schemas.microsoft.com/office/drawing/2014/main" id="{F90E54B6-A40D-F714-A3EA-8A5AAC6BEF8C}"/>
                </a:ext>
              </a:extLst>
            </p:cNvPr>
            <p:cNvSpPr/>
            <p:nvPr/>
          </p:nvSpPr>
          <p:spPr>
            <a:xfrm>
              <a:off x="6669813" y="683900"/>
              <a:ext cx="5266887" cy="216166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CuadroTexto 89">
              <a:extLst>
                <a:ext uri="{FF2B5EF4-FFF2-40B4-BE49-F238E27FC236}">
                  <a16:creationId xmlns:a16="http://schemas.microsoft.com/office/drawing/2014/main" id="{30A21C6D-E10A-85E7-BC49-0B304558E310}"/>
                </a:ext>
              </a:extLst>
            </p:cNvPr>
            <p:cNvSpPr txBox="1"/>
            <p:nvPr/>
          </p:nvSpPr>
          <p:spPr>
            <a:xfrm>
              <a:off x="6669811" y="299198"/>
              <a:ext cx="5595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7030A0"/>
                  </a:solidFill>
                </a:rPr>
                <a:t>Regional Waves: Synthetic TC tracks + </a:t>
              </a:r>
              <a:r>
                <a:rPr lang="en-GB" sz="2000" dirty="0" err="1">
                  <a:solidFill>
                    <a:srgbClr val="7030A0"/>
                  </a:solidFill>
                </a:rPr>
                <a:t>SHyTCWaves</a:t>
              </a:r>
              <a:endParaRPr lang="en-GB" sz="20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36" name="Imagen 23" descr="Gráfico, Gráfico radial&#10;&#10;Descripción generada automáticamente">
            <a:extLst>
              <a:ext uri="{FF2B5EF4-FFF2-40B4-BE49-F238E27FC236}">
                <a16:creationId xmlns:a16="http://schemas.microsoft.com/office/drawing/2014/main" id="{627D2140-C9BE-066B-97F2-3C56E8EB424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9560972" y="18860740"/>
            <a:ext cx="1397271" cy="1315023"/>
          </a:xfrm>
          <a:prstGeom prst="rect">
            <a:avLst/>
          </a:prstGeom>
        </p:spPr>
      </p:pic>
      <p:pic>
        <p:nvPicPr>
          <p:cNvPr id="238" name="Imagen 26">
            <a:extLst>
              <a:ext uri="{FF2B5EF4-FFF2-40B4-BE49-F238E27FC236}">
                <a16:creationId xmlns:a16="http://schemas.microsoft.com/office/drawing/2014/main" id="{448092E9-9CD8-E7AA-F17C-5D1FD10F314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8065523" y="18934184"/>
            <a:ext cx="1386246" cy="1125971"/>
          </a:xfrm>
          <a:prstGeom prst="rect">
            <a:avLst/>
          </a:prstGeom>
        </p:spPr>
      </p:pic>
      <p:pic>
        <p:nvPicPr>
          <p:cNvPr id="512" name="Imagen 16" descr="Imagen que contiene verde, colorido, luz, agua&#10;&#10;Descripción generada automáticamente">
            <a:extLst>
              <a:ext uri="{FF2B5EF4-FFF2-40B4-BE49-F238E27FC236}">
                <a16:creationId xmlns:a16="http://schemas.microsoft.com/office/drawing/2014/main" id="{8D327988-2D1E-6ECB-D723-8132E0C0468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8339647" y="16761326"/>
            <a:ext cx="2744142" cy="1881768"/>
          </a:xfrm>
          <a:prstGeom prst="rect">
            <a:avLst/>
          </a:prstGeom>
        </p:spPr>
      </p:pic>
      <p:pic>
        <p:nvPicPr>
          <p:cNvPr id="513" name="Imagen 17">
            <a:extLst>
              <a:ext uri="{FF2B5EF4-FFF2-40B4-BE49-F238E27FC236}">
                <a16:creationId xmlns:a16="http://schemas.microsoft.com/office/drawing/2014/main" id="{F8359A48-72C2-686A-D34A-DBC594F3FFC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1320996" y="17403235"/>
            <a:ext cx="1943767" cy="990600"/>
          </a:xfrm>
          <a:prstGeom prst="rect">
            <a:avLst/>
          </a:prstGeom>
        </p:spPr>
      </p:pic>
      <p:sp>
        <p:nvSpPr>
          <p:cNvPr id="514" name="CuadroTexto 19">
            <a:extLst>
              <a:ext uri="{FF2B5EF4-FFF2-40B4-BE49-F238E27FC236}">
                <a16:creationId xmlns:a16="http://schemas.microsoft.com/office/drawing/2014/main" id="{81BF1992-C461-A9FE-4D2C-B121C077FE3D}"/>
              </a:ext>
            </a:extLst>
          </p:cNvPr>
          <p:cNvSpPr txBox="1"/>
          <p:nvPr/>
        </p:nvSpPr>
        <p:spPr>
          <a:xfrm>
            <a:off x="21763760" y="17127742"/>
            <a:ext cx="1213288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500">
                <a:solidFill>
                  <a:srgbClr val="000000"/>
                </a:solidFill>
                <a:cs typeface="Calibri"/>
              </a:rPr>
              <a:t>Max Swath</a:t>
            </a:r>
            <a:endParaRPr lang="en-GB" sz="1500">
              <a:solidFill>
                <a:srgbClr val="000000"/>
              </a:solidFill>
            </a:endParaRPr>
          </a:p>
        </p:txBody>
      </p:sp>
      <p:sp>
        <p:nvSpPr>
          <p:cNvPr id="516" name="Rectángulo 99">
            <a:extLst>
              <a:ext uri="{FF2B5EF4-FFF2-40B4-BE49-F238E27FC236}">
                <a16:creationId xmlns:a16="http://schemas.microsoft.com/office/drawing/2014/main" id="{C5D01F25-F89A-5CF8-0C70-001550B5AC01}"/>
              </a:ext>
            </a:extLst>
          </p:cNvPr>
          <p:cNvSpPr/>
          <p:nvPr/>
        </p:nvSpPr>
        <p:spPr>
          <a:xfrm>
            <a:off x="17762457" y="22710354"/>
            <a:ext cx="2685820" cy="22536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CuadroTexto 105">
            <a:extLst>
              <a:ext uri="{FF2B5EF4-FFF2-40B4-BE49-F238E27FC236}">
                <a16:creationId xmlns:a16="http://schemas.microsoft.com/office/drawing/2014/main" id="{DCB7A6AF-A2F7-DA20-53D1-E5CA13EC6B82}"/>
              </a:ext>
            </a:extLst>
          </p:cNvPr>
          <p:cNvSpPr txBox="1"/>
          <p:nvPr/>
        </p:nvSpPr>
        <p:spPr>
          <a:xfrm>
            <a:off x="17377678" y="22279814"/>
            <a:ext cx="3388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B050"/>
                </a:solidFill>
              </a:rPr>
              <a:t>Storm Surge: </a:t>
            </a:r>
            <a:r>
              <a:rPr lang="en-GB" sz="2000" dirty="0" err="1">
                <a:solidFill>
                  <a:srgbClr val="00B050"/>
                </a:solidFill>
              </a:rPr>
              <a:t>GreenSurge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519" name="Imagen 3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F228B87-9598-BF9A-1E9B-F8DE6788115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7793776" y="23945589"/>
            <a:ext cx="2575783" cy="949981"/>
          </a:xfrm>
          <a:prstGeom prst="rect">
            <a:avLst/>
          </a:prstGeom>
        </p:spPr>
      </p:pic>
      <p:pic>
        <p:nvPicPr>
          <p:cNvPr id="520" name="Imagen 35">
            <a:extLst>
              <a:ext uri="{FF2B5EF4-FFF2-40B4-BE49-F238E27FC236}">
                <a16:creationId xmlns:a16="http://schemas.microsoft.com/office/drawing/2014/main" id="{49CA1C24-8EFB-8D54-38A4-E95A3D4E1D2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7830194" y="22820205"/>
            <a:ext cx="2542612" cy="1085967"/>
          </a:xfrm>
          <a:prstGeom prst="rect">
            <a:avLst/>
          </a:prstGeom>
        </p:spPr>
      </p:pic>
      <p:sp>
        <p:nvSpPr>
          <p:cNvPr id="526" name="TextBox 525">
            <a:extLst>
              <a:ext uri="{FF2B5EF4-FFF2-40B4-BE49-F238E27FC236}">
                <a16:creationId xmlns:a16="http://schemas.microsoft.com/office/drawing/2014/main" id="{7FAD1F34-6925-D07C-4C6A-28A6102979FF}"/>
              </a:ext>
            </a:extLst>
          </p:cNvPr>
          <p:cNvSpPr txBox="1"/>
          <p:nvPr/>
        </p:nvSpPr>
        <p:spPr>
          <a:xfrm>
            <a:off x="10663454" y="18991097"/>
            <a:ext cx="57655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dirty="0" err="1">
                <a:solidFill>
                  <a:srgbClr val="9900CC"/>
                </a:solidFill>
              </a:rPr>
              <a:t>SHyTCWaves</a:t>
            </a:r>
            <a:r>
              <a:rPr lang="es-ES_tradnl" dirty="0"/>
              <a:t> (Stop-</a:t>
            </a:r>
            <a:r>
              <a:rPr lang="es-ES_tradnl" dirty="0" err="1"/>
              <a:t>motion</a:t>
            </a:r>
            <a:r>
              <a:rPr lang="es-ES_tradnl" dirty="0"/>
              <a:t> </a:t>
            </a:r>
            <a:r>
              <a:rPr lang="es-ES_tradnl" dirty="0" err="1"/>
              <a:t>Hybrid</a:t>
            </a:r>
            <a:r>
              <a:rPr lang="es-ES_tradnl" dirty="0"/>
              <a:t> TC-</a:t>
            </a:r>
            <a:r>
              <a:rPr lang="es-ES_tradnl" dirty="0" err="1"/>
              <a:t>induced</a:t>
            </a:r>
            <a:r>
              <a:rPr lang="es-ES_tradnl" dirty="0"/>
              <a:t> </a:t>
            </a:r>
            <a:r>
              <a:rPr lang="es-ES_tradnl" dirty="0" err="1"/>
              <a:t>Waves</a:t>
            </a:r>
            <a:r>
              <a:rPr lang="es-ES_tradnl" dirty="0"/>
              <a:t>)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spatio</a:t>
            </a:r>
            <a:r>
              <a:rPr lang="es-ES_tradnl" dirty="0"/>
              <a:t>-temporal </a:t>
            </a:r>
            <a:r>
              <a:rPr lang="es-ES_tradnl" dirty="0" err="1"/>
              <a:t>fields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directional</a:t>
            </a:r>
            <a:r>
              <a:rPr lang="es-ES_tradnl" dirty="0"/>
              <a:t> wave </a:t>
            </a:r>
            <a:r>
              <a:rPr lang="es-ES_tradnl" dirty="0" err="1"/>
              <a:t>spectra</a:t>
            </a:r>
            <a:r>
              <a:rPr lang="es-ES_tradnl" dirty="0"/>
              <a:t> are </a:t>
            </a:r>
            <a:r>
              <a:rPr lang="es-ES_tradnl" dirty="0" err="1"/>
              <a:t>estimated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combining</a:t>
            </a:r>
            <a:r>
              <a:rPr lang="es-ES_tradnl" dirty="0"/>
              <a:t> data </a:t>
            </a:r>
            <a:r>
              <a:rPr lang="es-ES_tradnl" dirty="0" err="1"/>
              <a:t>mining</a:t>
            </a:r>
            <a:r>
              <a:rPr lang="es-ES_tradnl" dirty="0"/>
              <a:t> </a:t>
            </a:r>
            <a:r>
              <a:rPr lang="es-ES_tradnl" dirty="0" err="1"/>
              <a:t>techniques</a:t>
            </a:r>
            <a:r>
              <a:rPr lang="es-ES_tradnl" dirty="0"/>
              <a:t> (MDA) and SWAN </a:t>
            </a:r>
            <a:r>
              <a:rPr lang="es-ES_tradnl" dirty="0" err="1"/>
              <a:t>numerical</a:t>
            </a:r>
            <a:r>
              <a:rPr lang="es-ES_tradnl" dirty="0"/>
              <a:t> </a:t>
            </a:r>
            <a:r>
              <a:rPr lang="es-ES_tradnl" dirty="0" err="1"/>
              <a:t>simulations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6-hour </a:t>
            </a:r>
            <a:r>
              <a:rPr lang="es-ES_tradnl" dirty="0" err="1"/>
              <a:t>segments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cyclones</a:t>
            </a:r>
            <a:r>
              <a:rPr lang="es-ES_tradnl" dirty="0"/>
              <a:t>.
</a:t>
            </a:r>
            <a:endParaRPr lang="en-ES" dirty="0"/>
          </a:p>
        </p:txBody>
      </p:sp>
      <p:sp>
        <p:nvSpPr>
          <p:cNvPr id="527" name="TextBox 11">
            <a:extLst>
              <a:ext uri="{FF2B5EF4-FFF2-40B4-BE49-F238E27FC236}">
                <a16:creationId xmlns:a16="http://schemas.microsoft.com/office/drawing/2014/main" id="{69289DA1-0BC5-9653-C134-96F496F8708D}"/>
              </a:ext>
            </a:extLst>
          </p:cNvPr>
          <p:cNvSpPr txBox="1"/>
          <p:nvPr/>
        </p:nvSpPr>
        <p:spPr>
          <a:xfrm>
            <a:off x="10656539" y="20520971"/>
            <a:ext cx="65489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9900CC"/>
                </a:solidFill>
              </a:defRPr>
            </a:lvl1pPr>
          </a:lstStyle>
          <a:p>
            <a:pPr algn="just"/>
            <a:r>
              <a:rPr lang="es-ES" dirty="0" err="1">
                <a:solidFill>
                  <a:srgbClr val="06A9A9"/>
                </a:solidFill>
              </a:rPr>
              <a:t>BinWaves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allows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to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generate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spatio</a:t>
            </a:r>
            <a:r>
              <a:rPr lang="es-ES" dirty="0">
                <a:solidFill>
                  <a:schemeClr val="tx1"/>
                </a:solidFill>
              </a:rPr>
              <a:t>-temporal </a:t>
            </a:r>
            <a:r>
              <a:rPr lang="es-ES" dirty="0" err="1">
                <a:solidFill>
                  <a:schemeClr val="tx1"/>
                </a:solidFill>
              </a:rPr>
              <a:t>fields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of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directional</a:t>
            </a:r>
            <a:r>
              <a:rPr lang="es-ES" dirty="0">
                <a:solidFill>
                  <a:schemeClr val="tx1"/>
                </a:solidFill>
              </a:rPr>
              <a:t> wave </a:t>
            </a:r>
            <a:r>
              <a:rPr lang="es-ES" dirty="0" err="1">
                <a:solidFill>
                  <a:schemeClr val="tx1"/>
                </a:solidFill>
              </a:rPr>
              <a:t>spectra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on</a:t>
            </a:r>
            <a:r>
              <a:rPr lang="es-ES" dirty="0">
                <a:solidFill>
                  <a:schemeClr val="tx1"/>
                </a:solidFill>
              </a:rPr>
              <a:t> a local </a:t>
            </a:r>
            <a:r>
              <a:rPr lang="es-ES" dirty="0" err="1">
                <a:solidFill>
                  <a:schemeClr val="tx1"/>
                </a:solidFill>
              </a:rPr>
              <a:t>scale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by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discretizing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spectra</a:t>
            </a:r>
            <a:r>
              <a:rPr lang="es-ES" dirty="0">
                <a:solidFill>
                  <a:schemeClr val="tx1"/>
                </a:solidFill>
              </a:rPr>
              <a:t>, and </a:t>
            </a:r>
            <a:r>
              <a:rPr lang="es-ES" dirty="0" err="1">
                <a:solidFill>
                  <a:schemeClr val="tx1"/>
                </a:solidFill>
              </a:rPr>
              <a:t>prerun</a:t>
            </a:r>
            <a:r>
              <a:rPr lang="es-ES" dirty="0">
                <a:solidFill>
                  <a:schemeClr val="tx1"/>
                </a:solidFill>
              </a:rPr>
              <a:t> SWAN </a:t>
            </a:r>
            <a:r>
              <a:rPr lang="es-ES" dirty="0" err="1">
                <a:solidFill>
                  <a:schemeClr val="tx1"/>
                </a:solidFill>
              </a:rPr>
              <a:t>of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696 </a:t>
            </a:r>
            <a:r>
              <a:rPr lang="es-ES" dirty="0" err="1">
                <a:solidFill>
                  <a:schemeClr val="tx1"/>
                </a:solidFill>
              </a:rPr>
              <a:t>monochromatic</a:t>
            </a:r>
            <a:r>
              <a:rPr lang="es-ES" dirty="0">
                <a:solidFill>
                  <a:schemeClr val="tx1"/>
                </a:solidFill>
              </a:rPr>
              <a:t> cases </a:t>
            </a:r>
            <a:r>
              <a:rPr lang="es-ES" dirty="0" err="1">
                <a:solidFill>
                  <a:schemeClr val="tx1"/>
                </a:solidFill>
              </a:rPr>
              <a:t>to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obtain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propagation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coefficients</a:t>
            </a:r>
            <a:r>
              <a:rPr lang="es-ES" dirty="0">
                <a:solidFill>
                  <a:schemeClr val="tx1"/>
                </a:solidFill>
              </a:rPr>
              <a:t> (</a:t>
            </a:r>
            <a:r>
              <a:rPr lang="es-ES" dirty="0" err="1">
                <a:solidFill>
                  <a:schemeClr val="tx1"/>
                </a:solidFill>
              </a:rPr>
              <a:t>Kp</a:t>
            </a:r>
            <a:r>
              <a:rPr lang="es-ES" dirty="0">
                <a:solidFill>
                  <a:schemeClr val="tx1"/>
                </a:solidFill>
              </a:rPr>
              <a:t>) </a:t>
            </a:r>
            <a:r>
              <a:rPr lang="es-ES" dirty="0" err="1">
                <a:solidFill>
                  <a:schemeClr val="tx1"/>
                </a:solidFill>
              </a:rPr>
              <a:t>of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each</a:t>
            </a:r>
            <a:r>
              <a:rPr lang="es-ES" dirty="0">
                <a:solidFill>
                  <a:schemeClr val="tx1"/>
                </a:solidFill>
              </a:rPr>
              <a:t> "</a:t>
            </a:r>
            <a:r>
              <a:rPr lang="es-ES" dirty="0" err="1">
                <a:solidFill>
                  <a:schemeClr val="tx1"/>
                </a:solidFill>
              </a:rPr>
              <a:t>bin</a:t>
            </a:r>
            <a:r>
              <a:rPr lang="es-ES" dirty="0">
                <a:solidFill>
                  <a:schemeClr val="tx1"/>
                </a:solidFill>
              </a:rPr>
              <a:t>”, </a:t>
            </a:r>
            <a:r>
              <a:rPr lang="es-ES" dirty="0" err="1">
                <a:solidFill>
                  <a:schemeClr val="tx1"/>
                </a:solidFill>
              </a:rPr>
              <a:t>finally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reconstructing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any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directional</a:t>
            </a:r>
            <a:r>
              <a:rPr lang="es-ES" dirty="0">
                <a:solidFill>
                  <a:schemeClr val="tx1"/>
                </a:solidFill>
              </a:rPr>
              <a:t> wave </a:t>
            </a:r>
            <a:r>
              <a:rPr lang="es-ES" dirty="0" err="1">
                <a:solidFill>
                  <a:schemeClr val="tx1"/>
                </a:solidFill>
              </a:rPr>
              <a:t>spectrum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by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superimposing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energy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associated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with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the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different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components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9E29E75C-AFA0-A977-5E65-B999D8CDE0AC}"/>
              </a:ext>
            </a:extLst>
          </p:cNvPr>
          <p:cNvSpPr txBox="1"/>
          <p:nvPr/>
        </p:nvSpPr>
        <p:spPr>
          <a:xfrm>
            <a:off x="10606096" y="22340537"/>
            <a:ext cx="6692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 err="1">
                <a:solidFill>
                  <a:srgbClr val="92D050"/>
                </a:solidFill>
              </a:rPr>
              <a:t>GreenSurge</a:t>
            </a:r>
            <a:r>
              <a:rPr lang="es-ES" dirty="0"/>
              <a:t> </a:t>
            </a:r>
            <a:r>
              <a:rPr lang="es-ES" dirty="0" err="1"/>
              <a:t>generates</a:t>
            </a:r>
            <a:r>
              <a:rPr lang="es-ES" dirty="0"/>
              <a:t> </a:t>
            </a:r>
            <a:r>
              <a:rPr lang="es-ES" dirty="0" err="1"/>
              <a:t>space</a:t>
            </a:r>
            <a:r>
              <a:rPr lang="es-ES" dirty="0"/>
              <a:t>-time </a:t>
            </a:r>
            <a:r>
              <a:rPr lang="es-ES" dirty="0" err="1"/>
              <a:t>fields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meteorological</a:t>
            </a:r>
            <a:r>
              <a:rPr lang="es-ES" dirty="0"/>
              <a:t> </a:t>
            </a:r>
            <a:r>
              <a:rPr lang="es-ES" dirty="0" err="1"/>
              <a:t>tide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means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(Delft3d-Flow)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possible</a:t>
            </a:r>
            <a:r>
              <a:rPr lang="es-ES" dirty="0"/>
              <a:t> responses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free </a:t>
            </a:r>
            <a:r>
              <a:rPr lang="es-ES" dirty="0" err="1"/>
              <a:t>surface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stress </a:t>
            </a:r>
            <a:r>
              <a:rPr lang="es-ES" dirty="0" err="1"/>
              <a:t>exerted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wind</a:t>
            </a:r>
            <a:r>
              <a:rPr lang="es-ES" dirty="0"/>
              <a:t> (24 </a:t>
            </a:r>
            <a:r>
              <a:rPr lang="es-ES" dirty="0" err="1"/>
              <a:t>directions</a:t>
            </a:r>
            <a:r>
              <a:rPr lang="es-ES" dirty="0"/>
              <a:t>) in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forcing</a:t>
            </a:r>
            <a:r>
              <a:rPr lang="es-ES" dirty="0"/>
              <a:t> </a:t>
            </a:r>
            <a:r>
              <a:rPr lang="es-ES" dirty="0" err="1"/>
              <a:t>cells</a:t>
            </a:r>
            <a:r>
              <a:rPr lang="es-ES" dirty="0"/>
              <a:t> </a:t>
            </a:r>
            <a:r>
              <a:rPr lang="es-ES" dirty="0" err="1"/>
              <a:t>previously</a:t>
            </a:r>
            <a:r>
              <a:rPr lang="es-ES" dirty="0"/>
              <a:t> </a:t>
            </a:r>
            <a:r>
              <a:rPr lang="es-ES" dirty="0" err="1"/>
              <a:t>defined</a:t>
            </a:r>
            <a:r>
              <a:rPr lang="es-ES" dirty="0"/>
              <a:t> (i.e. </a:t>
            </a:r>
            <a:r>
              <a:rPr lang="es-ES" dirty="0" err="1"/>
              <a:t>Green's</a:t>
            </a:r>
            <a:r>
              <a:rPr lang="es-ES" dirty="0"/>
              <a:t> </a:t>
            </a:r>
            <a:r>
              <a:rPr lang="es-ES" dirty="0" err="1"/>
              <a:t>library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functions</a:t>
            </a:r>
            <a:endParaRPr lang="es-ES" dirty="0"/>
          </a:p>
        </p:txBody>
      </p:sp>
      <p:sp>
        <p:nvSpPr>
          <p:cNvPr id="530" name="Rectángulo 113">
            <a:extLst>
              <a:ext uri="{FF2B5EF4-FFF2-40B4-BE49-F238E27FC236}">
                <a16:creationId xmlns:a16="http://schemas.microsoft.com/office/drawing/2014/main" id="{D13D0744-1833-97B5-7FDA-CC05DED1EB4D}"/>
              </a:ext>
            </a:extLst>
          </p:cNvPr>
          <p:cNvSpPr/>
          <p:nvPr/>
        </p:nvSpPr>
        <p:spPr>
          <a:xfrm>
            <a:off x="17772937" y="21051883"/>
            <a:ext cx="3058407" cy="848263"/>
          </a:xfrm>
          <a:prstGeom prst="rect">
            <a:avLst/>
          </a:prstGeom>
          <a:noFill/>
          <a:ln w="28575">
            <a:solidFill>
              <a:srgbClr val="BF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CuadroTexto 115">
            <a:extLst>
              <a:ext uri="{FF2B5EF4-FFF2-40B4-BE49-F238E27FC236}">
                <a16:creationId xmlns:a16="http://schemas.microsoft.com/office/drawing/2014/main" id="{77F06D5D-29DE-F6C5-69AC-46972E20FA08}"/>
              </a:ext>
            </a:extLst>
          </p:cNvPr>
          <p:cNvSpPr txBox="1"/>
          <p:nvPr/>
        </p:nvSpPr>
        <p:spPr>
          <a:xfrm>
            <a:off x="17830194" y="20612431"/>
            <a:ext cx="2871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BF0086"/>
                </a:solidFill>
              </a:rPr>
              <a:t>Astronomical Tide: TPX09</a:t>
            </a:r>
          </a:p>
        </p:txBody>
      </p:sp>
      <p:pic>
        <p:nvPicPr>
          <p:cNvPr id="532" name="Imagen 120" descr="Gráfico, Gráfico de líneas, Gráfico de dispersión&#10;&#10;Descripción generada automáticamente">
            <a:extLst>
              <a:ext uri="{FF2B5EF4-FFF2-40B4-BE49-F238E27FC236}">
                <a16:creationId xmlns:a16="http://schemas.microsoft.com/office/drawing/2014/main" id="{A82E4E33-79D6-CE3A-CE32-B9CC2D2287C2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9249775" y="21192089"/>
            <a:ext cx="1576408" cy="668996"/>
          </a:xfrm>
          <a:prstGeom prst="rect">
            <a:avLst/>
          </a:prstGeom>
        </p:spPr>
      </p:pic>
      <p:pic>
        <p:nvPicPr>
          <p:cNvPr id="533" name="Imagen 41">
            <a:extLst>
              <a:ext uri="{FF2B5EF4-FFF2-40B4-BE49-F238E27FC236}">
                <a16:creationId xmlns:a16="http://schemas.microsoft.com/office/drawing/2014/main" id="{C8D17542-5E81-9E0D-7156-F8CB724D43C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7793708" y="21099528"/>
            <a:ext cx="1529488" cy="742658"/>
          </a:xfrm>
          <a:prstGeom prst="rect">
            <a:avLst/>
          </a:prstGeom>
        </p:spPr>
      </p:pic>
      <p:sp>
        <p:nvSpPr>
          <p:cNvPr id="535" name="Flecha curva 56">
            <a:extLst>
              <a:ext uri="{FF2B5EF4-FFF2-40B4-BE49-F238E27FC236}">
                <a16:creationId xmlns:a16="http://schemas.microsoft.com/office/drawing/2014/main" id="{63B35AC6-A18D-A1B4-821A-415D9750EB90}"/>
              </a:ext>
            </a:extLst>
          </p:cNvPr>
          <p:cNvSpPr/>
          <p:nvPr/>
        </p:nvSpPr>
        <p:spPr>
          <a:xfrm rot="10800000" flipH="1">
            <a:off x="20547133" y="21947909"/>
            <a:ext cx="470168" cy="357316"/>
          </a:xfrm>
          <a:prstGeom prst="bentArrow">
            <a:avLst>
              <a:gd name="adj1" fmla="val 3314"/>
              <a:gd name="adj2" fmla="val 12350"/>
              <a:gd name="adj3" fmla="val 50000"/>
              <a:gd name="adj4" fmla="val 50000"/>
            </a:avLst>
          </a:prstGeom>
          <a:solidFill>
            <a:srgbClr val="BF0086"/>
          </a:solidFill>
          <a:ln>
            <a:solidFill>
              <a:srgbClr val="BF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536" name="Conector recto de flecha 55">
            <a:extLst>
              <a:ext uri="{FF2B5EF4-FFF2-40B4-BE49-F238E27FC236}">
                <a16:creationId xmlns:a16="http://schemas.microsoft.com/office/drawing/2014/main" id="{8156ABC8-6B25-7F08-6E21-8545AABA267E}"/>
              </a:ext>
            </a:extLst>
          </p:cNvPr>
          <p:cNvCxnSpPr>
            <a:cxnSpLocks/>
          </p:cNvCxnSpPr>
          <p:nvPr/>
        </p:nvCxnSpPr>
        <p:spPr>
          <a:xfrm>
            <a:off x="20553766" y="24164324"/>
            <a:ext cx="428377" cy="1136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7" name="Triángulo isósceles 58">
            <a:extLst>
              <a:ext uri="{FF2B5EF4-FFF2-40B4-BE49-F238E27FC236}">
                <a16:creationId xmlns:a16="http://schemas.microsoft.com/office/drawing/2014/main" id="{B2E31B06-C95E-2F63-29CE-29C68C20DF8E}"/>
              </a:ext>
            </a:extLst>
          </p:cNvPr>
          <p:cNvSpPr/>
          <p:nvPr/>
        </p:nvSpPr>
        <p:spPr>
          <a:xfrm rot="5400000">
            <a:off x="20817274" y="24103492"/>
            <a:ext cx="220031" cy="15801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9" name="CuadroTexto 10">
            <a:extLst>
              <a:ext uri="{FF2B5EF4-FFF2-40B4-BE49-F238E27FC236}">
                <a16:creationId xmlns:a16="http://schemas.microsoft.com/office/drawing/2014/main" id="{5AC03AB7-14E9-E115-7CB6-9B2A7C32DCCC}"/>
              </a:ext>
            </a:extLst>
          </p:cNvPr>
          <p:cNvSpPr txBox="1"/>
          <p:nvPr/>
        </p:nvSpPr>
        <p:spPr>
          <a:xfrm>
            <a:off x="25944768" y="25553453"/>
            <a:ext cx="302919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 err="1">
                <a:solidFill>
                  <a:schemeClr val="accent2"/>
                </a:solidFill>
                <a:ea typeface="+mn-lt"/>
                <a:cs typeface="+mn-lt"/>
              </a:rPr>
              <a:t>HyBeat</a:t>
            </a:r>
            <a:endParaRPr lang="en-GB" sz="1600" dirty="0">
              <a:solidFill>
                <a:schemeClr val="accent2"/>
              </a:solidFill>
              <a:ea typeface="+mn-lt"/>
              <a:cs typeface="+mn-lt"/>
            </a:endParaRPr>
          </a:p>
          <a:p>
            <a:pPr algn="ctr"/>
            <a:r>
              <a:rPr lang="en-GB" sz="1600" dirty="0">
                <a:solidFill>
                  <a:srgbClr val="BF0086"/>
                </a:solidFill>
                <a:ea typeface="+mn-lt"/>
                <a:cs typeface="+mn-lt"/>
              </a:rPr>
              <a:t>TPXO09   </a:t>
            </a:r>
            <a:r>
              <a:rPr lang="en-GB" sz="1600" dirty="0" err="1">
                <a:solidFill>
                  <a:srgbClr val="00B050"/>
                </a:solidFill>
                <a:ea typeface="+mn-lt"/>
                <a:cs typeface="+mn-lt"/>
              </a:rPr>
              <a:t>GreenSurge</a:t>
            </a:r>
            <a:endParaRPr lang="en-GB" sz="1600" dirty="0">
              <a:solidFill>
                <a:srgbClr val="00B050"/>
              </a:solidFill>
              <a:ea typeface="+mn-lt"/>
              <a:cs typeface="+mn-lt"/>
            </a:endParaRPr>
          </a:p>
          <a:p>
            <a:pPr algn="ctr"/>
            <a:endParaRPr lang="es-ES" sz="1600" dirty="0">
              <a:solidFill>
                <a:srgbClr val="2F5496"/>
              </a:solidFill>
              <a:ea typeface="+mn-lt"/>
              <a:cs typeface="+mn-lt"/>
            </a:endParaRPr>
          </a:p>
          <a:p>
            <a:pPr algn="ctr"/>
            <a:r>
              <a:rPr lang="en-GB" sz="1600" dirty="0">
                <a:solidFill>
                  <a:srgbClr val="2F5496"/>
                </a:solidFill>
                <a:ea typeface="+mn-lt"/>
                <a:cs typeface="+mn-lt"/>
              </a:rPr>
              <a:t>Reconstruction</a:t>
            </a:r>
          </a:p>
          <a:p>
            <a:pPr algn="ctr"/>
            <a:r>
              <a:rPr lang="en-GB" sz="1600" dirty="0">
                <a:solidFill>
                  <a:srgbClr val="2F5496"/>
                </a:solidFill>
                <a:ea typeface="+mn-lt"/>
                <a:cs typeface="+mn-lt"/>
              </a:rPr>
              <a:t>(Summation - Analogous)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857D69EF-E1DC-2A25-6247-F5038A022383}"/>
              </a:ext>
            </a:extLst>
          </p:cNvPr>
          <p:cNvSpPr txBox="1"/>
          <p:nvPr/>
        </p:nvSpPr>
        <p:spPr>
          <a:xfrm>
            <a:off x="10558411" y="23916905"/>
            <a:ext cx="67583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HyBeat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methodology consists of obtaining the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mean wave setup and the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infragravity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wave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at very HR scale (~5 to 20 meters) along the entire island coastlines by means of the combination of data mining techniques and a reduced number of 2D hydrodynamic model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Xbeach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Roelvink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et al., 2015) numerical simulations</a:t>
            </a:r>
            <a:r>
              <a:rPr lang="en-E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ES" dirty="0">
              <a:solidFill>
                <a:srgbClr val="000000"/>
              </a:solidFill>
            </a:endParaRP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B1C332CF-D725-7B49-58FC-15882C68E6FE}"/>
              </a:ext>
            </a:extLst>
          </p:cNvPr>
          <p:cNvSpPr txBox="1"/>
          <p:nvPr/>
        </p:nvSpPr>
        <p:spPr>
          <a:xfrm>
            <a:off x="10582150" y="25479926"/>
            <a:ext cx="66233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HyFlood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methodology consists of obtaining the coastal flooding at very HR scale (~5 meters) along the entire island coastlines by means of the combination of data mining techniques and a reduced number of 2D simplified inundation model LISFLOOD-FP (Bates et al., 2010) numerical simulations</a:t>
            </a:r>
            <a:r>
              <a:rPr lang="en-ES" dirty="0">
                <a:effectLst/>
              </a:rPr>
              <a:t> </a:t>
            </a:r>
            <a:endParaRPr lang="en-ES" dirty="0"/>
          </a:p>
        </p:txBody>
      </p:sp>
      <p:cxnSp>
        <p:nvCxnSpPr>
          <p:cNvPr id="544" name="Conector recto de flecha 11">
            <a:extLst>
              <a:ext uri="{FF2B5EF4-FFF2-40B4-BE49-F238E27FC236}">
                <a16:creationId xmlns:a16="http://schemas.microsoft.com/office/drawing/2014/main" id="{9E70903F-BACA-4E6C-5B01-62A4398AC3CA}"/>
              </a:ext>
            </a:extLst>
          </p:cNvPr>
          <p:cNvCxnSpPr>
            <a:cxnSpLocks/>
          </p:cNvCxnSpPr>
          <p:nvPr/>
        </p:nvCxnSpPr>
        <p:spPr>
          <a:xfrm flipH="1">
            <a:off x="27389956" y="26112321"/>
            <a:ext cx="1049" cy="228561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2C0FCFDD-EB52-8475-A6FF-2818ED4B3570}"/>
              </a:ext>
            </a:extLst>
          </p:cNvPr>
          <p:cNvGrpSpPr/>
          <p:nvPr/>
        </p:nvGrpSpPr>
        <p:grpSpPr>
          <a:xfrm>
            <a:off x="1102476" y="30237584"/>
            <a:ext cx="8037461" cy="8427831"/>
            <a:chOff x="5315081" y="29831736"/>
            <a:chExt cx="8037461" cy="8427831"/>
          </a:xfrm>
        </p:grpSpPr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5D6E6E53-1AB4-6EDA-C14F-7DBECBA6930D}"/>
                </a:ext>
              </a:extLst>
            </p:cNvPr>
            <p:cNvGrpSpPr/>
            <p:nvPr/>
          </p:nvGrpSpPr>
          <p:grpSpPr>
            <a:xfrm>
              <a:off x="5315081" y="29831736"/>
              <a:ext cx="8037461" cy="8427831"/>
              <a:chOff x="1123258" y="30074402"/>
              <a:chExt cx="8037461" cy="8427831"/>
            </a:xfrm>
          </p:grpSpPr>
          <p:sp>
            <p:nvSpPr>
              <p:cNvPr id="550" name="Rounded Rectangle 549">
                <a:extLst>
                  <a:ext uri="{FF2B5EF4-FFF2-40B4-BE49-F238E27FC236}">
                    <a16:creationId xmlns:a16="http://schemas.microsoft.com/office/drawing/2014/main" id="{1B67FECC-5667-4E0B-3D86-B2E6CF12F6DB}"/>
                  </a:ext>
                </a:extLst>
              </p:cNvPr>
              <p:cNvSpPr/>
              <p:nvPr/>
            </p:nvSpPr>
            <p:spPr>
              <a:xfrm>
                <a:off x="1123258" y="30074402"/>
                <a:ext cx="8037461" cy="8427831"/>
              </a:xfrm>
              <a:prstGeom prst="roundRect">
                <a:avLst>
                  <a:gd name="adj" fmla="val 9640"/>
                </a:avLst>
              </a:prstGeom>
              <a:solidFill>
                <a:srgbClr val="EFEE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545" name="TextBox 544">
                <a:extLst>
                  <a:ext uri="{FF2B5EF4-FFF2-40B4-BE49-F238E27FC236}">
                    <a16:creationId xmlns:a16="http://schemas.microsoft.com/office/drawing/2014/main" id="{3A0A724D-0235-A3BE-A732-77FFC9B46082}"/>
                  </a:ext>
                </a:extLst>
              </p:cNvPr>
              <p:cNvSpPr txBox="1"/>
              <p:nvPr/>
            </p:nvSpPr>
            <p:spPr>
              <a:xfrm>
                <a:off x="1579561" y="30572979"/>
                <a:ext cx="23984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ES" sz="4000" dirty="0">
                    <a:solidFill>
                      <a:srgbClr val="7A81FF"/>
                    </a:solidFill>
                  </a:rPr>
                  <a:t>EXPOSURE</a:t>
                </a:r>
              </a:p>
            </p:txBody>
          </p:sp>
          <p:pic>
            <p:nvPicPr>
              <p:cNvPr id="547" name="Picture 546">
                <a:extLst>
                  <a:ext uri="{FF2B5EF4-FFF2-40B4-BE49-F238E27FC236}">
                    <a16:creationId xmlns:a16="http://schemas.microsoft.com/office/drawing/2014/main" id="{03217BA6-678F-1047-B02E-315F3E7A51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/>
              <a:srcRect l="3717" b="34162"/>
              <a:stretch/>
            </p:blipFill>
            <p:spPr>
              <a:xfrm>
                <a:off x="5319030" y="30272637"/>
                <a:ext cx="3652521" cy="2800408"/>
              </a:xfrm>
              <a:prstGeom prst="rect">
                <a:avLst/>
              </a:prstGeom>
            </p:spPr>
          </p:pic>
          <p:pic>
            <p:nvPicPr>
              <p:cNvPr id="546" name="Picture 545">
                <a:extLst>
                  <a:ext uri="{FF2B5EF4-FFF2-40B4-BE49-F238E27FC236}">
                    <a16:creationId xmlns:a16="http://schemas.microsoft.com/office/drawing/2014/main" id="{4E29F0B5-FFA6-B5D1-D7C7-0EDA08E34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7"/>
              <a:srcRect l="4334" b="34162"/>
              <a:stretch/>
            </p:blipFill>
            <p:spPr>
              <a:xfrm>
                <a:off x="1176900" y="31550229"/>
                <a:ext cx="4177881" cy="3066646"/>
              </a:xfrm>
              <a:prstGeom prst="rect">
                <a:avLst/>
              </a:prstGeom>
            </p:spPr>
          </p:pic>
          <p:pic>
            <p:nvPicPr>
              <p:cNvPr id="549" name="Picture 548">
                <a:extLst>
                  <a:ext uri="{FF2B5EF4-FFF2-40B4-BE49-F238E27FC236}">
                    <a16:creationId xmlns:a16="http://schemas.microsoft.com/office/drawing/2014/main" id="{C762C0AC-D7C3-BC29-B78B-68443DF98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8"/>
              <a:srcRect l="3486" b="34344"/>
              <a:stretch/>
            </p:blipFill>
            <p:spPr>
              <a:xfrm>
                <a:off x="5362369" y="32928191"/>
                <a:ext cx="3600248" cy="2632347"/>
              </a:xfrm>
              <a:prstGeom prst="rect">
                <a:avLst/>
              </a:prstGeom>
            </p:spPr>
          </p:pic>
          <p:pic>
            <p:nvPicPr>
              <p:cNvPr id="548" name="Picture 547">
                <a:extLst>
                  <a:ext uri="{FF2B5EF4-FFF2-40B4-BE49-F238E27FC236}">
                    <a16:creationId xmlns:a16="http://schemas.microsoft.com/office/drawing/2014/main" id="{0BED6EE4-EDF5-9245-67F1-387A94CBB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9"/>
              <a:srcRect l="1153" t="1465" r="9315" b="34126"/>
              <a:stretch/>
            </p:blipFill>
            <p:spPr>
              <a:xfrm>
                <a:off x="1164836" y="34585690"/>
                <a:ext cx="5763228" cy="2998498"/>
              </a:xfrm>
              <a:prstGeom prst="rect">
                <a:avLst/>
              </a:prstGeom>
            </p:spPr>
          </p:pic>
          <p:sp>
            <p:nvSpPr>
              <p:cNvPr id="551" name="TextBox 550">
                <a:extLst>
                  <a:ext uri="{FF2B5EF4-FFF2-40B4-BE49-F238E27FC236}">
                    <a16:creationId xmlns:a16="http://schemas.microsoft.com/office/drawing/2014/main" id="{53AB7C2C-AD86-4A26-312E-C259C3A1E0E1}"/>
                  </a:ext>
                </a:extLst>
              </p:cNvPr>
              <p:cNvSpPr txBox="1"/>
              <p:nvPr/>
            </p:nvSpPr>
            <p:spPr>
              <a:xfrm>
                <a:off x="4238066" y="33875033"/>
                <a:ext cx="881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>
                    <a:solidFill>
                      <a:schemeClr val="bg1"/>
                    </a:solidFill>
                  </a:rPr>
                  <a:t>Crops</a:t>
                </a:r>
              </a:p>
            </p:txBody>
          </p:sp>
          <p:sp>
            <p:nvSpPr>
              <p:cNvPr id="552" name="TextBox 551">
                <a:extLst>
                  <a:ext uri="{FF2B5EF4-FFF2-40B4-BE49-F238E27FC236}">
                    <a16:creationId xmlns:a16="http://schemas.microsoft.com/office/drawing/2014/main" id="{53C9E357-E361-0763-05F0-D3519A2FDA97}"/>
                  </a:ext>
                </a:extLst>
              </p:cNvPr>
              <p:cNvSpPr txBox="1"/>
              <p:nvPr/>
            </p:nvSpPr>
            <p:spPr>
              <a:xfrm>
                <a:off x="3887114" y="36842587"/>
                <a:ext cx="13584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>
                    <a:solidFill>
                      <a:schemeClr val="bg1"/>
                    </a:solidFill>
                  </a:rPr>
                  <a:t>Buildings</a:t>
                </a:r>
              </a:p>
            </p:txBody>
          </p:sp>
          <p:sp>
            <p:nvSpPr>
              <p:cNvPr id="554" name="TextBox 553">
                <a:extLst>
                  <a:ext uri="{FF2B5EF4-FFF2-40B4-BE49-F238E27FC236}">
                    <a16:creationId xmlns:a16="http://schemas.microsoft.com/office/drawing/2014/main" id="{54A1AD74-D1F7-9D85-C209-0BBD80968D58}"/>
                  </a:ext>
                </a:extLst>
              </p:cNvPr>
              <p:cNvSpPr txBox="1"/>
              <p:nvPr/>
            </p:nvSpPr>
            <p:spPr>
              <a:xfrm>
                <a:off x="7882093" y="34850249"/>
                <a:ext cx="9278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>
                    <a:solidFill>
                      <a:schemeClr val="bg1"/>
                    </a:solidFill>
                  </a:rPr>
                  <a:t>Roads</a:t>
                </a:r>
              </a:p>
            </p:txBody>
          </p:sp>
          <p:sp>
            <p:nvSpPr>
              <p:cNvPr id="553" name="TextBox 552">
                <a:extLst>
                  <a:ext uri="{FF2B5EF4-FFF2-40B4-BE49-F238E27FC236}">
                    <a16:creationId xmlns:a16="http://schemas.microsoft.com/office/drawing/2014/main" id="{9C565C9E-B109-A0F9-D37A-8B8448D02E75}"/>
                  </a:ext>
                </a:extLst>
              </p:cNvPr>
              <p:cNvSpPr txBox="1"/>
              <p:nvPr/>
            </p:nvSpPr>
            <p:spPr>
              <a:xfrm>
                <a:off x="5684479" y="32130204"/>
                <a:ext cx="16443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>
                    <a:solidFill>
                      <a:schemeClr val="bg1"/>
                    </a:solidFill>
                  </a:rPr>
                  <a:t>Special infrastructures</a:t>
                </a:r>
              </a:p>
            </p:txBody>
          </p:sp>
        </p:grpSp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63CDF504-BF2D-FFA6-A485-95A71F5DED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39" b="2813"/>
            <a:stretch/>
          </p:blipFill>
          <p:spPr bwMode="auto">
            <a:xfrm>
              <a:off x="5778718" y="36994649"/>
              <a:ext cx="5235453" cy="115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05C7393C-E173-50D0-EB68-28ACB79F4125}"/>
              </a:ext>
            </a:extLst>
          </p:cNvPr>
          <p:cNvGrpSpPr/>
          <p:nvPr/>
        </p:nvGrpSpPr>
        <p:grpSpPr>
          <a:xfrm>
            <a:off x="9223583" y="30247281"/>
            <a:ext cx="7065074" cy="8427831"/>
            <a:chOff x="9459111" y="30348881"/>
            <a:chExt cx="7065074" cy="8427831"/>
          </a:xfrm>
        </p:grpSpPr>
        <p:sp>
          <p:nvSpPr>
            <p:cNvPr id="557" name="Rounded Rectangle 556">
              <a:extLst>
                <a:ext uri="{FF2B5EF4-FFF2-40B4-BE49-F238E27FC236}">
                  <a16:creationId xmlns:a16="http://schemas.microsoft.com/office/drawing/2014/main" id="{09D4913E-2B88-E9B0-635D-0DC5E41FE3C7}"/>
                </a:ext>
              </a:extLst>
            </p:cNvPr>
            <p:cNvSpPr/>
            <p:nvPr/>
          </p:nvSpPr>
          <p:spPr>
            <a:xfrm>
              <a:off x="9459111" y="30348881"/>
              <a:ext cx="7065073" cy="8427831"/>
            </a:xfrm>
            <a:prstGeom prst="roundRect">
              <a:avLst>
                <a:gd name="adj" fmla="val 8384"/>
              </a:avLst>
            </a:prstGeom>
            <a:solidFill>
              <a:srgbClr val="B2FAE6">
                <a:alpha val="52941"/>
              </a:srgbClr>
            </a:solidFill>
            <a:ln>
              <a:solidFill>
                <a:srgbClr val="51CC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/>
            </a:p>
          </p:txBody>
        </p: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A04E1E90-8266-96E0-73A2-A83959B7C6BF}"/>
                </a:ext>
              </a:extLst>
            </p:cNvPr>
            <p:cNvSpPr txBox="1"/>
            <p:nvPr/>
          </p:nvSpPr>
          <p:spPr>
            <a:xfrm>
              <a:off x="9778560" y="30790112"/>
              <a:ext cx="34339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ES" sz="4000" dirty="0">
                  <a:solidFill>
                    <a:srgbClr val="06A9A9"/>
                  </a:solidFill>
                </a:rPr>
                <a:t>VULNERABILITY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583AE16-9BDC-2018-D6D5-58075F3EE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4491" y="36201663"/>
              <a:ext cx="6413648" cy="1532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C254AB93-871D-CB91-3B56-94DFA1779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2837" y="34693598"/>
              <a:ext cx="6435301" cy="153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708E231B-4BC1-264C-DEFD-1AC3147A9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3123" y="33143384"/>
              <a:ext cx="6415062" cy="153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B61D3726-4998-529E-4326-FE3033240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9500" y="31640173"/>
              <a:ext cx="6413648" cy="1532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5DDDE42E-C4F1-5EC0-9234-FB610EA55339}"/>
                </a:ext>
              </a:extLst>
            </p:cNvPr>
            <p:cNvSpPr txBox="1"/>
            <p:nvPr/>
          </p:nvSpPr>
          <p:spPr>
            <a:xfrm>
              <a:off x="9503275" y="37906845"/>
              <a:ext cx="70209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Depth and </a:t>
              </a:r>
              <a:r>
                <a:rPr lang="es-E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wind</a:t>
              </a:r>
              <a:r>
                <a:rPr lang="es-E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s-E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damage</a:t>
              </a:r>
              <a:r>
                <a:rPr lang="es-E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curves </a:t>
              </a:r>
              <a:r>
                <a:rPr lang="es-E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for</a:t>
              </a:r>
              <a:r>
                <a:rPr lang="es-E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s-E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Pacific</a:t>
              </a:r>
              <a:r>
                <a:rPr lang="es-E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s-E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  <a:r>
                <a:rPr lang="es-E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sland </a:t>
              </a:r>
              <a:r>
                <a:rPr lang="es-E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nations</a:t>
              </a:r>
              <a:r>
                <a:rPr lang="es-E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(PCRAFI, 2014) </a:t>
              </a:r>
              <a:endParaRPr lang="en-ES" dirty="0"/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234F8F4-6196-CE69-7D33-6876D5C5E6F0}"/>
              </a:ext>
            </a:extLst>
          </p:cNvPr>
          <p:cNvGrpSpPr/>
          <p:nvPr/>
        </p:nvGrpSpPr>
        <p:grpSpPr>
          <a:xfrm>
            <a:off x="23705296" y="30294221"/>
            <a:ext cx="7397538" cy="8427831"/>
            <a:chOff x="23857696" y="30294221"/>
            <a:chExt cx="7397538" cy="8427831"/>
          </a:xfrm>
        </p:grpSpPr>
        <p:sp>
          <p:nvSpPr>
            <p:cNvPr id="564" name="Rounded Rectangle 563">
              <a:extLst>
                <a:ext uri="{FF2B5EF4-FFF2-40B4-BE49-F238E27FC236}">
                  <a16:creationId xmlns:a16="http://schemas.microsoft.com/office/drawing/2014/main" id="{9EC7090F-D72C-CC23-CB8F-3E8B6322DD34}"/>
                </a:ext>
              </a:extLst>
            </p:cNvPr>
            <p:cNvSpPr/>
            <p:nvPr/>
          </p:nvSpPr>
          <p:spPr>
            <a:xfrm>
              <a:off x="23857696" y="30294221"/>
              <a:ext cx="7397538" cy="8427831"/>
            </a:xfrm>
            <a:prstGeom prst="roundRect">
              <a:avLst>
                <a:gd name="adj" fmla="val 8384"/>
              </a:avLst>
            </a:prstGeom>
            <a:solidFill>
              <a:srgbClr val="EFE3F5">
                <a:alpha val="53333"/>
              </a:srgbClr>
            </a:solidFill>
            <a:ln>
              <a:solidFill>
                <a:srgbClr val="F74A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/>
            </a:p>
          </p:txBody>
        </p: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20A3BF4C-06DB-198F-4ECB-9750526E3EC3}"/>
                </a:ext>
              </a:extLst>
            </p:cNvPr>
            <p:cNvSpPr txBox="1"/>
            <p:nvPr/>
          </p:nvSpPr>
          <p:spPr>
            <a:xfrm>
              <a:off x="24333524" y="30705623"/>
              <a:ext cx="10951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ES" sz="4000" dirty="0">
                  <a:solidFill>
                    <a:srgbClr val="F74A93"/>
                  </a:solidFill>
                </a:rPr>
                <a:t>RISK</a:t>
              </a: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E81DDA53-FD15-384D-503B-0CBAA6D29A45}"/>
              </a:ext>
            </a:extLst>
          </p:cNvPr>
          <p:cNvSpPr txBox="1"/>
          <p:nvPr/>
        </p:nvSpPr>
        <p:spPr>
          <a:xfrm>
            <a:off x="17125783" y="34474110"/>
            <a:ext cx="2846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TC Evan 2012 </a:t>
            </a:r>
            <a:endParaRPr lang="en-E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08D7E5FB-E58B-3E90-201C-131DF97C0E2C}"/>
              </a:ext>
            </a:extLst>
          </p:cNvPr>
          <p:cNvGrpSpPr/>
          <p:nvPr/>
        </p:nvGrpSpPr>
        <p:grpSpPr>
          <a:xfrm>
            <a:off x="16361710" y="30292235"/>
            <a:ext cx="7242865" cy="8427831"/>
            <a:chOff x="16514110" y="30343035"/>
            <a:chExt cx="7242865" cy="8427831"/>
          </a:xfrm>
        </p:grpSpPr>
        <p:sp>
          <p:nvSpPr>
            <p:cNvPr id="562" name="Rounded Rectangle 561">
              <a:extLst>
                <a:ext uri="{FF2B5EF4-FFF2-40B4-BE49-F238E27FC236}">
                  <a16:creationId xmlns:a16="http://schemas.microsoft.com/office/drawing/2014/main" id="{540E3D56-E84D-CED9-C67B-506B558AE7F5}"/>
                </a:ext>
              </a:extLst>
            </p:cNvPr>
            <p:cNvSpPr/>
            <p:nvPr/>
          </p:nvSpPr>
          <p:spPr>
            <a:xfrm>
              <a:off x="16514110" y="30343035"/>
              <a:ext cx="7242865" cy="8427831"/>
            </a:xfrm>
            <a:prstGeom prst="roundRect">
              <a:avLst>
                <a:gd name="adj" fmla="val 8384"/>
              </a:avLst>
            </a:prstGeom>
            <a:solidFill>
              <a:schemeClr val="bg1">
                <a:alpha val="53333"/>
              </a:schemeClr>
            </a:solidFill>
            <a:ln>
              <a:solidFill>
                <a:srgbClr val="DB8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>
                <a:highlight>
                  <a:srgbClr val="DB8E00"/>
                </a:highlight>
              </a:endParaRPr>
            </a:p>
          </p:txBody>
        </p:sp>
        <p:pic>
          <p:nvPicPr>
            <p:cNvPr id="1028" name="Picture 4" descr="image">
              <a:extLst>
                <a:ext uri="{FF2B5EF4-FFF2-40B4-BE49-F238E27FC236}">
                  <a16:creationId xmlns:a16="http://schemas.microsoft.com/office/drawing/2014/main" id="{09E91E9D-410C-FD02-3A3D-94061DC811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0" t="15178" r="13577" b="19578"/>
            <a:stretch/>
          </p:blipFill>
          <p:spPr bwMode="auto">
            <a:xfrm>
              <a:off x="20390826" y="37701475"/>
              <a:ext cx="3192757" cy="73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" name="TextBox 562">
              <a:extLst>
                <a:ext uri="{FF2B5EF4-FFF2-40B4-BE49-F238E27FC236}">
                  <a16:creationId xmlns:a16="http://schemas.microsoft.com/office/drawing/2014/main" id="{71F4DEC2-DB55-BFC1-C6FA-45C4574DCCAA}"/>
                </a:ext>
              </a:extLst>
            </p:cNvPr>
            <p:cNvSpPr txBox="1"/>
            <p:nvPr/>
          </p:nvSpPr>
          <p:spPr>
            <a:xfrm>
              <a:off x="16894442" y="30790112"/>
              <a:ext cx="209538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ES" sz="4000" dirty="0">
                  <a:solidFill>
                    <a:srgbClr val="DB8E00"/>
                  </a:solidFill>
                </a:rPr>
                <a:t>DAMAGE</a:t>
              </a:r>
            </a:p>
          </p:txBody>
        </p:sp>
        <p:pic>
          <p:nvPicPr>
            <p:cNvPr id="573" name="Picture 2">
              <a:extLst>
                <a:ext uri="{FF2B5EF4-FFF2-40B4-BE49-F238E27FC236}">
                  <a16:creationId xmlns:a16="http://schemas.microsoft.com/office/drawing/2014/main" id="{ECCD153C-8A2A-A3F1-BE2B-79E36BBC7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0876" y="31529659"/>
              <a:ext cx="6841140" cy="362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D1D8F147-D933-8CE5-FD99-4B0C6BC5F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6787" y="35264560"/>
              <a:ext cx="2604346" cy="248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C637F4BF-A00B-0255-38B4-E95B006697FE}"/>
                </a:ext>
              </a:extLst>
            </p:cNvPr>
            <p:cNvSpPr txBox="1"/>
            <p:nvPr/>
          </p:nvSpPr>
          <p:spPr>
            <a:xfrm>
              <a:off x="19842480" y="38350584"/>
              <a:ext cx="36631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ES" dirty="0">
                  <a:solidFill>
                    <a:schemeClr val="bg2">
                      <a:lumMod val="50000"/>
                    </a:schemeClr>
                  </a:solidFill>
                </a:rPr>
                <a:t>Paulik et al. (2022) riskscape.org.nz/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C700CE44-AB1B-2838-3F3F-7931C4335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0094" y="35302687"/>
              <a:ext cx="3507873" cy="313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C4DAF925-0211-312F-2C62-6E2226BAF8AE}"/>
                </a:ext>
              </a:extLst>
            </p:cNvPr>
            <p:cNvSpPr txBox="1"/>
            <p:nvPr/>
          </p:nvSpPr>
          <p:spPr>
            <a:xfrm>
              <a:off x="17052152" y="35379769"/>
              <a:ext cx="12650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16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Validation</a:t>
              </a:r>
              <a:endParaRPr lang="en-E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037" name="TextBox 1036">
            <a:extLst>
              <a:ext uri="{FF2B5EF4-FFF2-40B4-BE49-F238E27FC236}">
                <a16:creationId xmlns:a16="http://schemas.microsoft.com/office/drawing/2014/main" id="{E7A41D21-CD2B-FFBF-2604-D12952048109}"/>
              </a:ext>
            </a:extLst>
          </p:cNvPr>
          <p:cNvSpPr txBox="1"/>
          <p:nvPr/>
        </p:nvSpPr>
        <p:spPr>
          <a:xfrm>
            <a:off x="16882199" y="34389448"/>
            <a:ext cx="1457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TC Gita (2012)</a:t>
            </a:r>
            <a:endParaRPr lang="en-E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97A65B4C-27D7-0432-85AA-E25ED0CC7798}"/>
              </a:ext>
            </a:extLst>
          </p:cNvPr>
          <p:cNvGrpSpPr/>
          <p:nvPr/>
        </p:nvGrpSpPr>
        <p:grpSpPr>
          <a:xfrm>
            <a:off x="23731341" y="30389912"/>
            <a:ext cx="4965685" cy="2538997"/>
            <a:chOff x="962456" y="730498"/>
            <a:chExt cx="7084542" cy="3572340"/>
          </a:xfrm>
        </p:grpSpPr>
        <p:pic>
          <p:nvPicPr>
            <p:cNvPr id="1049" name="Picture 2">
              <a:extLst>
                <a:ext uri="{FF2B5EF4-FFF2-40B4-BE49-F238E27FC236}">
                  <a16:creationId xmlns:a16="http://schemas.microsoft.com/office/drawing/2014/main" id="{376DB34C-9DC8-4DEF-C231-A233311DFD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06" t="67389" r="39427" b="5441"/>
            <a:stretch/>
          </p:blipFill>
          <p:spPr bwMode="auto">
            <a:xfrm>
              <a:off x="4490998" y="730498"/>
              <a:ext cx="3556000" cy="150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">
              <a:extLst>
                <a:ext uri="{FF2B5EF4-FFF2-40B4-BE49-F238E27FC236}">
                  <a16:creationId xmlns:a16="http://schemas.microsoft.com/office/drawing/2014/main" id="{822CD393-A98A-298E-B34B-B59E798ADB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7472" r="71198" b="5358"/>
            <a:stretch/>
          </p:blipFill>
          <p:spPr bwMode="auto">
            <a:xfrm>
              <a:off x="4127676" y="902099"/>
              <a:ext cx="3359150" cy="150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DDCB9400-FE14-B558-EE4F-8608D89B9AED}"/>
                </a:ext>
              </a:extLst>
            </p:cNvPr>
            <p:cNvGrpSpPr/>
            <p:nvPr/>
          </p:nvGrpSpPr>
          <p:grpSpPr>
            <a:xfrm>
              <a:off x="962456" y="1107202"/>
              <a:ext cx="6157442" cy="3195636"/>
              <a:chOff x="749300" y="1092200"/>
              <a:chExt cx="6157442" cy="3195636"/>
            </a:xfrm>
          </p:grpSpPr>
          <p:pic>
            <p:nvPicPr>
              <p:cNvPr id="1053" name="Picture 2">
                <a:extLst>
                  <a:ext uri="{FF2B5EF4-FFF2-40B4-BE49-F238E27FC236}">
                    <a16:creationId xmlns:a16="http://schemas.microsoft.com/office/drawing/2014/main" id="{B5C1B109-6E84-1480-8BBC-B9AEF3616A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21" t="35174" r="11926" b="36948"/>
              <a:stretch/>
            </p:blipFill>
            <p:spPr bwMode="auto">
              <a:xfrm>
                <a:off x="3439642" y="1092200"/>
                <a:ext cx="3467100" cy="1597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>
                <a:extLst>
                  <a:ext uri="{FF2B5EF4-FFF2-40B4-BE49-F238E27FC236}">
                    <a16:creationId xmlns:a16="http://schemas.microsoft.com/office/drawing/2014/main" id="{182C55B0-0855-77D6-268F-D7A8269F2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9" t="34949" r="71146" b="36277"/>
              <a:stretch/>
            </p:blipFill>
            <p:spPr bwMode="auto">
              <a:xfrm>
                <a:off x="3117850" y="1373766"/>
                <a:ext cx="3365500" cy="159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>
                <a:extLst>
                  <a:ext uri="{FF2B5EF4-FFF2-40B4-BE49-F238E27FC236}">
                    <a16:creationId xmlns:a16="http://schemas.microsoft.com/office/drawing/2014/main" id="{480BD58D-E6F9-B6BE-5431-C88D617935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17" t="35482" r="41457" b="36256"/>
              <a:stretch/>
            </p:blipFill>
            <p:spPr bwMode="auto">
              <a:xfrm>
                <a:off x="1371600" y="2267641"/>
                <a:ext cx="3429000" cy="1569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>
                <a:extLst>
                  <a:ext uri="{FF2B5EF4-FFF2-40B4-BE49-F238E27FC236}">
                    <a16:creationId xmlns:a16="http://schemas.microsoft.com/office/drawing/2014/main" id="{6A3FC144-29B2-18EB-764F-F7706C4CAE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9" r="71167" b="68067"/>
              <a:stretch/>
            </p:blipFill>
            <p:spPr bwMode="auto">
              <a:xfrm>
                <a:off x="831850" y="2478830"/>
                <a:ext cx="3515269" cy="159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>
                <a:extLst>
                  <a:ext uri="{FF2B5EF4-FFF2-40B4-BE49-F238E27FC236}">
                    <a16:creationId xmlns:a16="http://schemas.microsoft.com/office/drawing/2014/main" id="{281AA70E-BB97-C468-66B9-F9129B96D5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88" t="2930" r="41576" b="68296"/>
              <a:stretch/>
            </p:blipFill>
            <p:spPr bwMode="auto">
              <a:xfrm>
                <a:off x="749300" y="2690018"/>
                <a:ext cx="3198716" cy="159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DB466226-912F-60F5-8B0C-5456AC62F9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025" y="2986586"/>
              <a:ext cx="1399629" cy="612310"/>
            </a:xfrm>
            <a:prstGeom prst="line">
              <a:avLst/>
            </a:prstGeom>
            <a:ln w="381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9B8C19B0-DB1B-D048-FDAA-39C8A409803B}"/>
              </a:ext>
            </a:extLst>
          </p:cNvPr>
          <p:cNvGrpSpPr/>
          <p:nvPr/>
        </p:nvGrpSpPr>
        <p:grpSpPr>
          <a:xfrm>
            <a:off x="26526676" y="32123559"/>
            <a:ext cx="4547918" cy="1894037"/>
            <a:chOff x="24717070" y="31717469"/>
            <a:chExt cx="4194418" cy="1828194"/>
          </a:xfrm>
        </p:grpSpPr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1D5607B4-81C5-68E9-0135-42E1FF4A9D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83"/>
            <a:stretch/>
          </p:blipFill>
          <p:spPr bwMode="auto">
            <a:xfrm>
              <a:off x="24717070" y="31717469"/>
              <a:ext cx="4194418" cy="1828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77D93462-AF7B-D2D9-29CA-5D1965AD47BF}"/>
                </a:ext>
              </a:extLst>
            </p:cNvPr>
            <p:cNvSpPr txBox="1"/>
            <p:nvPr/>
          </p:nvSpPr>
          <p:spPr>
            <a:xfrm>
              <a:off x="25226670" y="31850102"/>
              <a:ext cx="20499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TC </a:t>
              </a:r>
              <a:r>
                <a:rPr lang="es-ES" sz="16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Damage</a:t>
              </a:r>
              <a:r>
                <a:rPr lang="es-ES" sz="1600" dirty="0">
                  <a:solidFill>
                    <a:schemeClr val="bg2">
                      <a:lumMod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Samoa</a:t>
              </a:r>
              <a:endParaRPr lang="en-E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1061" name="Picture 6">
            <a:extLst>
              <a:ext uri="{FF2B5EF4-FFF2-40B4-BE49-F238E27FC236}">
                <a16:creationId xmlns:a16="http://schemas.microsoft.com/office/drawing/2014/main" id="{409DA237-163E-A480-6590-76DEB47E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244" y="33970218"/>
            <a:ext cx="6405501" cy="279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" name="Rectangle 1064">
            <a:extLst>
              <a:ext uri="{FF2B5EF4-FFF2-40B4-BE49-F238E27FC236}">
                <a16:creationId xmlns:a16="http://schemas.microsoft.com/office/drawing/2014/main" id="{A655FF02-9859-93ED-A646-E22192D6A708}"/>
              </a:ext>
            </a:extLst>
          </p:cNvPr>
          <p:cNvSpPr/>
          <p:nvPr/>
        </p:nvSpPr>
        <p:spPr>
          <a:xfrm>
            <a:off x="25369246" y="36748117"/>
            <a:ext cx="4266752" cy="1858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BB77A477-63BA-07F1-3511-927B69B4BB4E}"/>
              </a:ext>
            </a:extLst>
          </p:cNvPr>
          <p:cNvGrpSpPr/>
          <p:nvPr/>
        </p:nvGrpSpPr>
        <p:grpSpPr>
          <a:xfrm>
            <a:off x="25358474" y="36728614"/>
            <a:ext cx="4277524" cy="1904622"/>
            <a:chOff x="0" y="1706248"/>
            <a:chExt cx="12192000" cy="5610775"/>
          </a:xfrm>
        </p:grpSpPr>
        <p:pic>
          <p:nvPicPr>
            <p:cNvPr id="1063" name="Picture 2">
              <a:extLst>
                <a:ext uri="{FF2B5EF4-FFF2-40B4-BE49-F238E27FC236}">
                  <a16:creationId xmlns:a16="http://schemas.microsoft.com/office/drawing/2014/main" id="{2175B923-1F52-FAB9-56BB-6047D7323D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5"/>
            <a:stretch/>
          </p:blipFill>
          <p:spPr bwMode="auto">
            <a:xfrm>
              <a:off x="0" y="2214326"/>
              <a:ext cx="12192000" cy="5102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B5A87FCC-1C68-4FE3-A9B3-1B2440B3F20E}"/>
                </a:ext>
              </a:extLst>
            </p:cNvPr>
            <p:cNvSpPr txBox="1"/>
            <p:nvPr/>
          </p:nvSpPr>
          <p:spPr>
            <a:xfrm>
              <a:off x="3546320" y="1706248"/>
              <a:ext cx="4748058" cy="68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900" b="1" dirty="0"/>
                <a:t>95% Value at Risk (TC Damage)</a:t>
              </a:r>
            </a:p>
          </p:txBody>
        </p:sp>
      </p:grpSp>
      <p:sp>
        <p:nvSpPr>
          <p:cNvPr id="1066" name="TextBox 1065">
            <a:extLst>
              <a:ext uri="{FF2B5EF4-FFF2-40B4-BE49-F238E27FC236}">
                <a16:creationId xmlns:a16="http://schemas.microsoft.com/office/drawing/2014/main" id="{99DA8078-2678-BA69-7469-4BA881BB84E5}"/>
              </a:ext>
            </a:extLst>
          </p:cNvPr>
          <p:cNvSpPr txBox="1"/>
          <p:nvPr/>
        </p:nvSpPr>
        <p:spPr>
          <a:xfrm>
            <a:off x="902623" y="40189376"/>
            <a:ext cx="149876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Coastal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flooding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risk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Samoa and Tonga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main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islands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been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assessed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combination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MonteCarlo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methods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characterize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ocurrence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probabilities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extreme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events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TC and 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swell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(TESLA 2.0) , and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hybrid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methodologies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downscale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historical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synthetic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events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flooding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maps</a:t>
            </a:r>
            <a:r>
              <a:rPr lang="es-ES" sz="1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hybrid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methodologies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allow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reduce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computational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cost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which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permits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not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only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simulate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damages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associated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with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certain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return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periods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but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each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and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every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individual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event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suceptible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cause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damage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current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risk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outputs (EAD, VaR95,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worst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case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scenario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) are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being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used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by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Samoa and Tonga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governments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under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PREP1 WB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funded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Project.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system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has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also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been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developed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as a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forecast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system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contributing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improve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islands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response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capabilities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extreme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events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and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therefore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hopefully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reducing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damages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of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future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events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. </a:t>
            </a:r>
            <a:endParaRPr lang="en-E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DB50FECA-8264-12FC-2543-0850128C3EB9}"/>
              </a:ext>
            </a:extLst>
          </p:cNvPr>
          <p:cNvGrpSpPr/>
          <p:nvPr/>
        </p:nvGrpSpPr>
        <p:grpSpPr>
          <a:xfrm>
            <a:off x="16215629" y="39230124"/>
            <a:ext cx="10488025" cy="3516089"/>
            <a:chOff x="16428989" y="39230124"/>
            <a:chExt cx="10488025" cy="3516089"/>
          </a:xfrm>
        </p:grpSpPr>
        <p:sp>
          <p:nvSpPr>
            <p:cNvPr id="206" name="Rounded Rectangle 8">
              <a:extLst>
                <a:ext uri="{FF2B5EF4-FFF2-40B4-BE49-F238E27FC236}">
                  <a16:creationId xmlns:a16="http://schemas.microsoft.com/office/drawing/2014/main" id="{CD7CE08C-9176-A24D-A85C-C8D57A592E3A}"/>
                </a:ext>
              </a:extLst>
            </p:cNvPr>
            <p:cNvSpPr/>
            <p:nvPr/>
          </p:nvSpPr>
          <p:spPr>
            <a:xfrm>
              <a:off x="16428989" y="39230124"/>
              <a:ext cx="10488025" cy="351608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6634" dirty="0"/>
            </a:p>
          </p:txBody>
        </p:sp>
        <p:sp>
          <p:nvSpPr>
            <p:cNvPr id="207" name="TextBox 6">
              <a:extLst>
                <a:ext uri="{FF2B5EF4-FFF2-40B4-BE49-F238E27FC236}">
                  <a16:creationId xmlns:a16="http://schemas.microsoft.com/office/drawing/2014/main" id="{8ECFDD7E-DC18-5A43-9E81-C756E4B07956}"/>
                </a:ext>
              </a:extLst>
            </p:cNvPr>
            <p:cNvSpPr txBox="1"/>
            <p:nvPr/>
          </p:nvSpPr>
          <p:spPr>
            <a:xfrm>
              <a:off x="17002323" y="39479924"/>
              <a:ext cx="4400272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 b="1">
                  <a:solidFill>
                    <a:srgbClr val="081D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defRPr>
              </a:lvl1pPr>
            </a:lstStyle>
            <a:p>
              <a:r>
                <a:rPr lang="en-NZ" sz="3420" dirty="0"/>
                <a:t>REFERENCES</a:t>
              </a:r>
            </a:p>
          </p:txBody>
        </p: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42608EC4-D34E-61AC-F60C-2829FF8007E8}"/>
                </a:ext>
              </a:extLst>
            </p:cNvPr>
            <p:cNvSpPr txBox="1"/>
            <p:nvPr/>
          </p:nvSpPr>
          <p:spPr>
            <a:xfrm>
              <a:off x="16527694" y="40110491"/>
              <a:ext cx="10255162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 algn="just">
                <a:buFont typeface="Arial" panose="020B0604020202020204" pitchFamily="34" charset="0"/>
                <a:buChar char="•"/>
                <a:defRPr>
                  <a:solidFill>
                    <a:schemeClr val="bg2">
                      <a:lumMod val="2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defRPr>
              </a:lvl1pPr>
            </a:lstStyle>
            <a:p>
              <a:r>
                <a:rPr lang="en-GB" dirty="0"/>
                <a:t>Anderson, D., et al. (2019). Time-Varying Emulator for Short and Long-Term Analysis of Coastal Flood Hazard Potential. Journal of Geophysical Research: Oceans, 1–26. https://</a:t>
              </a:r>
              <a:r>
                <a:rPr lang="en-GB" dirty="0" err="1"/>
                <a:t>doi.org</a:t>
              </a:r>
              <a:r>
                <a:rPr lang="en-GB" dirty="0"/>
                <a:t>/10.1029/2019JC015312 </a:t>
              </a:r>
              <a:endParaRPr lang="en-US" dirty="0"/>
            </a:p>
            <a:p>
              <a:r>
                <a:rPr lang="en-US" dirty="0" err="1"/>
                <a:t>Cagigal</a:t>
              </a:r>
              <a:r>
                <a:rPr lang="en-US" dirty="0"/>
                <a:t>, L., et al. (2021). Climate-based emulator of distant swell trains and local seas approaching a Pacific atoll. Journal of Geophysical Research: Oceans, 126, e2020JC016919</a:t>
              </a:r>
            </a:p>
            <a:p>
              <a:r>
                <a:rPr lang="en-GB" dirty="0"/>
                <a:t>Rueda, A. et al. (2017). Multiscale climate 697 emulator </a:t>
              </a:r>
              <a:r>
                <a:rPr lang="en-GB" dirty="0" err="1"/>
                <a:t>ofmultimodal</a:t>
              </a:r>
              <a:r>
                <a:rPr lang="en-GB" dirty="0"/>
                <a:t> wave spectra: MUSCLE-spectra. Journal of Geophysical Research : Oceans, 121(3), 2268–698 2285. https://</a:t>
              </a:r>
              <a:r>
                <a:rPr lang="en-GB" dirty="0" err="1"/>
                <a:t>doi.org</a:t>
              </a:r>
              <a:r>
                <a:rPr lang="en-GB" dirty="0"/>
                <a:t>/10.1002/2016JC011882</a:t>
              </a:r>
            </a:p>
            <a:p>
              <a:r>
                <a:rPr lang="en-US" dirty="0" err="1"/>
                <a:t>Paulik,H</a:t>
              </a:r>
              <a:r>
                <a:rPr lang="en-US" dirty="0"/>
                <a:t>. et al. (2022) </a:t>
              </a:r>
              <a:r>
                <a:rPr lang="en-US" dirty="0" err="1"/>
                <a:t>RiskScape</a:t>
              </a:r>
              <a:r>
                <a:rPr lang="en-US" dirty="0"/>
                <a:t>: A flexible multi-hazard risk modelling engine.</a:t>
              </a:r>
              <a:endParaRPr lang="en-ES" dirty="0"/>
            </a:p>
            <a:p>
              <a:pPr marL="0" indent="0">
                <a:buNone/>
              </a:pPr>
              <a:endParaRPr lang="en-US" dirty="0"/>
            </a:p>
          </p:txBody>
        </p:sp>
      </p:grpSp>
      <p:sp>
        <p:nvSpPr>
          <p:cNvPr id="1068" name="Rounded Rectangle 8">
            <a:extLst>
              <a:ext uri="{FF2B5EF4-FFF2-40B4-BE49-F238E27FC236}">
                <a16:creationId xmlns:a16="http://schemas.microsoft.com/office/drawing/2014/main" id="{2A571730-C1C4-96C2-D6DD-4B8D43D83194}"/>
              </a:ext>
            </a:extLst>
          </p:cNvPr>
          <p:cNvSpPr/>
          <p:nvPr/>
        </p:nvSpPr>
        <p:spPr>
          <a:xfrm>
            <a:off x="26839970" y="39229417"/>
            <a:ext cx="4710370" cy="35160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6634" dirty="0"/>
          </a:p>
        </p:txBody>
      </p:sp>
      <p:sp>
        <p:nvSpPr>
          <p:cNvPr id="1069" name="TextBox 6">
            <a:extLst>
              <a:ext uri="{FF2B5EF4-FFF2-40B4-BE49-F238E27FC236}">
                <a16:creationId xmlns:a16="http://schemas.microsoft.com/office/drawing/2014/main" id="{434C66EC-558F-A907-F4D0-52459CBA89F2}"/>
              </a:ext>
            </a:extLst>
          </p:cNvPr>
          <p:cNvSpPr txBox="1"/>
          <p:nvPr/>
        </p:nvSpPr>
        <p:spPr>
          <a:xfrm>
            <a:off x="27004486" y="39587271"/>
            <a:ext cx="478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081D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NZ" sz="2800" dirty="0"/>
              <a:t>ACKNOWLEDGMENTS</a:t>
            </a:r>
            <a:endParaRPr lang="en-NZ" sz="3420" dirty="0"/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D68C4B63-8141-B879-266D-BCF88AF9F9C6}"/>
              </a:ext>
            </a:extLst>
          </p:cNvPr>
          <p:cNvSpPr txBox="1"/>
          <p:nvPr/>
        </p:nvSpPr>
        <p:spPr>
          <a:xfrm>
            <a:off x="26992110" y="40223897"/>
            <a:ext cx="43334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just"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funded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Bank </a:t>
            </a:r>
            <a:r>
              <a:rPr lang="es-ES" dirty="0" err="1"/>
              <a:t>under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Pacific Resilience Program (PREP) </a:t>
            </a:r>
            <a:endParaRPr lang="es-ES" dirty="0"/>
          </a:p>
          <a:p>
            <a:r>
              <a:rPr lang="en-GB" dirty="0"/>
              <a:t>AR acknowledge the funds by a Juan de la </a:t>
            </a:r>
            <a:r>
              <a:rPr lang="en-GB" dirty="0" err="1"/>
              <a:t>Cierva</a:t>
            </a:r>
            <a:r>
              <a:rPr lang="en-GB" dirty="0"/>
              <a:t> </a:t>
            </a:r>
            <a:r>
              <a:rPr lang="en-GB" dirty="0" err="1"/>
              <a:t>Incorporación</a:t>
            </a:r>
            <a:r>
              <a:rPr lang="en-GB" dirty="0"/>
              <a:t> Scholarship IJC2020-04390.</a:t>
            </a:r>
            <a:r>
              <a:rPr lang="en-ES"/>
              <a:t> </a:t>
            </a:r>
            <a:r>
              <a:rPr lang="es-ES" dirty="0"/>
              <a:t>MZ </a:t>
            </a:r>
            <a:r>
              <a:rPr lang="es-ES" dirty="0" err="1"/>
              <a:t>acknowledge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funds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“Beach4Cast” </a:t>
            </a:r>
            <a:r>
              <a:rPr lang="es-ES" dirty="0" err="1"/>
              <a:t>National</a:t>
            </a:r>
            <a:r>
              <a:rPr lang="es-ES" dirty="0"/>
              <a:t> Project (PID2019-107053RB-I00)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72" name="CuadroTexto 22">
            <a:extLst>
              <a:ext uri="{FF2B5EF4-FFF2-40B4-BE49-F238E27FC236}">
                <a16:creationId xmlns:a16="http://schemas.microsoft.com/office/drawing/2014/main" id="{A75A42E8-4764-3AFC-923A-1A8F52244F74}"/>
              </a:ext>
            </a:extLst>
          </p:cNvPr>
          <p:cNvSpPr txBox="1"/>
          <p:nvPr/>
        </p:nvSpPr>
        <p:spPr>
          <a:xfrm>
            <a:off x="26597681" y="13319019"/>
            <a:ext cx="18670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Tongatapu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Kingdom of Tonga</a:t>
            </a:r>
          </a:p>
        </p:txBody>
      </p:sp>
      <p:sp>
        <p:nvSpPr>
          <p:cNvPr id="1073" name="CuadroTexto 22">
            <a:extLst>
              <a:ext uri="{FF2B5EF4-FFF2-40B4-BE49-F238E27FC236}">
                <a16:creationId xmlns:a16="http://schemas.microsoft.com/office/drawing/2014/main" id="{E3343FEC-295C-CAEB-F8A6-C0D2ADBD5980}"/>
              </a:ext>
            </a:extLst>
          </p:cNvPr>
          <p:cNvSpPr txBox="1"/>
          <p:nvPr/>
        </p:nvSpPr>
        <p:spPr>
          <a:xfrm>
            <a:off x="28888693" y="11808225"/>
            <a:ext cx="18670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Upolu and Savaii, Samoa</a:t>
            </a:r>
          </a:p>
        </p:txBody>
      </p:sp>
      <p:sp>
        <p:nvSpPr>
          <p:cNvPr id="1074" name="CuadroTexto 22">
            <a:extLst>
              <a:ext uri="{FF2B5EF4-FFF2-40B4-BE49-F238E27FC236}">
                <a16:creationId xmlns:a16="http://schemas.microsoft.com/office/drawing/2014/main" id="{588013AB-2F20-92E8-0FD2-347A97147F99}"/>
              </a:ext>
            </a:extLst>
          </p:cNvPr>
          <p:cNvSpPr txBox="1"/>
          <p:nvPr/>
        </p:nvSpPr>
        <p:spPr>
          <a:xfrm>
            <a:off x="16288656" y="9576599"/>
            <a:ext cx="78313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080"/>
              </a:spcBef>
              <a:spcAft>
                <a:spcPts val="1080"/>
              </a:spcAft>
              <a:defRPr b="1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</a:lstStyle>
          <a:p>
            <a:pPr algn="just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Samoa</a:t>
            </a:r>
            <a:r>
              <a:rPr lang="en-GB" sz="2000" b="0" dirty="0">
                <a:latin typeface="+mn-lt"/>
              </a:rPr>
              <a:t>, is an island state situated in the Pacific Ocean between New Zealand and Hawaii. It is located at 13º latitude south, and 175º longitude east. It has a total land area of 2820km²  distributed in two main islands, Savai’i and Upolu and several smaller islands. The resident population of Samoa in 2021 was 200.144, with 80% living in rural areas.  In the last 50 years, Samoa has suffered 56 events with associated losses of SAT 1270million (US$543 million).</a:t>
            </a:r>
          </a:p>
        </p:txBody>
      </p:sp>
      <p:sp>
        <p:nvSpPr>
          <p:cNvPr id="1075" name="CuadroTexto 22">
            <a:extLst>
              <a:ext uri="{FF2B5EF4-FFF2-40B4-BE49-F238E27FC236}">
                <a16:creationId xmlns:a16="http://schemas.microsoft.com/office/drawing/2014/main" id="{E5842785-4421-C1FF-4F27-6130CF933753}"/>
              </a:ext>
            </a:extLst>
          </p:cNvPr>
          <p:cNvSpPr txBox="1"/>
          <p:nvPr/>
        </p:nvSpPr>
        <p:spPr>
          <a:xfrm>
            <a:off x="16336206" y="12159943"/>
            <a:ext cx="78313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080"/>
              </a:spcBef>
              <a:spcAft>
                <a:spcPts val="1080"/>
              </a:spcAft>
              <a:defRPr b="1">
                <a:solidFill>
                  <a:schemeClr val="bg2">
                    <a:lumMod val="2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</a:lstStyle>
          <a:p>
            <a:pPr algn="just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Kingdom of Tonga</a:t>
            </a:r>
            <a:r>
              <a:rPr lang="en-GB" sz="2000" b="0" dirty="0">
                <a:latin typeface="+mn-lt"/>
              </a:rPr>
              <a:t>, is an archipelago of 176 coral and volcanic islands – of which 52 are uninhabited - scattered over more than 700,000 km</a:t>
            </a:r>
            <a:r>
              <a:rPr lang="en-GB" sz="2000" b="0" baseline="30000" dirty="0">
                <a:latin typeface="+mn-lt"/>
              </a:rPr>
              <a:t>2</a:t>
            </a:r>
            <a:r>
              <a:rPr lang="en-GB" sz="2000" b="0" dirty="0">
                <a:latin typeface="+mn-lt"/>
              </a:rPr>
              <a:t> in the Pacific Ocean, south-east of Samoa. The main island is </a:t>
            </a:r>
            <a:r>
              <a:rPr lang="en-GB" sz="2000" b="0" dirty="0" err="1">
                <a:latin typeface="+mn-lt"/>
              </a:rPr>
              <a:t>Tongatapu</a:t>
            </a:r>
            <a:r>
              <a:rPr lang="en-GB" sz="2000" b="0" dirty="0">
                <a:latin typeface="+mn-lt"/>
              </a:rPr>
              <a:t>, where the capital Nukualofa is located. The population in 2021 was </a:t>
            </a:r>
            <a:r>
              <a:rPr lang="en-ES" sz="2000" b="0" dirty="0">
                <a:latin typeface="+mn-lt"/>
              </a:rPr>
              <a:t>106.759</a:t>
            </a:r>
            <a:r>
              <a:rPr lang="en-GB" sz="2000" b="0" dirty="0">
                <a:latin typeface="+mn-lt"/>
              </a:rPr>
              <a:t> people. Since 1997 Tonga has experienced about 20 natural disasters between Tropical Cyclones, Tsunamis, and earthquakes. </a:t>
            </a:r>
          </a:p>
        </p:txBody>
      </p:sp>
    </p:spTree>
    <p:extLst>
      <p:ext uri="{BB962C8B-B14F-4D97-AF65-F5344CB8AC3E}">
        <p14:creationId xmlns:p14="http://schemas.microsoft.com/office/powerpoint/2010/main" val="2393225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16800</TotalTime>
  <Words>1108</Words>
  <Application>Microsoft Macintosh PowerPoint</Application>
  <PresentationFormat>Personalizado</PresentationFormat>
  <Paragraphs>101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10" baseType="lpstr">
      <vt:lpstr>Yu Gothic UI</vt:lpstr>
      <vt:lpstr>Yu Gothic UI Semibold</vt:lpstr>
      <vt:lpstr>Arial</vt:lpstr>
      <vt:lpstr>Calibri</vt:lpstr>
      <vt:lpstr>Calibri Light</vt:lpstr>
      <vt:lpstr>Century Gothic</vt:lpstr>
      <vt:lpstr>Times New Roman</vt:lpstr>
      <vt:lpstr>Verdana</vt:lpstr>
      <vt:lpstr>Office Theme</vt:lpstr>
      <vt:lpstr>Presentación de PowerPoint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Cagigal Gil</dc:creator>
  <cp:lastModifiedBy>Microsoft Office User</cp:lastModifiedBy>
  <cp:revision>234</cp:revision>
  <cp:lastPrinted>2020-02-06T02:31:48Z</cp:lastPrinted>
  <dcterms:created xsi:type="dcterms:W3CDTF">2020-01-13T22:36:40Z</dcterms:created>
  <dcterms:modified xsi:type="dcterms:W3CDTF">2023-02-28T13:39:24Z</dcterms:modified>
</cp:coreProperties>
</file>