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3"/>
  </p:notesMasterIdLst>
  <p:sldIdLst>
    <p:sldId id="263" r:id="rId2"/>
  </p:sldIdLst>
  <p:sldSz cx="32399288" cy="43200638"/>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ovanni Coco" initials="g" lastIdx="7" clrIdx="0">
    <p:extLst>
      <p:ext uri="{19B8F6BF-5375-455C-9EA6-DF929625EA0E}">
        <p15:presenceInfo xmlns:p15="http://schemas.microsoft.com/office/powerpoint/2012/main" userId="Giovanni Coco" providerId="None"/>
      </p:ext>
    </p:extLst>
  </p:cmAuthor>
  <p:cmAuthor id="2" name="Laura Cagigal Gil" initials="LCG" lastIdx="4" clrIdx="1">
    <p:extLst>
      <p:ext uri="{19B8F6BF-5375-455C-9EA6-DF929625EA0E}">
        <p15:presenceInfo xmlns:p15="http://schemas.microsoft.com/office/powerpoint/2012/main" userId="Laura Cagigal Gi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0707"/>
    <a:srgbClr val="FF6969"/>
    <a:srgbClr val="FD3636"/>
    <a:srgbClr val="FFFFFF"/>
    <a:srgbClr val="127078"/>
    <a:srgbClr val="035085"/>
    <a:srgbClr val="F4D5FF"/>
    <a:srgbClr val="9900CC"/>
    <a:srgbClr val="CC00FF"/>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E8BF8F-384E-47AE-9E34-B142636786EB}" v="69" dt="2022-05-04T09:54:57.06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980" autoAdjust="0"/>
    <p:restoredTop sz="94331" autoAdjust="0"/>
  </p:normalViewPr>
  <p:slideViewPr>
    <p:cSldViewPr snapToGrid="0">
      <p:cViewPr>
        <p:scale>
          <a:sx n="54" d="100"/>
          <a:sy n="54" d="100"/>
        </p:scale>
        <p:origin x="-1432" y="-104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 Id="rId9"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6B4C5989-3A55-C747-9C92-F0022DBB333F}" type="datetimeFigureOut">
              <a:rPr lang="es-ES" smtClean="0"/>
              <a:t>28/2/23</a:t>
            </a:fld>
            <a:endParaRPr lang="es-ES"/>
          </a:p>
        </p:txBody>
      </p:sp>
      <p:sp>
        <p:nvSpPr>
          <p:cNvPr id="4" name="Marcador de imagen de diapositiva 3"/>
          <p:cNvSpPr>
            <a:spLocks noGrp="1" noRot="1" noChangeAspect="1"/>
          </p:cNvSpPr>
          <p:nvPr>
            <p:ph type="sldImg" idx="2"/>
          </p:nvPr>
        </p:nvSpPr>
        <p:spPr>
          <a:xfrm>
            <a:off x="2143125" y="1241425"/>
            <a:ext cx="2511425" cy="33496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450" y="4776788"/>
            <a:ext cx="5438775" cy="3908425"/>
          </a:xfrm>
          <a:prstGeom prst="rect">
            <a:avLst/>
          </a:prstGeom>
        </p:spPr>
        <p:txBody>
          <a:bodyPr vert="horz" lIns="91440" tIns="45720" rIns="91440" bIns="45720" rtlCol="0"/>
          <a:lstStyle/>
          <a:p>
            <a:r>
              <a:rPr lang="es-ES"/>
              <a:t>Editar los estilos de texto del patrón
Segundo nivel
Tercer nivel
Cuarto nivel
Quinto nivel</a:t>
            </a:r>
          </a:p>
        </p:txBody>
      </p:sp>
      <p:sp>
        <p:nvSpPr>
          <p:cNvPr id="6" name="Marcador de pie de página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D0466D34-918A-1840-89C7-229CA6E8E8A8}" type="slidenum">
              <a:rPr lang="es-ES" smtClean="0"/>
              <a:t>‹Nº›</a:t>
            </a:fld>
            <a:endParaRPr lang="es-ES"/>
          </a:p>
        </p:txBody>
      </p:sp>
    </p:spTree>
    <p:extLst>
      <p:ext uri="{BB962C8B-B14F-4D97-AF65-F5344CB8AC3E}">
        <p14:creationId xmlns:p14="http://schemas.microsoft.com/office/powerpoint/2010/main" val="274694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0466D34-918A-1840-89C7-229CA6E8E8A8}" type="slidenum">
              <a:rPr lang="es-ES" smtClean="0"/>
              <a:t>1</a:t>
            </a:fld>
            <a:endParaRPr lang="es-ES"/>
          </a:p>
        </p:txBody>
      </p:sp>
    </p:spTree>
    <p:extLst>
      <p:ext uri="{BB962C8B-B14F-4D97-AF65-F5344CB8AC3E}">
        <p14:creationId xmlns:p14="http://schemas.microsoft.com/office/powerpoint/2010/main" val="828740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429947" y="7070108"/>
            <a:ext cx="27539395" cy="15040222"/>
          </a:xfrm>
        </p:spPr>
        <p:txBody>
          <a:bodyPr anchor="b"/>
          <a:lstStyle>
            <a:lvl1pPr algn="ctr">
              <a:defRPr sz="21259"/>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4049911" y="22690338"/>
            <a:ext cx="24299466" cy="10430151"/>
          </a:xfrm>
        </p:spPr>
        <p:txBody>
          <a:bodyPr/>
          <a:lstStyle>
            <a:lvl1pPr marL="0" indent="0" algn="ctr">
              <a:buNone/>
              <a:defRPr sz="8504"/>
            </a:lvl1pPr>
            <a:lvl2pPr marL="1619951" indent="0" algn="ctr">
              <a:buNone/>
              <a:defRPr sz="7086"/>
            </a:lvl2pPr>
            <a:lvl3pPr marL="3239902" indent="0" algn="ctr">
              <a:buNone/>
              <a:defRPr sz="6378"/>
            </a:lvl3pPr>
            <a:lvl4pPr marL="4859853" indent="0" algn="ctr">
              <a:buNone/>
              <a:defRPr sz="5669"/>
            </a:lvl4pPr>
            <a:lvl5pPr marL="6479804" indent="0" algn="ctr">
              <a:buNone/>
              <a:defRPr sz="5669"/>
            </a:lvl5pPr>
            <a:lvl6pPr marL="8099755" indent="0" algn="ctr">
              <a:buNone/>
              <a:defRPr sz="5669"/>
            </a:lvl6pPr>
            <a:lvl7pPr marL="9719706" indent="0" algn="ctr">
              <a:buNone/>
              <a:defRPr sz="5669"/>
            </a:lvl7pPr>
            <a:lvl8pPr marL="11339657" indent="0" algn="ctr">
              <a:buNone/>
              <a:defRPr sz="5669"/>
            </a:lvl8pPr>
            <a:lvl9pPr marL="12959608" indent="0" algn="ctr">
              <a:buNone/>
              <a:defRPr sz="5669"/>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EE324A96-5035-47FF-BF3A-9C2C4F9122CF}" type="datetimeFigureOut">
              <a:rPr lang="en-NZ" smtClean="0"/>
              <a:t>28/02/23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3B52C2E-1089-4667-96D6-B24380156FC4}" type="slidenum">
              <a:rPr lang="en-NZ" smtClean="0"/>
              <a:t>‹Nº›</a:t>
            </a:fld>
            <a:endParaRPr lang="en-NZ"/>
          </a:p>
        </p:txBody>
      </p:sp>
    </p:spTree>
    <p:extLst>
      <p:ext uri="{BB962C8B-B14F-4D97-AF65-F5344CB8AC3E}">
        <p14:creationId xmlns:p14="http://schemas.microsoft.com/office/powerpoint/2010/main" val="129524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EE324A96-5035-47FF-BF3A-9C2C4F9122CF}" type="datetimeFigureOut">
              <a:rPr lang="en-NZ" smtClean="0"/>
              <a:t>28/02/23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3B52C2E-1089-4667-96D6-B24380156FC4}" type="slidenum">
              <a:rPr lang="en-NZ" smtClean="0"/>
              <a:t>‹Nº›</a:t>
            </a:fld>
            <a:endParaRPr lang="en-NZ"/>
          </a:p>
        </p:txBody>
      </p:sp>
    </p:spTree>
    <p:extLst>
      <p:ext uri="{BB962C8B-B14F-4D97-AF65-F5344CB8AC3E}">
        <p14:creationId xmlns:p14="http://schemas.microsoft.com/office/powerpoint/2010/main" val="2268212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185742" y="2300034"/>
            <a:ext cx="6986096" cy="3661054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227453" y="2300034"/>
            <a:ext cx="20553298" cy="36610544"/>
          </a:xfrm>
        </p:spPr>
        <p:txBody>
          <a:bodyPr vert="eaVert"/>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EE324A96-5035-47FF-BF3A-9C2C4F9122CF}" type="datetimeFigureOut">
              <a:rPr lang="en-NZ" smtClean="0"/>
              <a:t>28/02/23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3B52C2E-1089-4667-96D6-B24380156FC4}" type="slidenum">
              <a:rPr lang="en-NZ" smtClean="0"/>
              <a:t>‹Nº›</a:t>
            </a:fld>
            <a:endParaRPr lang="en-NZ"/>
          </a:p>
        </p:txBody>
      </p:sp>
    </p:spTree>
    <p:extLst>
      <p:ext uri="{BB962C8B-B14F-4D97-AF65-F5344CB8AC3E}">
        <p14:creationId xmlns:p14="http://schemas.microsoft.com/office/powerpoint/2010/main" val="256864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EE324A96-5035-47FF-BF3A-9C2C4F9122CF}" type="datetimeFigureOut">
              <a:rPr lang="en-NZ" smtClean="0"/>
              <a:t>28/02/23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3B52C2E-1089-4667-96D6-B24380156FC4}" type="slidenum">
              <a:rPr lang="en-NZ" smtClean="0"/>
              <a:t>‹Nº›</a:t>
            </a:fld>
            <a:endParaRPr lang="en-NZ"/>
          </a:p>
        </p:txBody>
      </p:sp>
    </p:spTree>
    <p:extLst>
      <p:ext uri="{BB962C8B-B14F-4D97-AF65-F5344CB8AC3E}">
        <p14:creationId xmlns:p14="http://schemas.microsoft.com/office/powerpoint/2010/main" val="2754432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210578" y="10770172"/>
            <a:ext cx="27944386" cy="17970262"/>
          </a:xfrm>
        </p:spPr>
        <p:txBody>
          <a:bodyPr anchor="b"/>
          <a:lstStyle>
            <a:lvl1pPr>
              <a:defRPr sz="21259"/>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210578" y="28910440"/>
            <a:ext cx="27944386" cy="9450136"/>
          </a:xfrm>
        </p:spPr>
        <p:txBody>
          <a:bodyPr/>
          <a:lstStyle>
            <a:lvl1pPr marL="0" indent="0">
              <a:buNone/>
              <a:defRPr sz="8504">
                <a:solidFill>
                  <a:schemeClr val="tx1"/>
                </a:solidFill>
              </a:defRPr>
            </a:lvl1pPr>
            <a:lvl2pPr marL="1619951" indent="0">
              <a:buNone/>
              <a:defRPr sz="7086">
                <a:solidFill>
                  <a:schemeClr val="tx1">
                    <a:tint val="75000"/>
                  </a:schemeClr>
                </a:solidFill>
              </a:defRPr>
            </a:lvl2pPr>
            <a:lvl3pPr marL="3239902" indent="0">
              <a:buNone/>
              <a:defRPr sz="6378">
                <a:solidFill>
                  <a:schemeClr val="tx1">
                    <a:tint val="75000"/>
                  </a:schemeClr>
                </a:solidFill>
              </a:defRPr>
            </a:lvl3pPr>
            <a:lvl4pPr marL="4859853" indent="0">
              <a:buNone/>
              <a:defRPr sz="5669">
                <a:solidFill>
                  <a:schemeClr val="tx1">
                    <a:tint val="75000"/>
                  </a:schemeClr>
                </a:solidFill>
              </a:defRPr>
            </a:lvl4pPr>
            <a:lvl5pPr marL="6479804" indent="0">
              <a:buNone/>
              <a:defRPr sz="5669">
                <a:solidFill>
                  <a:schemeClr val="tx1">
                    <a:tint val="75000"/>
                  </a:schemeClr>
                </a:solidFill>
              </a:defRPr>
            </a:lvl5pPr>
            <a:lvl6pPr marL="8099755" indent="0">
              <a:buNone/>
              <a:defRPr sz="5669">
                <a:solidFill>
                  <a:schemeClr val="tx1">
                    <a:tint val="75000"/>
                  </a:schemeClr>
                </a:solidFill>
              </a:defRPr>
            </a:lvl6pPr>
            <a:lvl7pPr marL="9719706" indent="0">
              <a:buNone/>
              <a:defRPr sz="5669">
                <a:solidFill>
                  <a:schemeClr val="tx1">
                    <a:tint val="75000"/>
                  </a:schemeClr>
                </a:solidFill>
              </a:defRPr>
            </a:lvl7pPr>
            <a:lvl8pPr marL="11339657" indent="0">
              <a:buNone/>
              <a:defRPr sz="5669">
                <a:solidFill>
                  <a:schemeClr val="tx1">
                    <a:tint val="75000"/>
                  </a:schemeClr>
                </a:solidFill>
              </a:defRPr>
            </a:lvl8pPr>
            <a:lvl9pPr marL="12959608" indent="0">
              <a:buNone/>
              <a:defRPr sz="5669">
                <a:solidFill>
                  <a:schemeClr val="tx1">
                    <a:tint val="75000"/>
                  </a:schemeClr>
                </a:solidFill>
              </a:defRPr>
            </a:lvl9p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10"/>
          </p:nvPr>
        </p:nvSpPr>
        <p:spPr/>
        <p:txBody>
          <a:bodyPr/>
          <a:lstStyle/>
          <a:p>
            <a:fld id="{EE324A96-5035-47FF-BF3A-9C2C4F9122CF}" type="datetimeFigureOut">
              <a:rPr lang="en-NZ" smtClean="0"/>
              <a:t>28/02/23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23B52C2E-1089-4667-96D6-B24380156FC4}" type="slidenum">
              <a:rPr lang="en-NZ" smtClean="0"/>
              <a:t>‹Nº›</a:t>
            </a:fld>
            <a:endParaRPr lang="en-NZ"/>
          </a:p>
        </p:txBody>
      </p:sp>
    </p:spTree>
    <p:extLst>
      <p:ext uri="{BB962C8B-B14F-4D97-AF65-F5344CB8AC3E}">
        <p14:creationId xmlns:p14="http://schemas.microsoft.com/office/powerpoint/2010/main" val="1198399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227451" y="11500170"/>
            <a:ext cx="13769697" cy="27410408"/>
          </a:xfrm>
        </p:spPr>
        <p:txBody>
          <a:body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16402140" y="11500170"/>
            <a:ext cx="13769697" cy="27410408"/>
          </a:xfrm>
        </p:spPr>
        <p:txBody>
          <a:body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EE324A96-5035-47FF-BF3A-9C2C4F9122CF}" type="datetimeFigureOut">
              <a:rPr lang="en-NZ" smtClean="0"/>
              <a:t>28/02/23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23B52C2E-1089-4667-96D6-B24380156FC4}" type="slidenum">
              <a:rPr lang="en-NZ" smtClean="0"/>
              <a:t>‹Nº›</a:t>
            </a:fld>
            <a:endParaRPr lang="en-NZ"/>
          </a:p>
        </p:txBody>
      </p:sp>
    </p:spTree>
    <p:extLst>
      <p:ext uri="{BB962C8B-B14F-4D97-AF65-F5344CB8AC3E}">
        <p14:creationId xmlns:p14="http://schemas.microsoft.com/office/powerpoint/2010/main" val="1617757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231671" y="2300044"/>
            <a:ext cx="27944386" cy="8350126"/>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231675" y="10590160"/>
            <a:ext cx="13706415" cy="5190073"/>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es-ES"/>
              <a:t>Editar los estilos de texto del patrón
Segundo nivel
Tercer nivel
Cuarto nivel
Quinto nivel</a:t>
            </a:r>
            <a:endParaRPr lang="en-US" dirty="0"/>
          </a:p>
        </p:txBody>
      </p:sp>
      <p:sp>
        <p:nvSpPr>
          <p:cNvPr id="4" name="Content Placeholder 3"/>
          <p:cNvSpPr>
            <a:spLocks noGrp="1"/>
          </p:cNvSpPr>
          <p:nvPr>
            <p:ph sz="half" idx="2"/>
          </p:nvPr>
        </p:nvSpPr>
        <p:spPr>
          <a:xfrm>
            <a:off x="2231675" y="15780233"/>
            <a:ext cx="13706415" cy="23210346"/>
          </a:xfrm>
        </p:spPr>
        <p:txBody>
          <a:bodyPr/>
          <a:lstStyle/>
          <a:p>
            <a:pPr lvl="0"/>
            <a:r>
              <a:rPr lang="es-ES"/>
              <a:t>Editar los estilos de texto del patrón
Segundo nivel
Tercer nivel
Cuarto nivel
Quinto nivel</a:t>
            </a:r>
            <a:endParaRPr lang="en-US" dirty="0"/>
          </a:p>
        </p:txBody>
      </p:sp>
      <p:sp>
        <p:nvSpPr>
          <p:cNvPr id="5" name="Text Placeholder 4"/>
          <p:cNvSpPr>
            <a:spLocks noGrp="1"/>
          </p:cNvSpPr>
          <p:nvPr>
            <p:ph type="body" sz="quarter" idx="3"/>
          </p:nvPr>
        </p:nvSpPr>
        <p:spPr>
          <a:xfrm>
            <a:off x="16402142" y="10590160"/>
            <a:ext cx="13773917" cy="5190073"/>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es-ES"/>
              <a:t>Editar los estilos de texto del patrón
Segundo nivel
Tercer nivel
Cuarto nivel
Quinto nivel</a:t>
            </a:r>
            <a:endParaRPr lang="en-US" dirty="0"/>
          </a:p>
        </p:txBody>
      </p:sp>
      <p:sp>
        <p:nvSpPr>
          <p:cNvPr id="6" name="Content Placeholder 5"/>
          <p:cNvSpPr>
            <a:spLocks noGrp="1"/>
          </p:cNvSpPr>
          <p:nvPr>
            <p:ph sz="quarter" idx="4"/>
          </p:nvPr>
        </p:nvSpPr>
        <p:spPr>
          <a:xfrm>
            <a:off x="16402142" y="15780233"/>
            <a:ext cx="13773917" cy="23210346"/>
          </a:xfrm>
        </p:spPr>
        <p:txBody>
          <a:bodyPr/>
          <a:lstStyle/>
          <a:p>
            <a:pPr lvl="0"/>
            <a:r>
              <a:rPr lang="es-ES"/>
              <a:t>Editar los estilos de texto del patrón
Segundo nivel
Tercer nivel
Cuarto nivel
Quinto nivel</a:t>
            </a:r>
            <a:endParaRPr lang="en-US" dirty="0"/>
          </a:p>
        </p:txBody>
      </p:sp>
      <p:sp>
        <p:nvSpPr>
          <p:cNvPr id="7" name="Date Placeholder 6"/>
          <p:cNvSpPr>
            <a:spLocks noGrp="1"/>
          </p:cNvSpPr>
          <p:nvPr>
            <p:ph type="dt" sz="half" idx="10"/>
          </p:nvPr>
        </p:nvSpPr>
        <p:spPr/>
        <p:txBody>
          <a:bodyPr/>
          <a:lstStyle/>
          <a:p>
            <a:fld id="{EE324A96-5035-47FF-BF3A-9C2C4F9122CF}" type="datetimeFigureOut">
              <a:rPr lang="en-NZ" smtClean="0"/>
              <a:t>28/02/23</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23B52C2E-1089-4667-96D6-B24380156FC4}" type="slidenum">
              <a:rPr lang="en-NZ" smtClean="0"/>
              <a:t>‹Nº›</a:t>
            </a:fld>
            <a:endParaRPr lang="en-NZ"/>
          </a:p>
        </p:txBody>
      </p:sp>
    </p:spTree>
    <p:extLst>
      <p:ext uri="{BB962C8B-B14F-4D97-AF65-F5344CB8AC3E}">
        <p14:creationId xmlns:p14="http://schemas.microsoft.com/office/powerpoint/2010/main" val="3165144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E324A96-5035-47FF-BF3A-9C2C4F9122CF}" type="datetimeFigureOut">
              <a:rPr lang="en-NZ" smtClean="0"/>
              <a:t>28/02/23</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23B52C2E-1089-4667-96D6-B24380156FC4}" type="slidenum">
              <a:rPr lang="en-NZ" smtClean="0"/>
              <a:t>‹Nº›</a:t>
            </a:fld>
            <a:endParaRPr lang="en-NZ"/>
          </a:p>
        </p:txBody>
      </p:sp>
    </p:spTree>
    <p:extLst>
      <p:ext uri="{BB962C8B-B14F-4D97-AF65-F5344CB8AC3E}">
        <p14:creationId xmlns:p14="http://schemas.microsoft.com/office/powerpoint/2010/main" val="2001411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324A96-5035-47FF-BF3A-9C2C4F9122CF}" type="datetimeFigureOut">
              <a:rPr lang="en-NZ" smtClean="0"/>
              <a:t>28/02/23</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23B52C2E-1089-4667-96D6-B24380156FC4}" type="slidenum">
              <a:rPr lang="en-NZ" smtClean="0"/>
              <a:t>‹Nº›</a:t>
            </a:fld>
            <a:endParaRPr lang="en-NZ"/>
          </a:p>
        </p:txBody>
      </p:sp>
    </p:spTree>
    <p:extLst>
      <p:ext uri="{BB962C8B-B14F-4D97-AF65-F5344CB8AC3E}">
        <p14:creationId xmlns:p14="http://schemas.microsoft.com/office/powerpoint/2010/main" val="2256777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231671" y="2880042"/>
            <a:ext cx="10449614" cy="10080149"/>
          </a:xfrm>
        </p:spPr>
        <p:txBody>
          <a:bodyPr anchor="b"/>
          <a:lstStyle>
            <a:lvl1pPr>
              <a:defRPr sz="11338"/>
            </a:lvl1pPr>
          </a:lstStyle>
          <a:p>
            <a:r>
              <a:rPr lang="es-ES"/>
              <a:t>Haga clic para modificar el estilo de título del patrón</a:t>
            </a:r>
            <a:endParaRPr lang="en-US" dirty="0"/>
          </a:p>
        </p:txBody>
      </p:sp>
      <p:sp>
        <p:nvSpPr>
          <p:cNvPr id="3" name="Content Placeholder 2"/>
          <p:cNvSpPr>
            <a:spLocks noGrp="1"/>
          </p:cNvSpPr>
          <p:nvPr>
            <p:ph idx="1"/>
          </p:nvPr>
        </p:nvSpPr>
        <p:spPr>
          <a:xfrm>
            <a:off x="13773917" y="6220102"/>
            <a:ext cx="16402140" cy="30700453"/>
          </a:xfrm>
        </p:spPr>
        <p:txBody>
          <a:bodyPr/>
          <a:lstStyle>
            <a:lvl1pPr>
              <a:defRPr sz="11338"/>
            </a:lvl1pPr>
            <a:lvl2pPr>
              <a:defRPr sz="9921"/>
            </a:lvl2pPr>
            <a:lvl3pPr>
              <a:defRPr sz="8504"/>
            </a:lvl3pPr>
            <a:lvl4pPr>
              <a:defRPr sz="7086"/>
            </a:lvl4pPr>
            <a:lvl5pPr>
              <a:defRPr sz="7086"/>
            </a:lvl5pPr>
            <a:lvl6pPr>
              <a:defRPr sz="7086"/>
            </a:lvl6pPr>
            <a:lvl7pPr>
              <a:defRPr sz="7086"/>
            </a:lvl7pPr>
            <a:lvl8pPr>
              <a:defRPr sz="7086"/>
            </a:lvl8pPr>
            <a:lvl9pPr>
              <a:defRPr sz="7086"/>
            </a:lvl9pPr>
          </a:lstStyle>
          <a:p>
            <a:pPr lvl="0"/>
            <a:r>
              <a:rPr lang="es-ES"/>
              <a:t>Editar los estilos de texto del patrón
Segundo nivel
Tercer nivel
Cuarto nivel
Quinto nivel</a:t>
            </a:r>
            <a:endParaRPr lang="en-US" dirty="0"/>
          </a:p>
        </p:txBody>
      </p:sp>
      <p:sp>
        <p:nvSpPr>
          <p:cNvPr id="4" name="Text Placeholder 3"/>
          <p:cNvSpPr>
            <a:spLocks noGrp="1"/>
          </p:cNvSpPr>
          <p:nvPr>
            <p:ph type="body" sz="half" idx="2"/>
          </p:nvPr>
        </p:nvSpPr>
        <p:spPr>
          <a:xfrm>
            <a:off x="2231671" y="12960191"/>
            <a:ext cx="10449614" cy="24010358"/>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EE324A96-5035-47FF-BF3A-9C2C4F9122CF}" type="datetimeFigureOut">
              <a:rPr lang="en-NZ" smtClean="0"/>
              <a:t>28/02/23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23B52C2E-1089-4667-96D6-B24380156FC4}" type="slidenum">
              <a:rPr lang="en-NZ" smtClean="0"/>
              <a:t>‹Nº›</a:t>
            </a:fld>
            <a:endParaRPr lang="en-NZ"/>
          </a:p>
        </p:txBody>
      </p:sp>
    </p:spTree>
    <p:extLst>
      <p:ext uri="{BB962C8B-B14F-4D97-AF65-F5344CB8AC3E}">
        <p14:creationId xmlns:p14="http://schemas.microsoft.com/office/powerpoint/2010/main" val="2385711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231671" y="2880042"/>
            <a:ext cx="10449614" cy="10080149"/>
          </a:xfrm>
        </p:spPr>
        <p:txBody>
          <a:bodyPr anchor="b"/>
          <a:lstStyle>
            <a:lvl1pPr>
              <a:defRPr sz="11338"/>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3773917" y="6220102"/>
            <a:ext cx="16402140" cy="30700453"/>
          </a:xfrm>
        </p:spPr>
        <p:txBody>
          <a:bodyPr anchor="t"/>
          <a:lstStyle>
            <a:lvl1pPr marL="0" indent="0">
              <a:buNone/>
              <a:defRPr sz="11338"/>
            </a:lvl1pPr>
            <a:lvl2pPr marL="1619951" indent="0">
              <a:buNone/>
              <a:defRPr sz="9921"/>
            </a:lvl2pPr>
            <a:lvl3pPr marL="3239902" indent="0">
              <a:buNone/>
              <a:defRPr sz="8504"/>
            </a:lvl3pPr>
            <a:lvl4pPr marL="4859853" indent="0">
              <a:buNone/>
              <a:defRPr sz="7086"/>
            </a:lvl4pPr>
            <a:lvl5pPr marL="6479804" indent="0">
              <a:buNone/>
              <a:defRPr sz="7086"/>
            </a:lvl5pPr>
            <a:lvl6pPr marL="8099755" indent="0">
              <a:buNone/>
              <a:defRPr sz="7086"/>
            </a:lvl6pPr>
            <a:lvl7pPr marL="9719706" indent="0">
              <a:buNone/>
              <a:defRPr sz="7086"/>
            </a:lvl7pPr>
            <a:lvl8pPr marL="11339657" indent="0">
              <a:buNone/>
              <a:defRPr sz="7086"/>
            </a:lvl8pPr>
            <a:lvl9pPr marL="12959608" indent="0">
              <a:buNone/>
              <a:defRPr sz="7086"/>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231671" y="12960191"/>
            <a:ext cx="10449614" cy="24010358"/>
          </a:xfrm>
        </p:spPr>
        <p:txBody>
          <a:bodyPr/>
          <a:lstStyle>
            <a:lvl1pPr marL="0" indent="0">
              <a:buNone/>
              <a:defRPr sz="5669"/>
            </a:lvl1pPr>
            <a:lvl2pPr marL="1619951" indent="0">
              <a:buNone/>
              <a:defRPr sz="4960"/>
            </a:lvl2pPr>
            <a:lvl3pPr marL="3239902" indent="0">
              <a:buNone/>
              <a:defRPr sz="4252"/>
            </a:lvl3pPr>
            <a:lvl4pPr marL="4859853" indent="0">
              <a:buNone/>
              <a:defRPr sz="3543"/>
            </a:lvl4pPr>
            <a:lvl5pPr marL="6479804" indent="0">
              <a:buNone/>
              <a:defRPr sz="3543"/>
            </a:lvl5pPr>
            <a:lvl6pPr marL="8099755" indent="0">
              <a:buNone/>
              <a:defRPr sz="3543"/>
            </a:lvl6pPr>
            <a:lvl7pPr marL="9719706" indent="0">
              <a:buNone/>
              <a:defRPr sz="3543"/>
            </a:lvl7pPr>
            <a:lvl8pPr marL="11339657" indent="0">
              <a:buNone/>
              <a:defRPr sz="3543"/>
            </a:lvl8pPr>
            <a:lvl9pPr marL="12959608" indent="0">
              <a:buNone/>
              <a:defRPr sz="3543"/>
            </a:lvl9pPr>
          </a:lstStyle>
          <a:p>
            <a:pPr lvl="0"/>
            <a:r>
              <a:rPr lang="es-ES"/>
              <a:t>Editar los estilos de texto del patrón
Segundo nivel
Tercer nivel
Cuarto nivel
Quinto nivel</a:t>
            </a:r>
            <a:endParaRPr lang="en-US" dirty="0"/>
          </a:p>
        </p:txBody>
      </p:sp>
      <p:sp>
        <p:nvSpPr>
          <p:cNvPr id="5" name="Date Placeholder 4"/>
          <p:cNvSpPr>
            <a:spLocks noGrp="1"/>
          </p:cNvSpPr>
          <p:nvPr>
            <p:ph type="dt" sz="half" idx="10"/>
          </p:nvPr>
        </p:nvSpPr>
        <p:spPr/>
        <p:txBody>
          <a:bodyPr/>
          <a:lstStyle/>
          <a:p>
            <a:fld id="{EE324A96-5035-47FF-BF3A-9C2C4F9122CF}" type="datetimeFigureOut">
              <a:rPr lang="en-NZ" smtClean="0"/>
              <a:t>28/02/23</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23B52C2E-1089-4667-96D6-B24380156FC4}" type="slidenum">
              <a:rPr lang="en-NZ" smtClean="0"/>
              <a:t>‹Nº›</a:t>
            </a:fld>
            <a:endParaRPr lang="en-NZ"/>
          </a:p>
        </p:txBody>
      </p:sp>
    </p:spTree>
    <p:extLst>
      <p:ext uri="{BB962C8B-B14F-4D97-AF65-F5344CB8AC3E}">
        <p14:creationId xmlns:p14="http://schemas.microsoft.com/office/powerpoint/2010/main" val="1127477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27451" y="2300044"/>
            <a:ext cx="27944386" cy="8350126"/>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227451" y="11500170"/>
            <a:ext cx="27944386" cy="27410408"/>
          </a:xfrm>
          <a:prstGeom prst="rect">
            <a:avLst/>
          </a:prstGeom>
        </p:spPr>
        <p:txBody>
          <a:bodyPr vert="horz" lIns="91440" tIns="45720" rIns="91440" bIns="45720" rtlCol="0">
            <a:normAutofit/>
          </a:bodyPr>
          <a:lstStyle/>
          <a:p>
            <a:pPr lvl="0"/>
            <a:r>
              <a:rPr lang="es-ES"/>
              <a:t>Editar los estilos de texto del patrón
Segundo nivel
Tercer nivel
Cuarto nivel
Quinto nivel</a:t>
            </a:r>
            <a:endParaRPr lang="en-US" dirty="0"/>
          </a:p>
        </p:txBody>
      </p:sp>
      <p:sp>
        <p:nvSpPr>
          <p:cNvPr id="4" name="Date Placeholder 3"/>
          <p:cNvSpPr>
            <a:spLocks noGrp="1"/>
          </p:cNvSpPr>
          <p:nvPr>
            <p:ph type="dt" sz="half" idx="2"/>
          </p:nvPr>
        </p:nvSpPr>
        <p:spPr>
          <a:xfrm>
            <a:off x="2227451" y="40040601"/>
            <a:ext cx="7289840" cy="2300034"/>
          </a:xfrm>
          <a:prstGeom prst="rect">
            <a:avLst/>
          </a:prstGeom>
        </p:spPr>
        <p:txBody>
          <a:bodyPr vert="horz" lIns="91440" tIns="45720" rIns="91440" bIns="45720" rtlCol="0" anchor="ctr"/>
          <a:lstStyle>
            <a:lvl1pPr algn="l">
              <a:defRPr sz="4252">
                <a:solidFill>
                  <a:schemeClr val="tx1">
                    <a:tint val="75000"/>
                  </a:schemeClr>
                </a:solidFill>
              </a:defRPr>
            </a:lvl1pPr>
          </a:lstStyle>
          <a:p>
            <a:fld id="{EE324A96-5035-47FF-BF3A-9C2C4F9122CF}" type="datetimeFigureOut">
              <a:rPr lang="en-NZ" smtClean="0"/>
              <a:t>28/02/23</a:t>
            </a:fld>
            <a:endParaRPr lang="en-NZ"/>
          </a:p>
        </p:txBody>
      </p:sp>
      <p:sp>
        <p:nvSpPr>
          <p:cNvPr id="5" name="Footer Placeholder 4"/>
          <p:cNvSpPr>
            <a:spLocks noGrp="1"/>
          </p:cNvSpPr>
          <p:nvPr>
            <p:ph type="ftr" sz="quarter" idx="3"/>
          </p:nvPr>
        </p:nvSpPr>
        <p:spPr>
          <a:xfrm>
            <a:off x="10732264" y="40040601"/>
            <a:ext cx="10934760" cy="2300034"/>
          </a:xfrm>
          <a:prstGeom prst="rect">
            <a:avLst/>
          </a:prstGeom>
        </p:spPr>
        <p:txBody>
          <a:bodyPr vert="horz" lIns="91440" tIns="45720" rIns="91440" bIns="45720" rtlCol="0" anchor="ctr"/>
          <a:lstStyle>
            <a:lvl1pPr algn="ctr">
              <a:defRPr sz="4252">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22881997" y="40040601"/>
            <a:ext cx="7289840" cy="2300034"/>
          </a:xfrm>
          <a:prstGeom prst="rect">
            <a:avLst/>
          </a:prstGeom>
        </p:spPr>
        <p:txBody>
          <a:bodyPr vert="horz" lIns="91440" tIns="45720" rIns="91440" bIns="45720" rtlCol="0" anchor="ctr"/>
          <a:lstStyle>
            <a:lvl1pPr algn="r">
              <a:defRPr sz="4252">
                <a:solidFill>
                  <a:schemeClr val="tx1">
                    <a:tint val="75000"/>
                  </a:schemeClr>
                </a:solidFill>
              </a:defRPr>
            </a:lvl1pPr>
          </a:lstStyle>
          <a:p>
            <a:fld id="{23B52C2E-1089-4667-96D6-B24380156FC4}" type="slidenum">
              <a:rPr lang="en-NZ" smtClean="0"/>
              <a:t>‹Nº›</a:t>
            </a:fld>
            <a:endParaRPr lang="en-NZ"/>
          </a:p>
        </p:txBody>
      </p:sp>
    </p:spTree>
    <p:extLst>
      <p:ext uri="{BB962C8B-B14F-4D97-AF65-F5344CB8AC3E}">
        <p14:creationId xmlns:p14="http://schemas.microsoft.com/office/powerpoint/2010/main" val="9490485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3239902" rtl="0" eaLnBrk="1" latinLnBrk="0" hangingPunct="1">
        <a:lnSpc>
          <a:spcPct val="90000"/>
        </a:lnSpc>
        <a:spcBef>
          <a:spcPct val="0"/>
        </a:spcBef>
        <a:buNone/>
        <a:defRPr sz="15590" kern="1200">
          <a:solidFill>
            <a:schemeClr val="tx1"/>
          </a:solidFill>
          <a:latin typeface="+mj-lt"/>
          <a:ea typeface="+mj-ea"/>
          <a:cs typeface="+mj-cs"/>
        </a:defRPr>
      </a:lvl1pPr>
    </p:titleStyle>
    <p:bodyStyle>
      <a:lvl1pPr marL="809976" indent="-809976" algn="l" defTabSz="3239902" rtl="0" eaLnBrk="1" latinLnBrk="0" hangingPunct="1">
        <a:lnSpc>
          <a:spcPct val="90000"/>
        </a:lnSpc>
        <a:spcBef>
          <a:spcPts val="3543"/>
        </a:spcBef>
        <a:buFont typeface="Arial" panose="020B0604020202020204" pitchFamily="34" charset="0"/>
        <a:buChar char="•"/>
        <a:defRPr sz="9921" kern="1200">
          <a:solidFill>
            <a:schemeClr val="tx1"/>
          </a:solidFill>
          <a:latin typeface="+mn-lt"/>
          <a:ea typeface="+mn-ea"/>
          <a:cs typeface="+mn-cs"/>
        </a:defRPr>
      </a:lvl1pPr>
      <a:lvl2pPr marL="2429927" indent="-809976" algn="l" defTabSz="3239902" rtl="0" eaLnBrk="1" latinLnBrk="0" hangingPunct="1">
        <a:lnSpc>
          <a:spcPct val="90000"/>
        </a:lnSpc>
        <a:spcBef>
          <a:spcPts val="1772"/>
        </a:spcBef>
        <a:buFont typeface="Arial" panose="020B0604020202020204" pitchFamily="34" charset="0"/>
        <a:buChar char="•"/>
        <a:defRPr sz="8504" kern="1200">
          <a:solidFill>
            <a:schemeClr val="tx1"/>
          </a:solidFill>
          <a:latin typeface="+mn-lt"/>
          <a:ea typeface="+mn-ea"/>
          <a:cs typeface="+mn-cs"/>
        </a:defRPr>
      </a:lvl2pPr>
      <a:lvl3pPr marL="4049878" indent="-809976" algn="l" defTabSz="3239902" rtl="0" eaLnBrk="1" latinLnBrk="0" hangingPunct="1">
        <a:lnSpc>
          <a:spcPct val="90000"/>
        </a:lnSpc>
        <a:spcBef>
          <a:spcPts val="1772"/>
        </a:spcBef>
        <a:buFont typeface="Arial" panose="020B0604020202020204" pitchFamily="34" charset="0"/>
        <a:buChar char="•"/>
        <a:defRPr sz="7086" kern="1200">
          <a:solidFill>
            <a:schemeClr val="tx1"/>
          </a:solidFill>
          <a:latin typeface="+mn-lt"/>
          <a:ea typeface="+mn-ea"/>
          <a:cs typeface="+mn-cs"/>
        </a:defRPr>
      </a:lvl3pPr>
      <a:lvl4pPr marL="5669829"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4pPr>
      <a:lvl5pPr marL="7289780"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5pPr>
      <a:lvl6pPr marL="8909731"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6pPr>
      <a:lvl7pPr marL="10529682"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7pPr>
      <a:lvl8pPr marL="12149633"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8pPr>
      <a:lvl9pPr marL="13769584" indent="-809976" algn="l" defTabSz="3239902" rtl="0" eaLnBrk="1" latinLnBrk="0" hangingPunct="1">
        <a:lnSpc>
          <a:spcPct val="90000"/>
        </a:lnSpc>
        <a:spcBef>
          <a:spcPts val="1772"/>
        </a:spcBef>
        <a:buFont typeface="Arial" panose="020B0604020202020204" pitchFamily="34" charset="0"/>
        <a:buChar char="•"/>
        <a:defRPr sz="6378" kern="1200">
          <a:solidFill>
            <a:schemeClr val="tx1"/>
          </a:solidFill>
          <a:latin typeface="+mn-lt"/>
          <a:ea typeface="+mn-ea"/>
          <a:cs typeface="+mn-cs"/>
        </a:defRPr>
      </a:lvl9pPr>
    </p:bodyStyle>
    <p:otherStyle>
      <a:defPPr>
        <a:defRPr lang="en-US"/>
      </a:defPPr>
      <a:lvl1pPr marL="0" algn="l" defTabSz="3239902" rtl="0" eaLnBrk="1" latinLnBrk="0" hangingPunct="1">
        <a:defRPr sz="6378" kern="1200">
          <a:solidFill>
            <a:schemeClr val="tx1"/>
          </a:solidFill>
          <a:latin typeface="+mn-lt"/>
          <a:ea typeface="+mn-ea"/>
          <a:cs typeface="+mn-cs"/>
        </a:defRPr>
      </a:lvl1pPr>
      <a:lvl2pPr marL="1619951" algn="l" defTabSz="3239902" rtl="0" eaLnBrk="1" latinLnBrk="0" hangingPunct="1">
        <a:defRPr sz="6378" kern="1200">
          <a:solidFill>
            <a:schemeClr val="tx1"/>
          </a:solidFill>
          <a:latin typeface="+mn-lt"/>
          <a:ea typeface="+mn-ea"/>
          <a:cs typeface="+mn-cs"/>
        </a:defRPr>
      </a:lvl2pPr>
      <a:lvl3pPr marL="3239902" algn="l" defTabSz="3239902" rtl="0" eaLnBrk="1" latinLnBrk="0" hangingPunct="1">
        <a:defRPr sz="6378" kern="1200">
          <a:solidFill>
            <a:schemeClr val="tx1"/>
          </a:solidFill>
          <a:latin typeface="+mn-lt"/>
          <a:ea typeface="+mn-ea"/>
          <a:cs typeface="+mn-cs"/>
        </a:defRPr>
      </a:lvl3pPr>
      <a:lvl4pPr marL="4859853" algn="l" defTabSz="3239902" rtl="0" eaLnBrk="1" latinLnBrk="0" hangingPunct="1">
        <a:defRPr sz="6378" kern="1200">
          <a:solidFill>
            <a:schemeClr val="tx1"/>
          </a:solidFill>
          <a:latin typeface="+mn-lt"/>
          <a:ea typeface="+mn-ea"/>
          <a:cs typeface="+mn-cs"/>
        </a:defRPr>
      </a:lvl4pPr>
      <a:lvl5pPr marL="6479804" algn="l" defTabSz="3239902" rtl="0" eaLnBrk="1" latinLnBrk="0" hangingPunct="1">
        <a:defRPr sz="6378" kern="1200">
          <a:solidFill>
            <a:schemeClr val="tx1"/>
          </a:solidFill>
          <a:latin typeface="+mn-lt"/>
          <a:ea typeface="+mn-ea"/>
          <a:cs typeface="+mn-cs"/>
        </a:defRPr>
      </a:lvl5pPr>
      <a:lvl6pPr marL="8099755" algn="l" defTabSz="3239902" rtl="0" eaLnBrk="1" latinLnBrk="0" hangingPunct="1">
        <a:defRPr sz="6378" kern="1200">
          <a:solidFill>
            <a:schemeClr val="tx1"/>
          </a:solidFill>
          <a:latin typeface="+mn-lt"/>
          <a:ea typeface="+mn-ea"/>
          <a:cs typeface="+mn-cs"/>
        </a:defRPr>
      </a:lvl6pPr>
      <a:lvl7pPr marL="9719706" algn="l" defTabSz="3239902" rtl="0" eaLnBrk="1" latinLnBrk="0" hangingPunct="1">
        <a:defRPr sz="6378" kern="1200">
          <a:solidFill>
            <a:schemeClr val="tx1"/>
          </a:solidFill>
          <a:latin typeface="+mn-lt"/>
          <a:ea typeface="+mn-ea"/>
          <a:cs typeface="+mn-cs"/>
        </a:defRPr>
      </a:lvl7pPr>
      <a:lvl8pPr marL="11339657" algn="l" defTabSz="3239902" rtl="0" eaLnBrk="1" latinLnBrk="0" hangingPunct="1">
        <a:defRPr sz="6378" kern="1200">
          <a:solidFill>
            <a:schemeClr val="tx1"/>
          </a:solidFill>
          <a:latin typeface="+mn-lt"/>
          <a:ea typeface="+mn-ea"/>
          <a:cs typeface="+mn-cs"/>
        </a:defRPr>
      </a:lvl8pPr>
      <a:lvl9pPr marL="12959608" algn="l" defTabSz="3239902" rtl="0" eaLnBrk="1" latinLnBrk="0" hangingPunct="1">
        <a:defRPr sz="637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15.jpeg"/><Relationship Id="rId26" Type="http://schemas.openxmlformats.org/officeDocument/2006/relationships/image" Target="../media/image23.png"/><Relationship Id="rId3" Type="http://schemas.openxmlformats.org/officeDocument/2006/relationships/image" Target="../media/image1.jpeg"/><Relationship Id="rId21" Type="http://schemas.openxmlformats.org/officeDocument/2006/relationships/image" Target="../media/image18.png"/><Relationship Id="rId34" Type="http://schemas.openxmlformats.org/officeDocument/2006/relationships/image" Target="../media/image2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33" Type="http://schemas.microsoft.com/office/2007/relationships/hdphoto" Target="../media/hdphoto1.wdp"/><Relationship Id="rId2" Type="http://schemas.openxmlformats.org/officeDocument/2006/relationships/notesSlide" Target="../notesSlides/notesSlide1.xml"/><Relationship Id="rId16" Type="http://schemas.openxmlformats.org/officeDocument/2006/relationships/image" Target="../media/image13.png"/><Relationship Id="rId20" Type="http://schemas.openxmlformats.org/officeDocument/2006/relationships/image" Target="../media/image17.png"/><Relationship Id="rId29"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jpeg"/><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7.png"/><Relationship Id="rId5" Type="http://schemas.openxmlformats.org/officeDocument/2006/relationships/image" Target="../media/image2.png"/><Relationship Id="rId15" Type="http://schemas.openxmlformats.org/officeDocument/2006/relationships/image" Target="../media/image12.png"/><Relationship Id="rId28" Type="http://schemas.openxmlformats.org/officeDocument/2006/relationships/image" Target="../media/image21.jpeg"/><Relationship Id="rId10" Type="http://schemas.openxmlformats.org/officeDocument/2006/relationships/image" Target="../media/image7.png"/><Relationship Id="rId19" Type="http://schemas.openxmlformats.org/officeDocument/2006/relationships/image" Target="../media/image16.png"/><Relationship Id="rId31" Type="http://schemas.openxmlformats.org/officeDocument/2006/relationships/image" Target="../media/image26.png"/><Relationship Id="rId4" Type="http://schemas.openxmlformats.org/officeDocument/2006/relationships/hyperlink" Target="mailto:lcag075@aucklanduni.ac.nz" TargetMode="External"/><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0.png"/><Relationship Id="rId30" Type="http://schemas.openxmlformats.org/officeDocument/2006/relationships/image" Target="../media/image25.png"/><Relationship Id="rId8"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4" name="Rounded Rectangle 8">
            <a:extLst>
              <a:ext uri="{FF2B5EF4-FFF2-40B4-BE49-F238E27FC236}">
                <a16:creationId xmlns:a16="http://schemas.microsoft.com/office/drawing/2014/main" id="{DDB59137-E862-48A8-92A5-D2D6118E48A0}"/>
              </a:ext>
            </a:extLst>
          </p:cNvPr>
          <p:cNvSpPr/>
          <p:nvPr/>
        </p:nvSpPr>
        <p:spPr>
          <a:xfrm>
            <a:off x="16390699" y="38747772"/>
            <a:ext cx="15244056" cy="2734452"/>
          </a:xfrm>
          <a:prstGeom prst="roundRect">
            <a:avLst/>
          </a:prstGeom>
          <a:solidFill>
            <a:schemeClr val="bg1"/>
          </a:solidFill>
          <a:ln w="57150">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6634" dirty="0"/>
          </a:p>
        </p:txBody>
      </p:sp>
      <p:sp>
        <p:nvSpPr>
          <p:cNvPr id="3" name="Rectangle 2"/>
          <p:cNvSpPr/>
          <p:nvPr/>
        </p:nvSpPr>
        <p:spPr>
          <a:xfrm>
            <a:off x="10009412" y="3756353"/>
            <a:ext cx="17731245" cy="1451808"/>
          </a:xfrm>
          <a:prstGeom prst="rect">
            <a:avLst/>
          </a:prstGeom>
        </p:spPr>
        <p:txBody>
          <a:bodyPr wrap="square">
            <a:spAutoFit/>
          </a:bodyPr>
          <a:lstStyle/>
          <a:p>
            <a:pPr algn="ctr">
              <a:lnSpc>
                <a:spcPct val="107000"/>
              </a:lnSpc>
              <a:spcAft>
                <a:spcPts val="720"/>
              </a:spcAft>
            </a:pPr>
            <a:r>
              <a:rPr lang="es-ES" sz="4319" i="1" u="sng" dirty="0">
                <a:latin typeface="Verdana" panose="020B0604030504040204" pitchFamily="34" charset="0"/>
                <a:ea typeface="Verdana" panose="020B0604030504040204" pitchFamily="34" charset="0"/>
              </a:rPr>
              <a:t>Beatriz Pérez-Díaz</a:t>
            </a:r>
            <a:r>
              <a:rPr lang="es-ES" sz="4319" i="1" dirty="0">
                <a:latin typeface="Verdana" panose="020B0604030504040204" pitchFamily="34" charset="0"/>
                <a:ea typeface="Verdana" panose="020B0604030504040204" pitchFamily="34" charset="0"/>
              </a:rPr>
              <a:t>, Laura Cagigal, Sara O. van </a:t>
            </a:r>
            <a:r>
              <a:rPr lang="es-ES" sz="4319" i="1" dirty="0" err="1">
                <a:latin typeface="Verdana" panose="020B0604030504040204" pitchFamily="34" charset="0"/>
                <a:ea typeface="Verdana" panose="020B0604030504040204" pitchFamily="34" charset="0"/>
              </a:rPr>
              <a:t>Vloten</a:t>
            </a:r>
            <a:r>
              <a:rPr lang="es-ES" sz="4319" i="1" dirty="0">
                <a:latin typeface="Verdana" panose="020B0604030504040204" pitchFamily="34" charset="0"/>
                <a:ea typeface="Verdana" panose="020B0604030504040204" pitchFamily="34" charset="0"/>
              </a:rPr>
              <a:t>, Alba Cid, Sonia Castanedo, Fernando J. Méndez</a:t>
            </a:r>
            <a:endParaRPr lang="en-NZ" sz="4050" i="1" dirty="0">
              <a:latin typeface="Verdana" panose="020B0604030504040204" pitchFamily="34" charset="0"/>
              <a:ea typeface="Verdana" panose="020B0604030504040204" pitchFamily="34" charset="0"/>
              <a:cs typeface="Times New Roman" panose="02020603050405020304" pitchFamily="18" charset="0"/>
            </a:endParaRPr>
          </a:p>
        </p:txBody>
      </p:sp>
      <p:sp>
        <p:nvSpPr>
          <p:cNvPr id="4" name="Rectangle 3"/>
          <p:cNvSpPr/>
          <p:nvPr/>
        </p:nvSpPr>
        <p:spPr>
          <a:xfrm>
            <a:off x="6187021" y="1137989"/>
            <a:ext cx="25114637" cy="2204899"/>
          </a:xfrm>
          <a:prstGeom prst="rect">
            <a:avLst/>
          </a:prstGeom>
        </p:spPr>
        <p:txBody>
          <a:bodyPr wrap="square">
            <a:spAutoFit/>
          </a:bodyPr>
          <a:lstStyle/>
          <a:p>
            <a:pPr algn="ctr">
              <a:lnSpc>
                <a:spcPct val="107000"/>
              </a:lnSpc>
              <a:spcAft>
                <a:spcPts val="720"/>
              </a:spcAft>
            </a:pPr>
            <a:r>
              <a:rPr lang="es-ES" sz="6660" b="1" dirty="0">
                <a:solidFill>
                  <a:srgbClr val="081D58"/>
                </a:solidFill>
                <a:latin typeface="Yu Gothic UI Semibold" panose="020B0700000000000000" pitchFamily="34" charset="-128"/>
                <a:ea typeface="Yu Gothic UI Semibold" panose="020B0700000000000000" pitchFamily="34" charset="-128"/>
              </a:rPr>
              <a:t>SISTEMA DE PREDICCIÓN DE INUNDACIÓN COSTERA DEBIDO A CICLONES TROPICALES</a:t>
            </a:r>
            <a:endParaRPr lang="en-NZ" sz="6660" b="1" dirty="0">
              <a:solidFill>
                <a:srgbClr val="081D58"/>
              </a:solidFill>
              <a:latin typeface="Yu Gothic UI Semibold" panose="020B0700000000000000" pitchFamily="34" charset="-128"/>
              <a:ea typeface="Yu Gothic UI Semibold" panose="020B0700000000000000" pitchFamily="34" charset="-128"/>
            </a:endParaRPr>
          </a:p>
        </p:txBody>
      </p:sp>
      <p:sp>
        <p:nvSpPr>
          <p:cNvPr id="5" name="Rectangle 4"/>
          <p:cNvSpPr/>
          <p:nvPr/>
        </p:nvSpPr>
        <p:spPr>
          <a:xfrm>
            <a:off x="10172731" y="5466003"/>
            <a:ext cx="17441861" cy="632674"/>
          </a:xfrm>
          <a:prstGeom prst="rect">
            <a:avLst/>
          </a:prstGeom>
        </p:spPr>
        <p:txBody>
          <a:bodyPr wrap="square">
            <a:spAutoFit/>
          </a:bodyPr>
          <a:lstStyle/>
          <a:p>
            <a:pPr algn="ctr">
              <a:lnSpc>
                <a:spcPct val="107000"/>
              </a:lnSpc>
              <a:spcAft>
                <a:spcPts val="720"/>
              </a:spcAft>
            </a:pPr>
            <a:r>
              <a:rPr lang="en-NZ" sz="3600" i="1" dirty="0">
                <a:latin typeface="Verdana" panose="020B0604030504040204" pitchFamily="34" charset="0"/>
                <a:ea typeface="Verdana" panose="020B0604030504040204" pitchFamily="34" charset="0"/>
                <a:cs typeface="Times New Roman" panose="02020603050405020304" pitchFamily="18" charset="0"/>
              </a:rPr>
              <a:t>Universidad de Cantabria, Spain</a:t>
            </a:r>
            <a:endParaRPr lang="en-NZ" sz="3600" b="1" dirty="0">
              <a:latin typeface="Verdana" panose="020B0604030504040204" pitchFamily="34" charset="0"/>
              <a:ea typeface="Verdana" panose="020B0604030504040204" pitchFamily="34" charset="0"/>
              <a:cs typeface="Times New Roman" panose="02020603050405020304" pitchFamily="18" charset="0"/>
            </a:endParaRPr>
          </a:p>
        </p:txBody>
      </p:sp>
      <p:pic>
        <p:nvPicPr>
          <p:cNvPr id="1028" name="Picture 4" descr="Resultado de imagen de universidad de cantabria logo"/>
          <p:cNvPicPr>
            <a:picLocks noChangeAspect="1" noChangeArrowheads="1"/>
          </p:cNvPicPr>
          <p:nvPr/>
        </p:nvPicPr>
        <p:blipFill rotWithShape="1">
          <a:blip r:embed="rId3">
            <a:extLst>
              <a:ext uri="{28A0092B-C50C-407E-A947-70E740481C1C}">
                <a14:useLocalDpi xmlns:a14="http://schemas.microsoft.com/office/drawing/2010/main" val="0"/>
              </a:ext>
            </a:extLst>
          </a:blip>
          <a:srcRect l="30263" t="11433" r="30371" b="11692"/>
          <a:stretch/>
        </p:blipFill>
        <p:spPr bwMode="auto">
          <a:xfrm>
            <a:off x="1639004" y="2129376"/>
            <a:ext cx="2872015" cy="28488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6588674" y="38857942"/>
            <a:ext cx="4400272" cy="618631"/>
          </a:xfrm>
          <a:prstGeom prst="rect">
            <a:avLst/>
          </a:prstGeom>
          <a:noFill/>
        </p:spPr>
        <p:txBody>
          <a:bodyPr wrap="square" rtlCol="0">
            <a:spAutoFit/>
          </a:bodyPr>
          <a:lstStyle>
            <a:defPPr>
              <a:defRPr lang="en-US"/>
            </a:defPPr>
            <a:lvl1pPr>
              <a:defRPr sz="4400" b="1">
                <a:solidFill>
                  <a:srgbClr val="081D58"/>
                </a:solidFill>
                <a:latin typeface="Yu Gothic UI Semibold" panose="020B0700000000000000" pitchFamily="34" charset="-128"/>
                <a:ea typeface="Yu Gothic UI Semibold" panose="020B0700000000000000" pitchFamily="34" charset="-128"/>
              </a:defRPr>
            </a:lvl1pPr>
          </a:lstStyle>
          <a:p>
            <a:r>
              <a:rPr lang="en-NZ" sz="3420" dirty="0"/>
              <a:t>REFERENCIAS</a:t>
            </a:r>
          </a:p>
        </p:txBody>
      </p:sp>
      <p:sp>
        <p:nvSpPr>
          <p:cNvPr id="91" name="Rectangle 90"/>
          <p:cNvSpPr/>
          <p:nvPr/>
        </p:nvSpPr>
        <p:spPr>
          <a:xfrm>
            <a:off x="10179941" y="6003127"/>
            <a:ext cx="17441861" cy="632674"/>
          </a:xfrm>
          <a:prstGeom prst="rect">
            <a:avLst/>
          </a:prstGeom>
        </p:spPr>
        <p:txBody>
          <a:bodyPr wrap="square">
            <a:spAutoFit/>
          </a:bodyPr>
          <a:lstStyle/>
          <a:p>
            <a:pPr algn="ctr">
              <a:lnSpc>
                <a:spcPct val="107000"/>
              </a:lnSpc>
              <a:spcAft>
                <a:spcPts val="720"/>
              </a:spcAft>
            </a:pPr>
            <a:r>
              <a:rPr lang="en-NZ" sz="3600" i="1" dirty="0" err="1">
                <a:latin typeface="Verdana" panose="020B0604030504040204" pitchFamily="34" charset="0"/>
                <a:ea typeface="Verdana" panose="020B0604030504040204" pitchFamily="34" charset="0"/>
              </a:rPr>
              <a:t>Contacto</a:t>
            </a:r>
            <a:r>
              <a:rPr lang="en-NZ" sz="3600" i="1" dirty="0">
                <a:latin typeface="Verdana" panose="020B0604030504040204" pitchFamily="34" charset="0"/>
                <a:ea typeface="Verdana" panose="020B0604030504040204" pitchFamily="34" charset="0"/>
              </a:rPr>
              <a:t>: </a:t>
            </a:r>
            <a:r>
              <a:rPr lang="en-NZ" sz="3600" i="1" dirty="0">
                <a:latin typeface="Verdana" panose="020B0604030504040204" pitchFamily="34" charset="0"/>
                <a:ea typeface="Verdana" panose="020B0604030504040204" pitchFamily="34" charset="0"/>
                <a:hlinkClick r:id="rId4"/>
              </a:rPr>
              <a:t>beatriz.perez@unican.es</a:t>
            </a:r>
            <a:endParaRPr lang="en-NZ" sz="3600" dirty="0">
              <a:latin typeface="Verdana" panose="020B0604030504040204" pitchFamily="34" charset="0"/>
              <a:ea typeface="Verdana" panose="020B0604030504040204" pitchFamily="34" charset="0"/>
              <a:cs typeface="Times New Roman" panose="02020603050405020304" pitchFamily="18" charset="0"/>
            </a:endParaRPr>
          </a:p>
        </p:txBody>
      </p:sp>
      <p:sp>
        <p:nvSpPr>
          <p:cNvPr id="116" name="Rectangle 115"/>
          <p:cNvSpPr/>
          <p:nvPr/>
        </p:nvSpPr>
        <p:spPr>
          <a:xfrm>
            <a:off x="16533331" y="39386437"/>
            <a:ext cx="15218442" cy="2312941"/>
          </a:xfrm>
          <a:prstGeom prst="rect">
            <a:avLst/>
          </a:prstGeom>
          <a:noFill/>
          <a:ln>
            <a:noFill/>
          </a:ln>
        </p:spPr>
        <p:txBody>
          <a:bodyPr wrap="square" lIns="91440" tIns="45720" rIns="91440" bIns="45720" rtlCol="0" anchor="t">
            <a:spAutoFit/>
          </a:bodyPr>
          <a:lstStyle/>
          <a:p>
            <a:pPr marL="307975" indent="-307975">
              <a:buFont typeface="Arial"/>
              <a:buChar char="•"/>
            </a:pPr>
            <a:r>
              <a:rPr lang="en-US" sz="2070" dirty="0">
                <a:latin typeface="Yu Gothic UI" panose="020B0500000000000000" pitchFamily="34" charset="-128"/>
                <a:ea typeface="Yu Gothic UI" panose="020B0500000000000000" pitchFamily="34" charset="-128"/>
              </a:rPr>
              <a:t>Holland, G.J., (2008). A revised hurricane pressure-wind model. Mon. Weather Rev. 136, 3432–3445.</a:t>
            </a:r>
            <a:endParaRPr lang="es-ES" sz="2070" dirty="0">
              <a:latin typeface="Yu Gothic UI" panose="020B0500000000000000" pitchFamily="34" charset="-128"/>
              <a:ea typeface="Yu Gothic UI" panose="020B0500000000000000" pitchFamily="34" charset="-128"/>
            </a:endParaRPr>
          </a:p>
          <a:p>
            <a:pPr marL="307975" indent="-307975">
              <a:buFont typeface="Arial" panose="020B0604020202020204" pitchFamily="34" charset="0"/>
              <a:buChar char="•"/>
            </a:pPr>
            <a:r>
              <a:rPr lang="en-US" sz="2050" dirty="0" err="1">
                <a:latin typeface="Yu Gothic UI"/>
                <a:ea typeface="Yu Gothic UI"/>
              </a:rPr>
              <a:t>Cagigal</a:t>
            </a:r>
            <a:r>
              <a:rPr lang="en-US" sz="2050" dirty="0">
                <a:latin typeface="Yu Gothic UI"/>
                <a:ea typeface="Yu Gothic UI"/>
              </a:rPr>
              <a:t>, L., Rueda, A., Ricondo, A., Pérez, J., Ripoll, N., Coco, G., &amp; Méndez, F. J. (2021). Climate-based emulator of distant swell trains and local seas approaching a Pacific atoll. Journal of Geophysical Research: Oceans, 126, e2020JC016919</a:t>
            </a:r>
          </a:p>
          <a:p>
            <a:pPr marL="307975" indent="-307975">
              <a:buFont typeface="Arial" panose="020B0604020202020204" pitchFamily="34" charset="0"/>
              <a:buChar char="•"/>
            </a:pPr>
            <a:r>
              <a:rPr lang="en-US" sz="2070" dirty="0">
                <a:latin typeface="Yu Gothic UI" panose="020B0500000000000000" pitchFamily="34" charset="-128"/>
                <a:ea typeface="Yu Gothic UI" panose="020B0500000000000000" pitchFamily="34" charset="-128"/>
              </a:rPr>
              <a:t>Egbert, Gary D., and Svetlana Y. </a:t>
            </a:r>
            <a:r>
              <a:rPr lang="en-US" sz="2070" dirty="0" err="1">
                <a:latin typeface="Yu Gothic UI" panose="020B0500000000000000" pitchFamily="34" charset="-128"/>
                <a:ea typeface="Yu Gothic UI" panose="020B0500000000000000" pitchFamily="34" charset="-128"/>
              </a:rPr>
              <a:t>Erofeeva</a:t>
            </a:r>
            <a:r>
              <a:rPr lang="en-US" sz="2070" dirty="0">
                <a:latin typeface="Yu Gothic UI" panose="020B0500000000000000" pitchFamily="34" charset="-128"/>
                <a:ea typeface="Yu Gothic UI" panose="020B0500000000000000" pitchFamily="34" charset="-128"/>
              </a:rPr>
              <a:t>. (2002) Efficient inverse modeling of barotropic ocean tides. Journal of Atmospheric and Oceanic Technology 19.2: 183-204.</a:t>
            </a:r>
          </a:p>
          <a:p>
            <a:pPr marL="307975" indent="-307975">
              <a:buFont typeface="Arial" panose="020B0604020202020204" pitchFamily="34" charset="0"/>
              <a:buChar char="•"/>
            </a:pPr>
            <a:r>
              <a:rPr lang="es-ES" sz="2050" dirty="0">
                <a:latin typeface="Yu Gothic UI"/>
                <a:ea typeface="Yu Gothic UI"/>
              </a:rPr>
              <a:t>JTWC, https://www.nhc.noaa.gov/cphc/</a:t>
            </a:r>
          </a:p>
          <a:p>
            <a:pPr marL="307975" indent="-307975">
              <a:buFont typeface="Arial" panose="020B0604020202020204" pitchFamily="34" charset="0"/>
              <a:buChar char="•"/>
            </a:pPr>
            <a:endParaRPr lang="en-US" sz="2070" dirty="0">
              <a:latin typeface="Yu Gothic UI" panose="020B0500000000000000" pitchFamily="34" charset="-128"/>
              <a:ea typeface="Yu Gothic UI" panose="020B0500000000000000" pitchFamily="34" charset="-128"/>
            </a:endParaRPr>
          </a:p>
        </p:txBody>
      </p:sp>
      <p:sp>
        <p:nvSpPr>
          <p:cNvPr id="141" name="Rectangle 140"/>
          <p:cNvSpPr/>
          <p:nvPr/>
        </p:nvSpPr>
        <p:spPr>
          <a:xfrm>
            <a:off x="798312" y="726484"/>
            <a:ext cx="4633574" cy="916085"/>
          </a:xfrm>
          <a:prstGeom prst="rect">
            <a:avLst/>
          </a:prstGeom>
          <a:noFill/>
        </p:spPr>
        <p:txBody>
          <a:bodyPr wrap="square">
            <a:spAutoFit/>
          </a:bodyPr>
          <a:lstStyle/>
          <a:p>
            <a:pPr algn="ctr">
              <a:lnSpc>
                <a:spcPct val="107000"/>
              </a:lnSpc>
              <a:spcAft>
                <a:spcPts val="720"/>
              </a:spcAft>
            </a:pPr>
            <a:r>
              <a:rPr lang="en-NZ" sz="5400" b="1" dirty="0">
                <a:solidFill>
                  <a:srgbClr val="081D58"/>
                </a:solidFill>
                <a:latin typeface="Yu Gothic UI Semibold" panose="020B0700000000000000" pitchFamily="34" charset="-128"/>
                <a:ea typeface="Yu Gothic UI Semibold" panose="020B0700000000000000" pitchFamily="34" charset="-128"/>
              </a:rPr>
              <a:t>778535</a:t>
            </a:r>
            <a:endParaRPr lang="en-NZ" sz="4860" b="1" dirty="0">
              <a:solidFill>
                <a:srgbClr val="081D58"/>
              </a:solidFill>
              <a:latin typeface="Yu Gothic UI Semibold" panose="020B0700000000000000" pitchFamily="34" charset="-128"/>
              <a:ea typeface="Yu Gothic UI Semibold" panose="020B0700000000000000" pitchFamily="34" charset="-128"/>
            </a:endParaRPr>
          </a:p>
        </p:txBody>
      </p:sp>
      <p:sp>
        <p:nvSpPr>
          <p:cNvPr id="32" name="Rounded Rectangle 5">
            <a:extLst>
              <a:ext uri="{FF2B5EF4-FFF2-40B4-BE49-F238E27FC236}">
                <a16:creationId xmlns:a16="http://schemas.microsoft.com/office/drawing/2014/main" id="{EF2E6514-89E9-474F-A747-F353D2BD0A86}"/>
              </a:ext>
            </a:extLst>
          </p:cNvPr>
          <p:cNvSpPr/>
          <p:nvPr/>
        </p:nvSpPr>
        <p:spPr>
          <a:xfrm>
            <a:off x="810087" y="7811853"/>
            <a:ext cx="20693101" cy="7173199"/>
          </a:xfrm>
          <a:prstGeom prst="roundRect">
            <a:avLst/>
          </a:prstGeom>
          <a:solidFill>
            <a:schemeClr val="bg1"/>
          </a:solidFill>
          <a:ln w="57150">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6634"/>
          </a:p>
        </p:txBody>
      </p:sp>
      <p:sp>
        <p:nvSpPr>
          <p:cNvPr id="33" name="TextBox 17">
            <a:extLst>
              <a:ext uri="{FF2B5EF4-FFF2-40B4-BE49-F238E27FC236}">
                <a16:creationId xmlns:a16="http://schemas.microsoft.com/office/drawing/2014/main" id="{9D3036A0-5413-4C05-9D36-D5D4842F6A0F}"/>
              </a:ext>
            </a:extLst>
          </p:cNvPr>
          <p:cNvSpPr txBox="1"/>
          <p:nvPr/>
        </p:nvSpPr>
        <p:spPr>
          <a:xfrm>
            <a:off x="1901817" y="8002949"/>
            <a:ext cx="19440341" cy="7598619"/>
          </a:xfrm>
          <a:prstGeom prst="rect">
            <a:avLst/>
          </a:prstGeom>
          <a:noFill/>
        </p:spPr>
        <p:txBody>
          <a:bodyPr wrap="square" rtlCol="0">
            <a:spAutoFit/>
          </a:bodyPr>
          <a:lstStyle/>
          <a:p>
            <a:pPr>
              <a:spcBef>
                <a:spcPts val="1080"/>
              </a:spcBef>
              <a:spcAft>
                <a:spcPts val="1080"/>
              </a:spcAft>
            </a:pPr>
            <a:r>
              <a:rPr lang="en-GB" sz="3960" b="1" dirty="0">
                <a:solidFill>
                  <a:srgbClr val="081D58"/>
                </a:solidFill>
                <a:latin typeface="Yu Gothic UI" panose="020B0500000000000000" pitchFamily="34" charset="-128"/>
                <a:ea typeface="Yu Gothic UI" panose="020B0500000000000000" pitchFamily="34" charset="-128"/>
              </a:rPr>
              <a:t>OBJETIVO</a:t>
            </a:r>
            <a:r>
              <a:rPr lang="en-GB" sz="3960" b="1" dirty="0">
                <a:solidFill>
                  <a:schemeClr val="bg2">
                    <a:lumMod val="25000"/>
                  </a:schemeClr>
                </a:solidFill>
                <a:latin typeface="Yu Gothic UI" panose="020B0500000000000000" pitchFamily="34" charset="-128"/>
                <a:ea typeface="Yu Gothic UI" panose="020B0500000000000000" pitchFamily="34" charset="-128"/>
              </a:rPr>
              <a:t>:</a:t>
            </a:r>
          </a:p>
          <a:p>
            <a:pPr algn="just">
              <a:spcBef>
                <a:spcPts val="1080"/>
              </a:spcBef>
              <a:spcAft>
                <a:spcPts val="1080"/>
              </a:spcAft>
            </a:pPr>
            <a:r>
              <a:rPr lang="en-GB" sz="2880" b="1" dirty="0">
                <a:solidFill>
                  <a:schemeClr val="bg2">
                    <a:lumMod val="25000"/>
                  </a:schemeClr>
                </a:solidFill>
                <a:latin typeface="Yu Gothic UI" panose="020B0500000000000000" pitchFamily="34" charset="-128"/>
                <a:ea typeface="Yu Gothic UI" panose="020B0500000000000000" pitchFamily="34" charset="-128"/>
              </a:rPr>
              <a:t>ESTABLECER UN SISTEMA DE PREDICCIÓN PROBABILÍSTICO DE INUNDACIÓN ANTE ALERTAS DE CICLONES A ESCALA LOCAL CAPAZ DE CONSIDERAR Y PREDECIR LA COMPLEJIDAD DE LOS PROCESOS COSTEROS OCURRENTES BAJO ESTAS CONDICIONES METEOROLÓGICAS EXTREMAS </a:t>
            </a:r>
          </a:p>
          <a:p>
            <a:pPr>
              <a:spcBef>
                <a:spcPts val="1080"/>
              </a:spcBef>
              <a:spcAft>
                <a:spcPts val="1080"/>
              </a:spcAft>
            </a:pPr>
            <a:r>
              <a:rPr lang="en-GB" sz="3240" b="1" dirty="0">
                <a:solidFill>
                  <a:srgbClr val="081D58"/>
                </a:solidFill>
                <a:latin typeface="Yu Gothic UI" panose="020B0500000000000000" pitchFamily="34" charset="-128"/>
                <a:ea typeface="Yu Gothic UI" panose="020B0500000000000000" pitchFamily="34" charset="-128"/>
              </a:rPr>
              <a:t>METODOLOGÍA</a:t>
            </a:r>
            <a:r>
              <a:rPr lang="en-GB" sz="3240" b="1" dirty="0">
                <a:solidFill>
                  <a:schemeClr val="bg2">
                    <a:lumMod val="25000"/>
                  </a:schemeClr>
                </a:solidFill>
                <a:latin typeface="Yu Gothic UI" panose="020B0500000000000000" pitchFamily="34" charset="-128"/>
                <a:ea typeface="Yu Gothic UI" panose="020B0500000000000000" pitchFamily="34" charset="-128"/>
              </a:rPr>
              <a:t>:</a:t>
            </a:r>
            <a:endParaRPr lang="en-GB" sz="3200" b="1" dirty="0">
              <a:solidFill>
                <a:schemeClr val="bg2">
                  <a:lumMod val="25000"/>
                </a:schemeClr>
              </a:solidFill>
              <a:latin typeface="Yu Gothic UI" panose="020B0500000000000000" pitchFamily="34" charset="-128"/>
              <a:ea typeface="Yu Gothic UI" panose="020B0500000000000000" pitchFamily="34" charset="-128"/>
            </a:endParaRPr>
          </a:p>
          <a:p>
            <a:pPr>
              <a:spcBef>
                <a:spcPts val="360"/>
              </a:spcBef>
              <a:spcAft>
                <a:spcPts val="360"/>
              </a:spcAft>
            </a:pPr>
            <a:r>
              <a:rPr lang="en-US" sz="2521" dirty="0">
                <a:solidFill>
                  <a:schemeClr val="bg2">
                    <a:lumMod val="25000"/>
                  </a:schemeClr>
                </a:solidFill>
                <a:latin typeface="Yu Gothic UI" panose="020B0500000000000000" pitchFamily="34" charset="-128"/>
                <a:ea typeface="Yu Gothic UI" panose="020B0500000000000000" pitchFamily="34" charset="-128"/>
              </a:rPr>
              <a:t>		</a:t>
            </a:r>
            <a:r>
              <a:rPr lang="en-US" sz="2521" dirty="0" err="1">
                <a:solidFill>
                  <a:schemeClr val="bg2">
                    <a:lumMod val="25000"/>
                  </a:schemeClr>
                </a:solidFill>
                <a:latin typeface="Yu Gothic UI" panose="020B0500000000000000" pitchFamily="34" charset="-128"/>
                <a:ea typeface="Yu Gothic UI" panose="020B0500000000000000" pitchFamily="34" charset="-128"/>
              </a:rPr>
              <a:t>Automatización</a:t>
            </a:r>
            <a:r>
              <a:rPr lang="en-US" sz="2521" dirty="0">
                <a:solidFill>
                  <a:schemeClr val="bg2">
                    <a:lumMod val="25000"/>
                  </a:schemeClr>
                </a:solidFill>
                <a:latin typeface="Yu Gothic UI" panose="020B0500000000000000" pitchFamily="34" charset="-128"/>
                <a:ea typeface="Yu Gothic UI" panose="020B0500000000000000" pitchFamily="34" charset="-128"/>
              </a:rPr>
              <a:t> de la d</a:t>
            </a:r>
            <a:r>
              <a:rPr lang="es-ES" sz="2521" dirty="0" err="1">
                <a:solidFill>
                  <a:schemeClr val="bg2">
                    <a:lumMod val="25000"/>
                  </a:schemeClr>
                </a:solidFill>
                <a:latin typeface="Yu Gothic UI" panose="020B0500000000000000" pitchFamily="34" charset="-128"/>
                <a:ea typeface="Yu Gothic UI" panose="020B0500000000000000" pitchFamily="34" charset="-128"/>
              </a:rPr>
              <a:t>escarga</a:t>
            </a:r>
            <a:r>
              <a:rPr lang="es-ES" sz="2521" dirty="0">
                <a:solidFill>
                  <a:schemeClr val="bg2">
                    <a:lumMod val="25000"/>
                  </a:schemeClr>
                </a:solidFill>
                <a:latin typeface="Yu Gothic UI" panose="020B0500000000000000" pitchFamily="34" charset="-128"/>
                <a:ea typeface="Yu Gothic UI" panose="020B0500000000000000" pitchFamily="34" charset="-128"/>
              </a:rPr>
              <a:t> de la previsión de las posibles trayectorias del ciclón tropical.</a:t>
            </a:r>
          </a:p>
          <a:p>
            <a:pPr>
              <a:spcBef>
                <a:spcPts val="360"/>
              </a:spcBef>
              <a:spcAft>
                <a:spcPts val="360"/>
              </a:spcAft>
            </a:pPr>
            <a:r>
              <a:rPr lang="es-ES" sz="2521" dirty="0">
                <a:solidFill>
                  <a:schemeClr val="bg2">
                    <a:lumMod val="25000"/>
                  </a:schemeClr>
                </a:solidFill>
                <a:latin typeface="Yu Gothic UI" panose="020B0500000000000000" pitchFamily="34" charset="-128"/>
                <a:ea typeface="Yu Gothic UI" panose="020B0500000000000000" pitchFamily="34" charset="-128"/>
              </a:rPr>
              <a:t>		Generación de campos espacio-temporales de viento y espectros direccionales de oleaje a escala regional (</a:t>
            </a:r>
            <a:r>
              <a:rPr lang="es-ES" sz="2521" b="1" dirty="0">
                <a:solidFill>
                  <a:schemeClr val="bg2">
                    <a:lumMod val="25000"/>
                  </a:schemeClr>
                </a:solidFill>
                <a:latin typeface="Yu Gothic UI" panose="020B0500000000000000" pitchFamily="34" charset="-128"/>
                <a:ea typeface="Yu Gothic UI" panose="020B0500000000000000" pitchFamily="34" charset="-128"/>
              </a:rPr>
              <a:t>SHyTCWaves</a:t>
            </a:r>
            <a:r>
              <a:rPr lang="es-ES" sz="2521" dirty="0">
                <a:solidFill>
                  <a:schemeClr val="bg2">
                    <a:lumMod val="25000"/>
                  </a:schemeClr>
                </a:solidFill>
                <a:latin typeface="Yu Gothic UI" panose="020B0500000000000000" pitchFamily="34" charset="-128"/>
                <a:ea typeface="Yu Gothic UI" panose="020B0500000000000000" pitchFamily="34" charset="-128"/>
              </a:rPr>
              <a:t>).</a:t>
            </a:r>
          </a:p>
          <a:p>
            <a:pPr>
              <a:spcBef>
                <a:spcPts val="360"/>
              </a:spcBef>
              <a:spcAft>
                <a:spcPts val="360"/>
              </a:spcAft>
            </a:pPr>
            <a:r>
              <a:rPr lang="es-ES" sz="2521" dirty="0">
                <a:solidFill>
                  <a:schemeClr val="bg2">
                    <a:lumMod val="25000"/>
                  </a:schemeClr>
                </a:solidFill>
                <a:latin typeface="Yu Gothic UI" panose="020B0500000000000000" pitchFamily="34" charset="-128"/>
                <a:ea typeface="Yu Gothic UI" panose="020B0500000000000000" pitchFamily="34" charset="-128"/>
              </a:rPr>
              <a:t>		Generación de campos espacio-temporales de espectros direccionales de oleaje a escala local (</a:t>
            </a:r>
            <a:r>
              <a:rPr lang="es-ES" sz="2521" b="1" dirty="0">
                <a:solidFill>
                  <a:schemeClr val="bg2">
                    <a:lumMod val="25000"/>
                  </a:schemeClr>
                </a:solidFill>
                <a:latin typeface="Yu Gothic UI" panose="020B0500000000000000" pitchFamily="34" charset="-128"/>
                <a:ea typeface="Yu Gothic UI" panose="020B0500000000000000" pitchFamily="34" charset="-128"/>
              </a:rPr>
              <a:t>BinWaves</a:t>
            </a:r>
            <a:r>
              <a:rPr lang="es-ES" sz="2521" dirty="0">
                <a:solidFill>
                  <a:schemeClr val="bg2">
                    <a:lumMod val="25000"/>
                  </a:schemeClr>
                </a:solidFill>
                <a:latin typeface="Yu Gothic UI" panose="020B0500000000000000" pitchFamily="34" charset="-128"/>
                <a:ea typeface="Yu Gothic UI" panose="020B0500000000000000" pitchFamily="34" charset="-128"/>
              </a:rPr>
              <a:t>).</a:t>
            </a:r>
          </a:p>
          <a:p>
            <a:pPr>
              <a:spcBef>
                <a:spcPts val="360"/>
              </a:spcBef>
              <a:spcAft>
                <a:spcPts val="360"/>
              </a:spcAft>
            </a:pPr>
            <a:r>
              <a:rPr lang="es-ES" sz="2521" dirty="0">
                <a:solidFill>
                  <a:schemeClr val="bg2">
                    <a:lumMod val="25000"/>
                  </a:schemeClr>
                </a:solidFill>
                <a:latin typeface="Yu Gothic UI" panose="020B0500000000000000" pitchFamily="34" charset="-128"/>
                <a:ea typeface="Yu Gothic UI" panose="020B0500000000000000" pitchFamily="34" charset="-128"/>
              </a:rPr>
              <a:t>		Generación de campos espacio-temporales de niveles de marea meteorológica (</a:t>
            </a:r>
            <a:r>
              <a:rPr lang="es-ES" sz="2521" b="1" dirty="0">
                <a:solidFill>
                  <a:schemeClr val="bg2">
                    <a:lumMod val="25000"/>
                  </a:schemeClr>
                </a:solidFill>
                <a:latin typeface="Yu Gothic UI" panose="020B0500000000000000" pitchFamily="34" charset="-128"/>
                <a:ea typeface="Yu Gothic UI" panose="020B0500000000000000" pitchFamily="34" charset="-128"/>
              </a:rPr>
              <a:t>GreenSurge</a:t>
            </a:r>
            <a:r>
              <a:rPr lang="es-ES" sz="2521" dirty="0">
                <a:solidFill>
                  <a:schemeClr val="bg2">
                    <a:lumMod val="25000"/>
                  </a:schemeClr>
                </a:solidFill>
                <a:latin typeface="Yu Gothic UI" panose="020B0500000000000000" pitchFamily="34" charset="-128"/>
                <a:ea typeface="Yu Gothic UI" panose="020B0500000000000000" pitchFamily="34" charset="-128"/>
              </a:rPr>
              <a:t>). </a:t>
            </a:r>
          </a:p>
          <a:p>
            <a:pPr>
              <a:spcBef>
                <a:spcPts val="360"/>
              </a:spcBef>
              <a:spcAft>
                <a:spcPts val="360"/>
              </a:spcAft>
            </a:pPr>
            <a:r>
              <a:rPr lang="es-ES" sz="2521" dirty="0">
                <a:solidFill>
                  <a:schemeClr val="bg2">
                    <a:lumMod val="25000"/>
                  </a:schemeClr>
                </a:solidFill>
                <a:latin typeface="Yu Gothic UI" panose="020B0500000000000000" pitchFamily="34" charset="-128"/>
                <a:ea typeface="Yu Gothic UI" panose="020B0500000000000000" pitchFamily="34" charset="-128"/>
              </a:rPr>
              <a:t>		Generación de los niveles de marea astronómica basados en </a:t>
            </a:r>
            <a:r>
              <a:rPr lang="es-ES" sz="2521" b="1" dirty="0">
                <a:solidFill>
                  <a:schemeClr val="bg2">
                    <a:lumMod val="25000"/>
                  </a:schemeClr>
                </a:solidFill>
                <a:latin typeface="Yu Gothic UI" panose="020B0500000000000000" pitchFamily="34" charset="-128"/>
                <a:ea typeface="Yu Gothic UI" panose="020B0500000000000000" pitchFamily="34" charset="-128"/>
              </a:rPr>
              <a:t>TPX09.</a:t>
            </a:r>
          </a:p>
          <a:p>
            <a:pPr>
              <a:spcBef>
                <a:spcPts val="360"/>
              </a:spcBef>
              <a:spcAft>
                <a:spcPts val="360"/>
              </a:spcAft>
            </a:pPr>
            <a:r>
              <a:rPr lang="es-ES" sz="2521" dirty="0">
                <a:solidFill>
                  <a:schemeClr val="bg2">
                    <a:lumMod val="25000"/>
                  </a:schemeClr>
                </a:solidFill>
                <a:latin typeface="Yu Gothic UI" panose="020B0500000000000000" pitchFamily="34" charset="-128"/>
                <a:ea typeface="Yu Gothic UI" panose="020B0500000000000000" pitchFamily="34" charset="-128"/>
              </a:rPr>
              <a:t>		Integración de los sistemas BinWaves, GreenSurge y TPX09, y previsión probabilística de TWL.</a:t>
            </a:r>
          </a:p>
          <a:p>
            <a:pPr>
              <a:spcBef>
                <a:spcPts val="360"/>
              </a:spcBef>
              <a:spcAft>
                <a:spcPts val="360"/>
              </a:spcAft>
            </a:pPr>
            <a:r>
              <a:rPr lang="es-ES" sz="2521" dirty="0">
                <a:solidFill>
                  <a:schemeClr val="bg2">
                    <a:lumMod val="25000"/>
                  </a:schemeClr>
                </a:solidFill>
                <a:latin typeface="Yu Gothic UI" panose="020B0500000000000000" pitchFamily="34" charset="-128"/>
                <a:ea typeface="Yu Gothic UI" panose="020B0500000000000000" pitchFamily="34" charset="-128"/>
              </a:rPr>
              <a:t>		Generación de mapas de inundación de alta resolución (sistemas </a:t>
            </a:r>
            <a:r>
              <a:rPr lang="es-ES" sz="2521" b="1" dirty="0">
                <a:solidFill>
                  <a:schemeClr val="bg2">
                    <a:lumMod val="25000"/>
                  </a:schemeClr>
                </a:solidFill>
                <a:latin typeface="Yu Gothic UI" panose="020B0500000000000000" pitchFamily="34" charset="-128"/>
                <a:ea typeface="Yu Gothic UI" panose="020B0500000000000000" pitchFamily="34" charset="-128"/>
              </a:rPr>
              <a:t>HyBeat</a:t>
            </a:r>
            <a:r>
              <a:rPr lang="es-ES" sz="2521" dirty="0">
                <a:solidFill>
                  <a:schemeClr val="bg2">
                    <a:lumMod val="25000"/>
                  </a:schemeClr>
                </a:solidFill>
                <a:latin typeface="Yu Gothic UI" panose="020B0500000000000000" pitchFamily="34" charset="-128"/>
                <a:ea typeface="Yu Gothic UI" panose="020B0500000000000000" pitchFamily="34" charset="-128"/>
              </a:rPr>
              <a:t> y </a:t>
            </a:r>
            <a:r>
              <a:rPr lang="es-ES" sz="2521" b="1" dirty="0">
                <a:solidFill>
                  <a:schemeClr val="bg2">
                    <a:lumMod val="25000"/>
                  </a:schemeClr>
                </a:solidFill>
                <a:latin typeface="Yu Gothic UI" panose="020B0500000000000000" pitchFamily="34" charset="-128"/>
                <a:ea typeface="Yu Gothic UI" panose="020B0500000000000000" pitchFamily="34" charset="-128"/>
              </a:rPr>
              <a:t>HyFlood</a:t>
            </a:r>
            <a:r>
              <a:rPr lang="es-ES" sz="2521" dirty="0">
                <a:solidFill>
                  <a:schemeClr val="bg2">
                    <a:lumMod val="25000"/>
                  </a:schemeClr>
                </a:solidFill>
                <a:latin typeface="Yu Gothic UI" panose="020B0500000000000000" pitchFamily="34" charset="-128"/>
                <a:ea typeface="Yu Gothic UI" panose="020B0500000000000000" pitchFamily="34" charset="-128"/>
              </a:rPr>
              <a:t>)</a:t>
            </a:r>
          </a:p>
          <a:p>
            <a:pPr>
              <a:spcBef>
                <a:spcPts val="360"/>
              </a:spcBef>
              <a:spcAft>
                <a:spcPts val="360"/>
              </a:spcAft>
            </a:pPr>
            <a:endParaRPr lang="es-ES" sz="2521" dirty="0">
              <a:solidFill>
                <a:schemeClr val="bg2">
                  <a:lumMod val="25000"/>
                </a:schemeClr>
              </a:solidFill>
              <a:latin typeface="Yu Gothic UI" panose="020B0500000000000000" pitchFamily="34" charset="-128"/>
              <a:ea typeface="Yu Gothic UI" panose="020B0500000000000000" pitchFamily="34" charset="-128"/>
            </a:endParaRPr>
          </a:p>
          <a:p>
            <a:pPr>
              <a:spcBef>
                <a:spcPts val="360"/>
              </a:spcBef>
              <a:spcAft>
                <a:spcPts val="360"/>
              </a:spcAft>
            </a:pPr>
            <a:endParaRPr lang="es-ES" sz="2521" dirty="0">
              <a:solidFill>
                <a:schemeClr val="bg2">
                  <a:lumMod val="25000"/>
                </a:schemeClr>
              </a:solidFill>
              <a:latin typeface="Yu Gothic UI" panose="020B0500000000000000" pitchFamily="34" charset="-128"/>
              <a:ea typeface="Yu Gothic UI" panose="020B0500000000000000" pitchFamily="34" charset="-128"/>
            </a:endParaRPr>
          </a:p>
        </p:txBody>
      </p:sp>
      <p:sp>
        <p:nvSpPr>
          <p:cNvPr id="34" name="Rounded Rectangle 19">
            <a:extLst>
              <a:ext uri="{FF2B5EF4-FFF2-40B4-BE49-F238E27FC236}">
                <a16:creationId xmlns:a16="http://schemas.microsoft.com/office/drawing/2014/main" id="{74AE0F4E-1022-4742-A03D-0B1D26F387A3}"/>
              </a:ext>
            </a:extLst>
          </p:cNvPr>
          <p:cNvSpPr/>
          <p:nvPr/>
        </p:nvSpPr>
        <p:spPr>
          <a:xfrm>
            <a:off x="21833181" y="7811853"/>
            <a:ext cx="9918591" cy="7173195"/>
          </a:xfrm>
          <a:prstGeom prst="roundRect">
            <a:avLst/>
          </a:prstGeom>
          <a:solidFill>
            <a:schemeClr val="bg1"/>
          </a:solidFill>
          <a:ln w="57150">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6634"/>
          </a:p>
        </p:txBody>
      </p:sp>
      <p:sp>
        <p:nvSpPr>
          <p:cNvPr id="63" name="Oval 79">
            <a:extLst>
              <a:ext uri="{FF2B5EF4-FFF2-40B4-BE49-F238E27FC236}">
                <a16:creationId xmlns:a16="http://schemas.microsoft.com/office/drawing/2014/main" id="{C78F42A5-3D96-481E-BC6C-1CCEB9402F55}"/>
              </a:ext>
            </a:extLst>
          </p:cNvPr>
          <p:cNvSpPr/>
          <p:nvPr/>
        </p:nvSpPr>
        <p:spPr>
          <a:xfrm>
            <a:off x="2148070" y="11154720"/>
            <a:ext cx="432931" cy="432931"/>
          </a:xfrm>
          <a:prstGeom prst="ellipse">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521" b="1" dirty="0">
                <a:solidFill>
                  <a:srgbClr val="081D58"/>
                </a:solidFill>
              </a:rPr>
              <a:t>1</a:t>
            </a:r>
          </a:p>
        </p:txBody>
      </p:sp>
      <p:sp>
        <p:nvSpPr>
          <p:cNvPr id="64" name="Oval 80">
            <a:extLst>
              <a:ext uri="{FF2B5EF4-FFF2-40B4-BE49-F238E27FC236}">
                <a16:creationId xmlns:a16="http://schemas.microsoft.com/office/drawing/2014/main" id="{0DC4CA13-7F99-40B0-B5F6-AEB7413DC71E}"/>
              </a:ext>
            </a:extLst>
          </p:cNvPr>
          <p:cNvSpPr/>
          <p:nvPr/>
        </p:nvSpPr>
        <p:spPr>
          <a:xfrm>
            <a:off x="2156337" y="11632892"/>
            <a:ext cx="432931" cy="432931"/>
          </a:xfrm>
          <a:prstGeom prst="ellipse">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521" b="1" dirty="0">
                <a:solidFill>
                  <a:srgbClr val="081D58"/>
                </a:solidFill>
              </a:rPr>
              <a:t>2</a:t>
            </a:r>
          </a:p>
        </p:txBody>
      </p:sp>
      <p:sp>
        <p:nvSpPr>
          <p:cNvPr id="65" name="Oval 81">
            <a:extLst>
              <a:ext uri="{FF2B5EF4-FFF2-40B4-BE49-F238E27FC236}">
                <a16:creationId xmlns:a16="http://schemas.microsoft.com/office/drawing/2014/main" id="{56A1EC62-A030-46FF-A80A-40812B929B11}"/>
              </a:ext>
            </a:extLst>
          </p:cNvPr>
          <p:cNvSpPr/>
          <p:nvPr/>
        </p:nvSpPr>
        <p:spPr>
          <a:xfrm>
            <a:off x="2162937" y="12127465"/>
            <a:ext cx="432931" cy="432931"/>
          </a:xfrm>
          <a:prstGeom prst="ellipse">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521" b="1" dirty="0">
                <a:solidFill>
                  <a:srgbClr val="081D58"/>
                </a:solidFill>
              </a:rPr>
              <a:t>3</a:t>
            </a:r>
          </a:p>
        </p:txBody>
      </p:sp>
      <p:sp>
        <p:nvSpPr>
          <p:cNvPr id="66" name="Oval 82">
            <a:extLst>
              <a:ext uri="{FF2B5EF4-FFF2-40B4-BE49-F238E27FC236}">
                <a16:creationId xmlns:a16="http://schemas.microsoft.com/office/drawing/2014/main" id="{49B22434-1A57-467B-9A79-CD897A56B406}"/>
              </a:ext>
            </a:extLst>
          </p:cNvPr>
          <p:cNvSpPr/>
          <p:nvPr/>
        </p:nvSpPr>
        <p:spPr>
          <a:xfrm>
            <a:off x="2174844" y="12604688"/>
            <a:ext cx="432931" cy="432931"/>
          </a:xfrm>
          <a:prstGeom prst="ellipse">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521" b="1" dirty="0">
                <a:solidFill>
                  <a:srgbClr val="081D58"/>
                </a:solidFill>
              </a:rPr>
              <a:t>4</a:t>
            </a:r>
          </a:p>
        </p:txBody>
      </p:sp>
      <p:sp>
        <p:nvSpPr>
          <p:cNvPr id="68" name="TextBox 20">
            <a:extLst>
              <a:ext uri="{FF2B5EF4-FFF2-40B4-BE49-F238E27FC236}">
                <a16:creationId xmlns:a16="http://schemas.microsoft.com/office/drawing/2014/main" id="{E92356D9-A1AE-4CDC-8D34-695CEE7A8251}"/>
              </a:ext>
            </a:extLst>
          </p:cNvPr>
          <p:cNvSpPr txBox="1"/>
          <p:nvPr/>
        </p:nvSpPr>
        <p:spPr>
          <a:xfrm>
            <a:off x="22482487" y="8222522"/>
            <a:ext cx="9770659" cy="701602"/>
          </a:xfrm>
          <a:prstGeom prst="rect">
            <a:avLst/>
          </a:prstGeom>
          <a:noFill/>
        </p:spPr>
        <p:txBody>
          <a:bodyPr wrap="square" rtlCol="0">
            <a:spAutoFit/>
          </a:bodyPr>
          <a:lstStyle>
            <a:defPPr>
              <a:defRPr lang="en-US"/>
            </a:defPPr>
            <a:lvl1pPr>
              <a:defRPr sz="4400" b="1">
                <a:solidFill>
                  <a:srgbClr val="081D58"/>
                </a:solidFill>
                <a:latin typeface="Yu Gothic UI Semibold" panose="020B0700000000000000" pitchFamily="34" charset="-128"/>
                <a:ea typeface="Yu Gothic UI Semibold" panose="020B0700000000000000" pitchFamily="34" charset="-128"/>
              </a:defRPr>
            </a:lvl1pPr>
          </a:lstStyle>
          <a:p>
            <a:r>
              <a:rPr lang="en-NZ" sz="3959" dirty="0"/>
              <a:t>ZONA DE ESTUDIO: SAMOA Y TONGA</a:t>
            </a:r>
          </a:p>
        </p:txBody>
      </p:sp>
      <p:sp>
        <p:nvSpPr>
          <p:cNvPr id="81" name="Oval 82">
            <a:extLst>
              <a:ext uri="{FF2B5EF4-FFF2-40B4-BE49-F238E27FC236}">
                <a16:creationId xmlns:a16="http://schemas.microsoft.com/office/drawing/2014/main" id="{19D26D0E-49B7-46B2-8D2A-343570159A2F}"/>
              </a:ext>
            </a:extLst>
          </p:cNvPr>
          <p:cNvSpPr/>
          <p:nvPr/>
        </p:nvSpPr>
        <p:spPr>
          <a:xfrm>
            <a:off x="2188568" y="13073552"/>
            <a:ext cx="432931" cy="432931"/>
          </a:xfrm>
          <a:prstGeom prst="ellipse">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521" b="1" dirty="0">
                <a:solidFill>
                  <a:srgbClr val="081D58"/>
                </a:solidFill>
              </a:rPr>
              <a:t>5</a:t>
            </a:r>
          </a:p>
        </p:txBody>
      </p:sp>
      <p:sp>
        <p:nvSpPr>
          <p:cNvPr id="82" name="Oval 82">
            <a:extLst>
              <a:ext uri="{FF2B5EF4-FFF2-40B4-BE49-F238E27FC236}">
                <a16:creationId xmlns:a16="http://schemas.microsoft.com/office/drawing/2014/main" id="{EC78EE2A-5C86-4C54-A354-E78B9953C47A}"/>
              </a:ext>
            </a:extLst>
          </p:cNvPr>
          <p:cNvSpPr/>
          <p:nvPr/>
        </p:nvSpPr>
        <p:spPr>
          <a:xfrm>
            <a:off x="2170700" y="13572242"/>
            <a:ext cx="432931" cy="432931"/>
          </a:xfrm>
          <a:prstGeom prst="ellipse">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521" b="1" dirty="0">
                <a:solidFill>
                  <a:srgbClr val="081D58"/>
                </a:solidFill>
              </a:rPr>
              <a:t>6</a:t>
            </a:r>
          </a:p>
        </p:txBody>
      </p:sp>
      <p:sp>
        <p:nvSpPr>
          <p:cNvPr id="83" name="Oval 82">
            <a:extLst>
              <a:ext uri="{FF2B5EF4-FFF2-40B4-BE49-F238E27FC236}">
                <a16:creationId xmlns:a16="http://schemas.microsoft.com/office/drawing/2014/main" id="{C2B85352-9ED1-4DF1-B04B-C8805BD99AFE}"/>
              </a:ext>
            </a:extLst>
          </p:cNvPr>
          <p:cNvSpPr/>
          <p:nvPr/>
        </p:nvSpPr>
        <p:spPr>
          <a:xfrm>
            <a:off x="2185566" y="14070263"/>
            <a:ext cx="432931" cy="432931"/>
          </a:xfrm>
          <a:prstGeom prst="ellipse">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521" b="1" dirty="0">
                <a:solidFill>
                  <a:srgbClr val="081D58"/>
                </a:solidFill>
              </a:rPr>
              <a:t>7</a:t>
            </a:r>
          </a:p>
        </p:txBody>
      </p:sp>
      <p:sp>
        <p:nvSpPr>
          <p:cNvPr id="84" name="Rounded Rectangle 5">
            <a:extLst>
              <a:ext uri="{FF2B5EF4-FFF2-40B4-BE49-F238E27FC236}">
                <a16:creationId xmlns:a16="http://schemas.microsoft.com/office/drawing/2014/main" id="{7C48B914-CCC7-404E-A69D-97814C9199B9}"/>
              </a:ext>
            </a:extLst>
          </p:cNvPr>
          <p:cNvSpPr/>
          <p:nvPr/>
        </p:nvSpPr>
        <p:spPr>
          <a:xfrm>
            <a:off x="884255" y="15253231"/>
            <a:ext cx="8906694" cy="6626456"/>
          </a:xfrm>
          <a:prstGeom prst="roundRect">
            <a:avLst/>
          </a:prstGeom>
          <a:solidFill>
            <a:schemeClr val="bg1"/>
          </a:solidFill>
          <a:ln w="57150">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6634"/>
          </a:p>
        </p:txBody>
      </p:sp>
      <p:sp>
        <p:nvSpPr>
          <p:cNvPr id="85" name="Rounded Rectangle 5">
            <a:extLst>
              <a:ext uri="{FF2B5EF4-FFF2-40B4-BE49-F238E27FC236}">
                <a16:creationId xmlns:a16="http://schemas.microsoft.com/office/drawing/2014/main" id="{76C53010-C177-4014-A125-7FF498AFDBF3}"/>
              </a:ext>
            </a:extLst>
          </p:cNvPr>
          <p:cNvSpPr/>
          <p:nvPr/>
        </p:nvSpPr>
        <p:spPr>
          <a:xfrm>
            <a:off x="10036764" y="15268215"/>
            <a:ext cx="21715008" cy="6654401"/>
          </a:xfrm>
          <a:prstGeom prst="roundRect">
            <a:avLst/>
          </a:prstGeom>
          <a:solidFill>
            <a:schemeClr val="bg1"/>
          </a:solidFill>
          <a:ln w="57150">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6634"/>
          </a:p>
        </p:txBody>
      </p:sp>
      <p:sp>
        <p:nvSpPr>
          <p:cNvPr id="86" name="Rounded Rectangle 5">
            <a:extLst>
              <a:ext uri="{FF2B5EF4-FFF2-40B4-BE49-F238E27FC236}">
                <a16:creationId xmlns:a16="http://schemas.microsoft.com/office/drawing/2014/main" id="{69C85E4D-4E11-4996-B565-B586BC62DA9E}"/>
              </a:ext>
            </a:extLst>
          </p:cNvPr>
          <p:cNvSpPr/>
          <p:nvPr/>
        </p:nvSpPr>
        <p:spPr>
          <a:xfrm>
            <a:off x="798312" y="22222055"/>
            <a:ext cx="15401331" cy="8290536"/>
          </a:xfrm>
          <a:prstGeom prst="roundRect">
            <a:avLst/>
          </a:prstGeom>
          <a:solidFill>
            <a:schemeClr val="bg1"/>
          </a:solidFill>
          <a:ln w="57150">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6634" dirty="0"/>
          </a:p>
        </p:txBody>
      </p:sp>
      <p:sp>
        <p:nvSpPr>
          <p:cNvPr id="87" name="Rounded Rectangle 5">
            <a:extLst>
              <a:ext uri="{FF2B5EF4-FFF2-40B4-BE49-F238E27FC236}">
                <a16:creationId xmlns:a16="http://schemas.microsoft.com/office/drawing/2014/main" id="{EFE165AB-8F38-4A07-8242-3BDEC52567C1}"/>
              </a:ext>
            </a:extLst>
          </p:cNvPr>
          <p:cNvSpPr/>
          <p:nvPr/>
        </p:nvSpPr>
        <p:spPr>
          <a:xfrm>
            <a:off x="16602333" y="22285572"/>
            <a:ext cx="15032422" cy="8227019"/>
          </a:xfrm>
          <a:prstGeom prst="roundRect">
            <a:avLst/>
          </a:prstGeom>
          <a:solidFill>
            <a:schemeClr val="bg1"/>
          </a:solidFill>
          <a:ln w="57150">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6634" dirty="0"/>
          </a:p>
        </p:txBody>
      </p:sp>
      <p:sp>
        <p:nvSpPr>
          <p:cNvPr id="89" name="Rounded Rectangle 5">
            <a:extLst>
              <a:ext uri="{FF2B5EF4-FFF2-40B4-BE49-F238E27FC236}">
                <a16:creationId xmlns:a16="http://schemas.microsoft.com/office/drawing/2014/main" id="{D534E73A-A102-41A0-9F74-08783EF7EE0A}"/>
              </a:ext>
            </a:extLst>
          </p:cNvPr>
          <p:cNvSpPr/>
          <p:nvPr/>
        </p:nvSpPr>
        <p:spPr>
          <a:xfrm>
            <a:off x="831321" y="30815136"/>
            <a:ext cx="6895360" cy="7589664"/>
          </a:xfrm>
          <a:prstGeom prst="roundRect">
            <a:avLst/>
          </a:prstGeom>
          <a:solidFill>
            <a:schemeClr val="bg1"/>
          </a:solidFill>
          <a:ln w="57150">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6634"/>
          </a:p>
        </p:txBody>
      </p:sp>
      <p:sp>
        <p:nvSpPr>
          <p:cNvPr id="90" name="Rounded Rectangle 5">
            <a:extLst>
              <a:ext uri="{FF2B5EF4-FFF2-40B4-BE49-F238E27FC236}">
                <a16:creationId xmlns:a16="http://schemas.microsoft.com/office/drawing/2014/main" id="{D5AAFD6C-A6FE-4FD3-ADE4-B4B31AFB64AD}"/>
              </a:ext>
            </a:extLst>
          </p:cNvPr>
          <p:cNvSpPr/>
          <p:nvPr/>
        </p:nvSpPr>
        <p:spPr>
          <a:xfrm>
            <a:off x="8094800" y="30807540"/>
            <a:ext cx="11467104" cy="7586218"/>
          </a:xfrm>
          <a:prstGeom prst="roundRect">
            <a:avLst/>
          </a:prstGeom>
          <a:solidFill>
            <a:schemeClr val="bg1"/>
          </a:solidFill>
          <a:ln w="57150">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6634"/>
          </a:p>
        </p:txBody>
      </p:sp>
      <p:sp>
        <p:nvSpPr>
          <p:cNvPr id="92" name="Oval 84">
            <a:extLst>
              <a:ext uri="{FF2B5EF4-FFF2-40B4-BE49-F238E27FC236}">
                <a16:creationId xmlns:a16="http://schemas.microsoft.com/office/drawing/2014/main" id="{845FEE2B-1805-49E6-967A-51FE06CD7770}"/>
              </a:ext>
            </a:extLst>
          </p:cNvPr>
          <p:cNvSpPr/>
          <p:nvPr/>
        </p:nvSpPr>
        <p:spPr>
          <a:xfrm>
            <a:off x="598171" y="15131219"/>
            <a:ext cx="1142032" cy="1142032"/>
          </a:xfrm>
          <a:prstGeom prst="ellipse">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4319" b="1" dirty="0">
                <a:solidFill>
                  <a:srgbClr val="081D58"/>
                </a:solidFill>
              </a:rPr>
              <a:t>1</a:t>
            </a:r>
          </a:p>
        </p:txBody>
      </p:sp>
      <p:pic>
        <p:nvPicPr>
          <p:cNvPr id="2064" name="Picture 16">
            <a:extLst>
              <a:ext uri="{FF2B5EF4-FFF2-40B4-BE49-F238E27FC236}">
                <a16:creationId xmlns:a16="http://schemas.microsoft.com/office/drawing/2014/main" id="{B28A8ECC-5C67-4795-9C0D-19487952B1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2341" y="17279548"/>
            <a:ext cx="497478" cy="44275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a:extLst>
              <a:ext uri="{FF2B5EF4-FFF2-40B4-BE49-F238E27FC236}">
                <a16:creationId xmlns:a16="http://schemas.microsoft.com/office/drawing/2014/main" id="{E300D17E-8C55-47CE-8038-4F88A694A7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278" y="17952074"/>
            <a:ext cx="4702513" cy="3358938"/>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11">
            <a:extLst>
              <a:ext uri="{FF2B5EF4-FFF2-40B4-BE49-F238E27FC236}">
                <a16:creationId xmlns:a16="http://schemas.microsoft.com/office/drawing/2014/main" id="{2DD75009-7CA5-4F54-9331-4323259C5F5F}"/>
              </a:ext>
            </a:extLst>
          </p:cNvPr>
          <p:cNvSpPr txBox="1"/>
          <p:nvPr/>
        </p:nvSpPr>
        <p:spPr>
          <a:xfrm>
            <a:off x="898315" y="16518629"/>
            <a:ext cx="8324102" cy="1131079"/>
          </a:xfrm>
          <a:prstGeom prst="rect">
            <a:avLst/>
          </a:prstGeom>
          <a:noFill/>
          <a:ln>
            <a:noFill/>
          </a:ln>
        </p:spPr>
        <p:txBody>
          <a:bodyPr wrap="square" rtlCol="0">
            <a:spAutoFit/>
          </a:bodyPr>
          <a:lstStyle>
            <a:defPPr>
              <a:defRPr lang="en-US"/>
            </a:defPPr>
            <a:lvl1pPr algn="just">
              <a:defRPr sz="2500">
                <a:latin typeface="Yu Gothic UI" panose="020B0500000000000000" pitchFamily="34" charset="-128"/>
                <a:ea typeface="Yu Gothic UI" panose="020B0500000000000000" pitchFamily="34" charset="-128"/>
              </a:defRPr>
            </a:lvl1pPr>
          </a:lstStyle>
          <a:p>
            <a:pPr indent="457200"/>
            <a:r>
              <a:rPr lang="es-ES" sz="2250" dirty="0"/>
              <a:t>La previsión de las posibles trayectorias del ciclón tropical se descargan automáticamente a través de la plataforma de colaboración </a:t>
            </a:r>
            <a:r>
              <a:rPr lang="es-ES" sz="2250" b="1" i="1" dirty="0" err="1"/>
              <a:t>Joint</a:t>
            </a:r>
            <a:r>
              <a:rPr lang="es-ES" sz="2250" b="1" i="1" dirty="0"/>
              <a:t> </a:t>
            </a:r>
            <a:r>
              <a:rPr lang="es-ES" sz="2250" b="1" i="1" dirty="0" err="1"/>
              <a:t>Typhoon</a:t>
            </a:r>
            <a:r>
              <a:rPr lang="es-ES" sz="2250" b="1" i="1" dirty="0"/>
              <a:t> </a:t>
            </a:r>
            <a:r>
              <a:rPr lang="es-ES" sz="2250" b="1" i="1" dirty="0" err="1"/>
              <a:t>Warning</a:t>
            </a:r>
            <a:r>
              <a:rPr lang="es-ES" sz="2250" b="1" i="1" dirty="0"/>
              <a:t> Center (JTWC).</a:t>
            </a:r>
            <a:endParaRPr lang="en-NZ" sz="2250" b="1" i="1" dirty="0"/>
          </a:p>
        </p:txBody>
      </p:sp>
      <p:sp>
        <p:nvSpPr>
          <p:cNvPr id="102" name="TextBox 38">
            <a:extLst>
              <a:ext uri="{FF2B5EF4-FFF2-40B4-BE49-F238E27FC236}">
                <a16:creationId xmlns:a16="http://schemas.microsoft.com/office/drawing/2014/main" id="{750A655B-72AA-4B78-808F-2C24F0467F0A}"/>
              </a:ext>
            </a:extLst>
          </p:cNvPr>
          <p:cNvSpPr txBox="1"/>
          <p:nvPr/>
        </p:nvSpPr>
        <p:spPr>
          <a:xfrm>
            <a:off x="1031826" y="15511339"/>
            <a:ext cx="7668622" cy="701602"/>
          </a:xfrm>
          <a:prstGeom prst="rect">
            <a:avLst/>
          </a:prstGeom>
          <a:noFill/>
        </p:spPr>
        <p:txBody>
          <a:bodyPr wrap="square" rtlCol="0">
            <a:spAutoFit/>
          </a:bodyPr>
          <a:lstStyle/>
          <a:p>
            <a:pPr algn="ctr"/>
            <a:r>
              <a:rPr lang="en-NZ" sz="3959" b="1" dirty="0" err="1">
                <a:solidFill>
                  <a:srgbClr val="081D58"/>
                </a:solidFill>
                <a:latin typeface="Yu Gothic UI Semibold" panose="020B0700000000000000" pitchFamily="34" charset="-128"/>
                <a:ea typeface="Yu Gothic UI Semibold" panose="020B0700000000000000" pitchFamily="34" charset="-128"/>
              </a:rPr>
              <a:t>Descarga</a:t>
            </a:r>
            <a:r>
              <a:rPr lang="en-NZ" sz="3959" b="1" dirty="0">
                <a:solidFill>
                  <a:srgbClr val="081D58"/>
                </a:solidFill>
                <a:latin typeface="Yu Gothic UI Semibold" panose="020B0700000000000000" pitchFamily="34" charset="-128"/>
                <a:ea typeface="Yu Gothic UI Semibold" panose="020B0700000000000000" pitchFamily="34" charset="-128"/>
              </a:rPr>
              <a:t> de </a:t>
            </a:r>
            <a:r>
              <a:rPr lang="en-NZ" sz="3959" b="1" dirty="0" err="1">
                <a:solidFill>
                  <a:srgbClr val="081D58"/>
                </a:solidFill>
                <a:latin typeface="Yu Gothic UI Semibold" panose="020B0700000000000000" pitchFamily="34" charset="-128"/>
                <a:ea typeface="Yu Gothic UI Semibold" panose="020B0700000000000000" pitchFamily="34" charset="-128"/>
              </a:rPr>
              <a:t>Trayectorias</a:t>
            </a:r>
            <a:endParaRPr lang="en-NZ" sz="3959" b="1" dirty="0">
              <a:solidFill>
                <a:srgbClr val="081D58"/>
              </a:solidFill>
              <a:latin typeface="Yu Gothic UI Semibold" panose="020B0700000000000000" pitchFamily="34" charset="-128"/>
              <a:ea typeface="Yu Gothic UI Semibold" panose="020B0700000000000000" pitchFamily="34" charset="-128"/>
            </a:endParaRPr>
          </a:p>
        </p:txBody>
      </p:sp>
      <p:pic>
        <p:nvPicPr>
          <p:cNvPr id="104" name="Picture 20">
            <a:extLst>
              <a:ext uri="{FF2B5EF4-FFF2-40B4-BE49-F238E27FC236}">
                <a16:creationId xmlns:a16="http://schemas.microsoft.com/office/drawing/2014/main" id="{568F171D-44FB-417C-B1D4-18F3F905BA3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9981"/>
          <a:stretch/>
        </p:blipFill>
        <p:spPr bwMode="auto">
          <a:xfrm>
            <a:off x="5888240" y="18597671"/>
            <a:ext cx="3586495" cy="2527461"/>
          </a:xfrm>
          <a:prstGeom prst="rect">
            <a:avLst/>
          </a:prstGeom>
          <a:noFill/>
          <a:extLst>
            <a:ext uri="{909E8E84-426E-40DD-AFC4-6F175D3DCCD1}">
              <a14:hiddenFill xmlns:a14="http://schemas.microsoft.com/office/drawing/2010/main">
                <a:solidFill>
                  <a:srgbClr val="FFFFFF"/>
                </a:solidFill>
              </a14:hiddenFill>
            </a:ext>
          </a:extLst>
        </p:spPr>
      </p:pic>
      <p:sp>
        <p:nvSpPr>
          <p:cNvPr id="105" name="Oval 84">
            <a:extLst>
              <a:ext uri="{FF2B5EF4-FFF2-40B4-BE49-F238E27FC236}">
                <a16:creationId xmlns:a16="http://schemas.microsoft.com/office/drawing/2014/main" id="{E7975A1D-BBE1-4984-AEC6-8B7ECA6AC55D}"/>
              </a:ext>
            </a:extLst>
          </p:cNvPr>
          <p:cNvSpPr/>
          <p:nvPr/>
        </p:nvSpPr>
        <p:spPr>
          <a:xfrm>
            <a:off x="9852480" y="15131219"/>
            <a:ext cx="1142032" cy="1142032"/>
          </a:xfrm>
          <a:prstGeom prst="ellipse">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4319" b="1" dirty="0">
                <a:solidFill>
                  <a:srgbClr val="081D58"/>
                </a:solidFill>
              </a:rPr>
              <a:t>2</a:t>
            </a:r>
          </a:p>
        </p:txBody>
      </p:sp>
      <p:sp>
        <p:nvSpPr>
          <p:cNvPr id="106" name="TextBox 38">
            <a:extLst>
              <a:ext uri="{FF2B5EF4-FFF2-40B4-BE49-F238E27FC236}">
                <a16:creationId xmlns:a16="http://schemas.microsoft.com/office/drawing/2014/main" id="{4E2F0F2D-8418-451B-B88B-DB91AC6502A9}"/>
              </a:ext>
            </a:extLst>
          </p:cNvPr>
          <p:cNvSpPr txBox="1"/>
          <p:nvPr/>
        </p:nvSpPr>
        <p:spPr>
          <a:xfrm>
            <a:off x="9457103" y="15533802"/>
            <a:ext cx="7668622" cy="701602"/>
          </a:xfrm>
          <a:prstGeom prst="rect">
            <a:avLst/>
          </a:prstGeom>
          <a:noFill/>
        </p:spPr>
        <p:txBody>
          <a:bodyPr wrap="square" rtlCol="0">
            <a:spAutoFit/>
          </a:bodyPr>
          <a:lstStyle/>
          <a:p>
            <a:pPr algn="ctr"/>
            <a:r>
              <a:rPr lang="en-NZ" sz="3959" b="1" dirty="0" err="1">
                <a:solidFill>
                  <a:srgbClr val="081D58"/>
                </a:solidFill>
                <a:latin typeface="Yu Gothic UI Semibold" panose="020B0700000000000000" pitchFamily="34" charset="-128"/>
                <a:ea typeface="Yu Gothic UI Semibold" panose="020B0700000000000000" pitchFamily="34" charset="-128"/>
              </a:rPr>
              <a:t>Modelo</a:t>
            </a:r>
            <a:r>
              <a:rPr lang="en-NZ" sz="3959" b="1" dirty="0">
                <a:solidFill>
                  <a:srgbClr val="081D58"/>
                </a:solidFill>
                <a:latin typeface="Yu Gothic UI Semibold" panose="020B0700000000000000" pitchFamily="34" charset="-128"/>
                <a:ea typeface="Yu Gothic UI Semibold" panose="020B0700000000000000" pitchFamily="34" charset="-128"/>
              </a:rPr>
              <a:t> de </a:t>
            </a:r>
            <a:r>
              <a:rPr lang="en-NZ" sz="3959" b="1" dirty="0" err="1">
                <a:solidFill>
                  <a:srgbClr val="081D58"/>
                </a:solidFill>
                <a:latin typeface="Yu Gothic UI Semibold" panose="020B0700000000000000" pitchFamily="34" charset="-128"/>
                <a:ea typeface="Yu Gothic UI Semibold" panose="020B0700000000000000" pitchFamily="34" charset="-128"/>
              </a:rPr>
              <a:t>vórtice</a:t>
            </a:r>
            <a:endParaRPr lang="en-NZ" sz="3959" b="1" dirty="0">
              <a:solidFill>
                <a:srgbClr val="081D58"/>
              </a:solidFill>
              <a:latin typeface="Yu Gothic UI Semibold" panose="020B0700000000000000" pitchFamily="34" charset="-128"/>
              <a:ea typeface="Yu Gothic UI Semibold" panose="020B0700000000000000" pitchFamily="34" charset="-128"/>
            </a:endParaRPr>
          </a:p>
        </p:txBody>
      </p:sp>
      <p:cxnSp>
        <p:nvCxnSpPr>
          <p:cNvPr id="24" name="Conector recto 23">
            <a:extLst>
              <a:ext uri="{FF2B5EF4-FFF2-40B4-BE49-F238E27FC236}">
                <a16:creationId xmlns:a16="http://schemas.microsoft.com/office/drawing/2014/main" id="{C3205FD4-DF60-45A8-8E66-6C3E5C0A21F2}"/>
              </a:ext>
            </a:extLst>
          </p:cNvPr>
          <p:cNvCxnSpPr>
            <a:cxnSpLocks/>
          </p:cNvCxnSpPr>
          <p:nvPr/>
        </p:nvCxnSpPr>
        <p:spPr>
          <a:xfrm>
            <a:off x="16588674" y="15735361"/>
            <a:ext cx="0" cy="5738485"/>
          </a:xfrm>
          <a:prstGeom prst="line">
            <a:avLst/>
          </a:prstGeom>
          <a:ln w="53975">
            <a:prstDash val="lgDash"/>
          </a:ln>
        </p:spPr>
        <p:style>
          <a:lnRef idx="1">
            <a:schemeClr val="accent1"/>
          </a:lnRef>
          <a:fillRef idx="0">
            <a:schemeClr val="accent1"/>
          </a:fillRef>
          <a:effectRef idx="0">
            <a:schemeClr val="accent1"/>
          </a:effectRef>
          <a:fontRef idx="minor">
            <a:schemeClr val="tx1"/>
          </a:fontRef>
        </p:style>
      </p:cxnSp>
      <p:sp>
        <p:nvSpPr>
          <p:cNvPr id="111" name="TextBox 38">
            <a:extLst>
              <a:ext uri="{FF2B5EF4-FFF2-40B4-BE49-F238E27FC236}">
                <a16:creationId xmlns:a16="http://schemas.microsoft.com/office/drawing/2014/main" id="{1F873875-16F9-4D6B-80B7-BEFF10B2BFD7}"/>
              </a:ext>
            </a:extLst>
          </p:cNvPr>
          <p:cNvSpPr txBox="1"/>
          <p:nvPr/>
        </p:nvSpPr>
        <p:spPr>
          <a:xfrm>
            <a:off x="14559334" y="15584236"/>
            <a:ext cx="7668622" cy="701602"/>
          </a:xfrm>
          <a:prstGeom prst="rect">
            <a:avLst/>
          </a:prstGeom>
          <a:noFill/>
        </p:spPr>
        <p:txBody>
          <a:bodyPr wrap="square" rtlCol="0">
            <a:spAutoFit/>
          </a:bodyPr>
          <a:lstStyle/>
          <a:p>
            <a:pPr algn="ctr"/>
            <a:r>
              <a:rPr lang="en-NZ" sz="3959" b="1" dirty="0" err="1">
                <a:solidFill>
                  <a:srgbClr val="081D58"/>
                </a:solidFill>
                <a:latin typeface="Yu Gothic UI Semibold" panose="020B0700000000000000" pitchFamily="34" charset="-128"/>
                <a:ea typeface="Yu Gothic UI Semibold" panose="020B0700000000000000" pitchFamily="34" charset="-128"/>
              </a:rPr>
              <a:t>SHyTCWaves</a:t>
            </a:r>
            <a:endParaRPr lang="en-NZ" sz="3959" b="1" dirty="0">
              <a:solidFill>
                <a:srgbClr val="081D58"/>
              </a:solidFill>
              <a:latin typeface="Yu Gothic UI Semibold" panose="020B0700000000000000" pitchFamily="34" charset="-128"/>
              <a:ea typeface="Yu Gothic UI Semibold" panose="020B0700000000000000" pitchFamily="34" charset="-128"/>
            </a:endParaRPr>
          </a:p>
        </p:txBody>
      </p:sp>
      <p:sp>
        <p:nvSpPr>
          <p:cNvPr id="112" name="TextBox 11">
            <a:extLst>
              <a:ext uri="{FF2B5EF4-FFF2-40B4-BE49-F238E27FC236}">
                <a16:creationId xmlns:a16="http://schemas.microsoft.com/office/drawing/2014/main" id="{65A1FB0B-8738-4B0A-8B1E-E0039C8D4568}"/>
              </a:ext>
            </a:extLst>
          </p:cNvPr>
          <p:cNvSpPr txBox="1"/>
          <p:nvPr/>
        </p:nvSpPr>
        <p:spPr>
          <a:xfrm>
            <a:off x="10528735" y="16621618"/>
            <a:ext cx="5406615" cy="1477328"/>
          </a:xfrm>
          <a:prstGeom prst="rect">
            <a:avLst/>
          </a:prstGeom>
          <a:noFill/>
          <a:ln>
            <a:noFill/>
          </a:ln>
        </p:spPr>
        <p:txBody>
          <a:bodyPr wrap="square" rtlCol="0">
            <a:spAutoFit/>
          </a:bodyPr>
          <a:lstStyle>
            <a:defPPr>
              <a:defRPr lang="en-US"/>
            </a:defPPr>
            <a:lvl1pPr algn="just">
              <a:defRPr sz="2500">
                <a:latin typeface="Yu Gothic UI" panose="020B0500000000000000" pitchFamily="34" charset="-128"/>
                <a:ea typeface="Yu Gothic UI" panose="020B0500000000000000" pitchFamily="34" charset="-128"/>
              </a:defRPr>
            </a:lvl1pPr>
          </a:lstStyle>
          <a:p>
            <a:pPr indent="457200" algn="l"/>
            <a:r>
              <a:rPr lang="es-ES" sz="2250" dirty="0"/>
              <a:t>Generación de campos espacio-temporales de viento y presión mediante la parametrización del modelo de vórtice de </a:t>
            </a:r>
            <a:r>
              <a:rPr lang="es-ES" sz="2250" dirty="0" err="1"/>
              <a:t>Holland</a:t>
            </a:r>
            <a:r>
              <a:rPr lang="es-ES" sz="2250" dirty="0"/>
              <a:t> (</a:t>
            </a:r>
            <a:r>
              <a:rPr lang="es-ES" sz="2250" dirty="0" err="1"/>
              <a:t>Holland</a:t>
            </a:r>
            <a:r>
              <a:rPr lang="es-ES" sz="2250" dirty="0"/>
              <a:t> 1980).  </a:t>
            </a:r>
            <a:endParaRPr lang="en-NZ" sz="2250" b="1" i="1" dirty="0"/>
          </a:p>
        </p:txBody>
      </p:sp>
      <p:pic>
        <p:nvPicPr>
          <p:cNvPr id="2070" name="Picture 22">
            <a:extLst>
              <a:ext uri="{FF2B5EF4-FFF2-40B4-BE49-F238E27FC236}">
                <a16:creationId xmlns:a16="http://schemas.microsoft.com/office/drawing/2014/main" id="{F5DEEF5A-A71E-4FA9-AAA9-FB18C9F7654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2254" b="15417"/>
          <a:stretch/>
        </p:blipFill>
        <p:spPr bwMode="auto">
          <a:xfrm>
            <a:off x="10911364" y="18458235"/>
            <a:ext cx="2479944" cy="309874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2">
            <a:extLst>
              <a:ext uri="{FF2B5EF4-FFF2-40B4-BE49-F238E27FC236}">
                <a16:creationId xmlns:a16="http://schemas.microsoft.com/office/drawing/2014/main" id="{B0E2952B-3BD2-427C-9CE6-953E872B27E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0180" b="15417"/>
          <a:stretch/>
        </p:blipFill>
        <p:spPr bwMode="auto">
          <a:xfrm>
            <a:off x="13568811" y="18458234"/>
            <a:ext cx="2587665" cy="309874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2">
            <a:extLst>
              <a:ext uri="{FF2B5EF4-FFF2-40B4-BE49-F238E27FC236}">
                <a16:creationId xmlns:a16="http://schemas.microsoft.com/office/drawing/2014/main" id="{677A04FA-C509-4990-87AC-8E06C7B1E67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2254" t="87542" b="-4328"/>
          <a:stretch/>
        </p:blipFill>
        <p:spPr bwMode="auto">
          <a:xfrm>
            <a:off x="10911365" y="21334362"/>
            <a:ext cx="2479946" cy="614969"/>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2">
            <a:extLst>
              <a:ext uri="{FF2B5EF4-FFF2-40B4-BE49-F238E27FC236}">
                <a16:creationId xmlns:a16="http://schemas.microsoft.com/office/drawing/2014/main" id="{8705DAFE-8FD8-4B8B-BC6D-D0C2E422EF7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6903" r="50180" b="-3689"/>
          <a:stretch/>
        </p:blipFill>
        <p:spPr bwMode="auto">
          <a:xfrm>
            <a:off x="13551374" y="21334361"/>
            <a:ext cx="2587667" cy="614969"/>
          </a:xfrm>
          <a:prstGeom prst="rect">
            <a:avLst/>
          </a:prstGeom>
          <a:noFill/>
          <a:extLst>
            <a:ext uri="{909E8E84-426E-40DD-AFC4-6F175D3DCCD1}">
              <a14:hiddenFill xmlns:a14="http://schemas.microsoft.com/office/drawing/2010/main">
                <a:solidFill>
                  <a:srgbClr val="FFFFFF"/>
                </a:solidFill>
              </a14:hiddenFill>
            </a:ext>
          </a:extLst>
        </p:spPr>
      </p:pic>
      <p:sp>
        <p:nvSpPr>
          <p:cNvPr id="119" name="TextBox 11">
            <a:extLst>
              <a:ext uri="{FF2B5EF4-FFF2-40B4-BE49-F238E27FC236}">
                <a16:creationId xmlns:a16="http://schemas.microsoft.com/office/drawing/2014/main" id="{400A5DC7-510C-407A-A7F8-1EE64A6A874E}"/>
              </a:ext>
            </a:extLst>
          </p:cNvPr>
          <p:cNvSpPr txBox="1"/>
          <p:nvPr/>
        </p:nvSpPr>
        <p:spPr>
          <a:xfrm>
            <a:off x="22005242" y="9178568"/>
            <a:ext cx="4598658" cy="4939814"/>
          </a:xfrm>
          <a:prstGeom prst="rect">
            <a:avLst/>
          </a:prstGeom>
          <a:noFill/>
          <a:ln>
            <a:noFill/>
          </a:ln>
        </p:spPr>
        <p:txBody>
          <a:bodyPr wrap="square" rtlCol="0">
            <a:spAutoFit/>
          </a:bodyPr>
          <a:lstStyle>
            <a:defPPr>
              <a:defRPr lang="en-US"/>
            </a:defPPr>
            <a:lvl1pPr algn="just">
              <a:defRPr sz="2500">
                <a:latin typeface="Yu Gothic UI" panose="020B0500000000000000" pitchFamily="34" charset="-128"/>
                <a:ea typeface="Yu Gothic UI" panose="020B0500000000000000" pitchFamily="34" charset="-128"/>
              </a:defRPr>
            </a:lvl1pPr>
          </a:lstStyle>
          <a:p>
            <a:pPr indent="457200"/>
            <a:r>
              <a:rPr lang="es-ES" sz="2250" dirty="0"/>
              <a:t>Samoa y Tonga son dos naciones insulares del Pacífico frecuentemente afectadas por ciclones tropicales y especialmente vulnerables debido a que su población se concentra en las zonas costeras con cotas muy bajas. </a:t>
            </a:r>
          </a:p>
          <a:p>
            <a:pPr indent="457200"/>
            <a:r>
              <a:rPr lang="es-ES" sz="2250" dirty="0"/>
              <a:t>En el marco de este proyecto se estudian tanto las islas de </a:t>
            </a:r>
            <a:r>
              <a:rPr lang="es-ES" sz="2250" dirty="0" err="1"/>
              <a:t>Savaii</a:t>
            </a:r>
            <a:r>
              <a:rPr lang="es-ES" sz="2250" dirty="0"/>
              <a:t> y </a:t>
            </a:r>
            <a:r>
              <a:rPr lang="es-ES" sz="2250" dirty="0" err="1"/>
              <a:t>Upolu</a:t>
            </a:r>
            <a:r>
              <a:rPr lang="es-ES" sz="2250" dirty="0"/>
              <a:t> en Samoa, como la isla de </a:t>
            </a:r>
            <a:r>
              <a:rPr lang="es-ES" sz="2250" dirty="0" err="1"/>
              <a:t>Tongatapu</a:t>
            </a:r>
            <a:r>
              <a:rPr lang="es-ES" sz="2250" dirty="0"/>
              <a:t> en Tonga.</a:t>
            </a:r>
            <a:r>
              <a:rPr lang="en-NZ" sz="2250" dirty="0"/>
              <a:t> </a:t>
            </a:r>
            <a:r>
              <a:rPr lang="en-NZ" sz="2250" dirty="0" err="1"/>
              <a:t>Estas</a:t>
            </a:r>
            <a:r>
              <a:rPr lang="en-NZ" sz="2250" dirty="0"/>
              <a:t> </a:t>
            </a:r>
            <a:r>
              <a:rPr lang="en-NZ" sz="2250" dirty="0" err="1"/>
              <a:t>islas</a:t>
            </a:r>
            <a:r>
              <a:rPr lang="en-NZ" sz="2250" dirty="0"/>
              <a:t> </a:t>
            </a:r>
            <a:r>
              <a:rPr lang="en-NZ" sz="2250" dirty="0" err="1"/>
              <a:t>cuentan</a:t>
            </a:r>
            <a:r>
              <a:rPr lang="en-NZ" sz="2250" dirty="0"/>
              <a:t> con </a:t>
            </a:r>
            <a:r>
              <a:rPr lang="en-NZ" sz="2250" dirty="0" err="1"/>
              <a:t>arrecife</a:t>
            </a:r>
            <a:r>
              <a:rPr lang="en-NZ" sz="2250" dirty="0"/>
              <a:t> de coral </a:t>
            </a:r>
            <a:r>
              <a:rPr lang="en-NZ" sz="2250" dirty="0" err="1"/>
              <a:t>en</a:t>
            </a:r>
            <a:r>
              <a:rPr lang="en-NZ" sz="2250" dirty="0"/>
              <a:t> gran </a:t>
            </a:r>
            <a:r>
              <a:rPr lang="en-NZ" sz="2250" dirty="0" err="1"/>
              <a:t>parte</a:t>
            </a:r>
            <a:r>
              <a:rPr lang="en-NZ" sz="2250" dirty="0"/>
              <a:t> de sus </a:t>
            </a:r>
            <a:r>
              <a:rPr lang="en-NZ" sz="2250" dirty="0" err="1"/>
              <a:t>costas</a:t>
            </a:r>
            <a:r>
              <a:rPr lang="en-NZ" sz="2250" dirty="0"/>
              <a:t>.</a:t>
            </a:r>
            <a:endParaRPr lang="es-ES" sz="2250" dirty="0"/>
          </a:p>
        </p:txBody>
      </p:sp>
      <p:pic>
        <p:nvPicPr>
          <p:cNvPr id="122" name="Picture 24">
            <a:extLst>
              <a:ext uri="{FF2B5EF4-FFF2-40B4-BE49-F238E27FC236}">
                <a16:creationId xmlns:a16="http://schemas.microsoft.com/office/drawing/2014/main" id="{8E7892AA-0223-48B4-BB89-91894166B72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0160" r="62582" b="52136"/>
          <a:stretch/>
        </p:blipFill>
        <p:spPr bwMode="auto">
          <a:xfrm>
            <a:off x="23095381" y="15814563"/>
            <a:ext cx="4119200" cy="2298955"/>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4">
            <a:extLst>
              <a:ext uri="{FF2B5EF4-FFF2-40B4-BE49-F238E27FC236}">
                <a16:creationId xmlns:a16="http://schemas.microsoft.com/office/drawing/2014/main" id="{DAB4441A-A6C5-45B0-9764-E7C223B89B5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9287" t="48604" r="26338"/>
          <a:stretch/>
        </p:blipFill>
        <p:spPr bwMode="auto">
          <a:xfrm>
            <a:off x="23462593" y="18236096"/>
            <a:ext cx="4278064" cy="3543015"/>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1">
            <a:extLst>
              <a:ext uri="{FF2B5EF4-FFF2-40B4-BE49-F238E27FC236}">
                <a16:creationId xmlns:a16="http://schemas.microsoft.com/office/drawing/2014/main" id="{BE25352E-BD84-445E-88FF-F4DB3D7C9E5B}"/>
              </a:ext>
            </a:extLst>
          </p:cNvPr>
          <p:cNvSpPr txBox="1"/>
          <p:nvPr/>
        </p:nvSpPr>
        <p:spPr>
          <a:xfrm>
            <a:off x="16797985" y="16697801"/>
            <a:ext cx="5910400" cy="2516073"/>
          </a:xfrm>
          <a:prstGeom prst="rect">
            <a:avLst/>
          </a:prstGeom>
          <a:noFill/>
          <a:ln>
            <a:noFill/>
          </a:ln>
        </p:spPr>
        <p:txBody>
          <a:bodyPr wrap="square" rtlCol="0">
            <a:spAutoFit/>
          </a:bodyPr>
          <a:lstStyle>
            <a:defPPr>
              <a:defRPr lang="en-US"/>
            </a:defPPr>
            <a:lvl1pPr indent="457200" algn="just">
              <a:defRPr sz="2250">
                <a:latin typeface="Yu Gothic UI" panose="020B0500000000000000" pitchFamily="34" charset="-128"/>
                <a:ea typeface="Yu Gothic UI" panose="020B0500000000000000" pitchFamily="34" charset="-128"/>
              </a:defRPr>
            </a:lvl1pPr>
          </a:lstStyle>
          <a:p>
            <a:r>
              <a:rPr lang="es-ES_tradnl" dirty="0"/>
              <a:t>Mediante </a:t>
            </a:r>
            <a:r>
              <a:rPr lang="es-ES_tradnl" b="1" dirty="0"/>
              <a:t>SHyTCWaves</a:t>
            </a:r>
            <a:r>
              <a:rPr lang="es-ES_tradnl" dirty="0"/>
              <a:t> (</a:t>
            </a:r>
            <a:r>
              <a:rPr lang="es-ES_tradnl" i="1" dirty="0"/>
              <a:t>Stop-</a:t>
            </a:r>
            <a:r>
              <a:rPr lang="es-ES_tradnl" i="1" dirty="0" err="1"/>
              <a:t>motion</a:t>
            </a:r>
            <a:r>
              <a:rPr lang="es-ES_tradnl" i="1" dirty="0"/>
              <a:t> </a:t>
            </a:r>
            <a:r>
              <a:rPr lang="es-ES_tradnl" i="1" dirty="0" err="1"/>
              <a:t>Hybrid</a:t>
            </a:r>
            <a:r>
              <a:rPr lang="es-ES_tradnl" i="1" dirty="0"/>
              <a:t> TC-</a:t>
            </a:r>
            <a:r>
              <a:rPr lang="es-ES_tradnl" i="1" dirty="0" err="1"/>
              <a:t>induced</a:t>
            </a:r>
            <a:r>
              <a:rPr lang="es-ES_tradnl" i="1" dirty="0"/>
              <a:t> </a:t>
            </a:r>
            <a:r>
              <a:rPr lang="es-ES_tradnl" i="1" dirty="0" err="1"/>
              <a:t>Waves</a:t>
            </a:r>
            <a:r>
              <a:rPr lang="es-ES_tradnl" i="1" dirty="0"/>
              <a:t>) </a:t>
            </a:r>
            <a:r>
              <a:rPr lang="es-ES_tradnl" dirty="0"/>
              <a:t>se estiman los campos espacio-temporales de espectros direccionales de oleaje combinando técnicas de minería de datos (MDA) y simulaciones numéricas de segmentos 6-horarios de los ciclones.</a:t>
            </a:r>
          </a:p>
        </p:txBody>
      </p:sp>
      <p:pic>
        <p:nvPicPr>
          <p:cNvPr id="128" name="Picture 24">
            <a:extLst>
              <a:ext uri="{FF2B5EF4-FFF2-40B4-BE49-F238E27FC236}">
                <a16:creationId xmlns:a16="http://schemas.microsoft.com/office/drawing/2014/main" id="{441201F8-44EB-4DDC-A6D7-436FF0F5818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1660" t="8969" r="20707" b="51525"/>
          <a:stretch/>
        </p:blipFill>
        <p:spPr bwMode="auto">
          <a:xfrm>
            <a:off x="27198095" y="15740957"/>
            <a:ext cx="4278065" cy="2487463"/>
          </a:xfrm>
          <a:prstGeom prst="rect">
            <a:avLst/>
          </a:prstGeom>
          <a:noFill/>
          <a:extLst>
            <a:ext uri="{909E8E84-426E-40DD-AFC4-6F175D3DCCD1}">
              <a14:hiddenFill xmlns:a14="http://schemas.microsoft.com/office/drawing/2010/main">
                <a:solidFill>
                  <a:srgbClr val="FFFFFF"/>
                </a:solidFill>
              </a14:hiddenFill>
            </a:ext>
          </a:extLst>
        </p:spPr>
      </p:pic>
      <p:sp>
        <p:nvSpPr>
          <p:cNvPr id="129" name="Oval 84">
            <a:extLst>
              <a:ext uri="{FF2B5EF4-FFF2-40B4-BE49-F238E27FC236}">
                <a16:creationId xmlns:a16="http://schemas.microsoft.com/office/drawing/2014/main" id="{BEA67794-C07F-4A35-A5F6-F0FB6F34A216}"/>
              </a:ext>
            </a:extLst>
          </p:cNvPr>
          <p:cNvSpPr/>
          <p:nvPr/>
        </p:nvSpPr>
        <p:spPr>
          <a:xfrm>
            <a:off x="701930" y="22018855"/>
            <a:ext cx="1142032" cy="1142032"/>
          </a:xfrm>
          <a:prstGeom prst="ellipse">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4319" b="1" dirty="0">
                <a:solidFill>
                  <a:srgbClr val="081D58"/>
                </a:solidFill>
              </a:rPr>
              <a:t>3</a:t>
            </a:r>
          </a:p>
        </p:txBody>
      </p:sp>
      <p:sp>
        <p:nvSpPr>
          <p:cNvPr id="130" name="TextBox 38">
            <a:extLst>
              <a:ext uri="{FF2B5EF4-FFF2-40B4-BE49-F238E27FC236}">
                <a16:creationId xmlns:a16="http://schemas.microsoft.com/office/drawing/2014/main" id="{70F50084-B049-43C9-BD17-D6928E4BB27E}"/>
              </a:ext>
            </a:extLst>
          </p:cNvPr>
          <p:cNvSpPr txBox="1"/>
          <p:nvPr/>
        </p:nvSpPr>
        <p:spPr>
          <a:xfrm>
            <a:off x="-589151" y="22360406"/>
            <a:ext cx="7668622" cy="701602"/>
          </a:xfrm>
          <a:prstGeom prst="rect">
            <a:avLst/>
          </a:prstGeom>
          <a:noFill/>
        </p:spPr>
        <p:txBody>
          <a:bodyPr wrap="square" rtlCol="0">
            <a:spAutoFit/>
          </a:bodyPr>
          <a:lstStyle/>
          <a:p>
            <a:pPr algn="ctr"/>
            <a:r>
              <a:rPr lang="en-NZ" sz="3959" b="1" dirty="0" err="1">
                <a:solidFill>
                  <a:srgbClr val="081D58"/>
                </a:solidFill>
                <a:latin typeface="Yu Gothic UI Semibold" panose="020B0700000000000000" pitchFamily="34" charset="-128"/>
                <a:ea typeface="Yu Gothic UI Semibold" panose="020B0700000000000000" pitchFamily="34" charset="-128"/>
              </a:rPr>
              <a:t>BinWaves</a:t>
            </a:r>
            <a:endParaRPr lang="en-NZ" sz="3959" b="1" dirty="0">
              <a:solidFill>
                <a:srgbClr val="081D58"/>
              </a:solidFill>
              <a:latin typeface="Yu Gothic UI Semibold" panose="020B0700000000000000" pitchFamily="34" charset="-128"/>
              <a:ea typeface="Yu Gothic UI Semibold" panose="020B0700000000000000" pitchFamily="34" charset="-128"/>
            </a:endParaRPr>
          </a:p>
        </p:txBody>
      </p:sp>
      <p:sp>
        <p:nvSpPr>
          <p:cNvPr id="132" name="TextBox 38">
            <a:extLst>
              <a:ext uri="{FF2B5EF4-FFF2-40B4-BE49-F238E27FC236}">
                <a16:creationId xmlns:a16="http://schemas.microsoft.com/office/drawing/2014/main" id="{B26648DF-B6FB-4D83-B6AE-C4049D4C5833}"/>
              </a:ext>
            </a:extLst>
          </p:cNvPr>
          <p:cNvSpPr txBox="1"/>
          <p:nvPr/>
        </p:nvSpPr>
        <p:spPr>
          <a:xfrm>
            <a:off x="15248725" y="22365639"/>
            <a:ext cx="7668622" cy="701602"/>
          </a:xfrm>
          <a:prstGeom prst="rect">
            <a:avLst/>
          </a:prstGeom>
          <a:noFill/>
        </p:spPr>
        <p:txBody>
          <a:bodyPr wrap="square" rtlCol="0">
            <a:spAutoFit/>
          </a:bodyPr>
          <a:lstStyle/>
          <a:p>
            <a:pPr algn="ctr"/>
            <a:r>
              <a:rPr lang="en-NZ" sz="3959" b="1" dirty="0" err="1">
                <a:solidFill>
                  <a:srgbClr val="081D58"/>
                </a:solidFill>
                <a:latin typeface="Yu Gothic UI Semibold" panose="020B0700000000000000" pitchFamily="34" charset="-128"/>
                <a:ea typeface="Yu Gothic UI Semibold" panose="020B0700000000000000" pitchFamily="34" charset="-128"/>
              </a:rPr>
              <a:t>GreenSurge</a:t>
            </a:r>
            <a:endParaRPr lang="en-NZ" sz="3959" b="1" dirty="0">
              <a:solidFill>
                <a:srgbClr val="081D58"/>
              </a:solidFill>
              <a:latin typeface="Yu Gothic UI Semibold" panose="020B0700000000000000" pitchFamily="34" charset="-128"/>
              <a:ea typeface="Yu Gothic UI Semibold" panose="020B0700000000000000" pitchFamily="34" charset="-128"/>
            </a:endParaRPr>
          </a:p>
        </p:txBody>
      </p:sp>
      <p:sp>
        <p:nvSpPr>
          <p:cNvPr id="135" name="TextBox 11">
            <a:extLst>
              <a:ext uri="{FF2B5EF4-FFF2-40B4-BE49-F238E27FC236}">
                <a16:creationId xmlns:a16="http://schemas.microsoft.com/office/drawing/2014/main" id="{DA1DEDF3-5C27-4C44-8A50-12D4E1300596}"/>
              </a:ext>
            </a:extLst>
          </p:cNvPr>
          <p:cNvSpPr txBox="1"/>
          <p:nvPr/>
        </p:nvSpPr>
        <p:spPr>
          <a:xfrm>
            <a:off x="1015858" y="23419726"/>
            <a:ext cx="7871548" cy="3739485"/>
          </a:xfrm>
          <a:prstGeom prst="rect">
            <a:avLst/>
          </a:prstGeom>
          <a:noFill/>
          <a:ln>
            <a:noFill/>
          </a:ln>
        </p:spPr>
        <p:txBody>
          <a:bodyPr wrap="square" rtlCol="0">
            <a:spAutoFit/>
          </a:bodyPr>
          <a:lstStyle>
            <a:defPPr>
              <a:defRPr lang="en-US"/>
            </a:defPPr>
            <a:lvl1pPr indent="457200" algn="just">
              <a:defRPr sz="2250">
                <a:latin typeface="Yu Gothic UI" panose="020B0500000000000000" pitchFamily="34" charset="-128"/>
                <a:ea typeface="Yu Gothic UI" panose="020B0500000000000000" pitchFamily="34" charset="-128"/>
              </a:defRPr>
            </a:lvl1pPr>
          </a:lstStyle>
          <a:p>
            <a:r>
              <a:rPr lang="es-ES" dirty="0"/>
              <a:t>BinWaves permite generar campos espacio-temporales de espectros direccionales de oleaje a escala local mediante:</a:t>
            </a:r>
          </a:p>
          <a:p>
            <a:endParaRPr lang="es-ES" sz="1200" dirty="0"/>
          </a:p>
          <a:p>
            <a:pPr marL="457200" indent="-457200">
              <a:buFont typeface="+mj-lt"/>
              <a:buAutoNum type="arabicPeriod"/>
            </a:pPr>
            <a:r>
              <a:rPr lang="es-ES" dirty="0"/>
              <a:t>Disgregación del espectro de energía total en 696 “</a:t>
            </a:r>
            <a:r>
              <a:rPr lang="es-ES" dirty="0" err="1"/>
              <a:t>bins</a:t>
            </a:r>
            <a:r>
              <a:rPr lang="es-ES" dirty="0"/>
              <a:t>” de caracterizados por 29 frecuencias y 24 direcciones.</a:t>
            </a:r>
          </a:p>
          <a:p>
            <a:pPr marL="457200" indent="-457200">
              <a:buFont typeface="+mj-lt"/>
              <a:buAutoNum type="arabicPeriod"/>
            </a:pPr>
            <a:r>
              <a:rPr lang="es-ES" dirty="0"/>
              <a:t>Simulación numérica mediante SWAN de los 696 casos monocromáticos para obtener los coeficientes de propagación (</a:t>
            </a:r>
            <a:r>
              <a:rPr lang="es-ES" dirty="0" err="1"/>
              <a:t>Kp</a:t>
            </a:r>
            <a:r>
              <a:rPr lang="es-ES" dirty="0"/>
              <a:t>) de cada “</a:t>
            </a:r>
            <a:r>
              <a:rPr lang="es-ES" dirty="0" err="1"/>
              <a:t>bin</a:t>
            </a:r>
            <a:r>
              <a:rPr lang="es-ES" dirty="0"/>
              <a:t>”.</a:t>
            </a:r>
          </a:p>
          <a:p>
            <a:pPr marL="457200" indent="-457200">
              <a:buFont typeface="+mj-lt"/>
              <a:buAutoNum type="arabicPeriod"/>
            </a:pPr>
            <a:r>
              <a:rPr lang="es-ES" dirty="0"/>
              <a:t>Reconstrucción de cualquier espectro direccional de oleaje mediante superposición de la energía asociada a las distintas componentes.</a:t>
            </a:r>
          </a:p>
        </p:txBody>
      </p:sp>
      <p:sp>
        <p:nvSpPr>
          <p:cNvPr id="137" name="TextBox 11">
            <a:extLst>
              <a:ext uri="{FF2B5EF4-FFF2-40B4-BE49-F238E27FC236}">
                <a16:creationId xmlns:a16="http://schemas.microsoft.com/office/drawing/2014/main" id="{A64E6F26-7196-461C-9EB8-DC673E03D262}"/>
              </a:ext>
            </a:extLst>
          </p:cNvPr>
          <p:cNvSpPr txBox="1"/>
          <p:nvPr/>
        </p:nvSpPr>
        <p:spPr>
          <a:xfrm>
            <a:off x="16737746" y="19387149"/>
            <a:ext cx="5943592" cy="2169825"/>
          </a:xfrm>
          <a:prstGeom prst="rect">
            <a:avLst/>
          </a:prstGeom>
          <a:noFill/>
          <a:ln>
            <a:noFill/>
          </a:ln>
        </p:spPr>
        <p:txBody>
          <a:bodyPr wrap="square" rtlCol="0">
            <a:spAutoFit/>
          </a:bodyPr>
          <a:lstStyle>
            <a:defPPr>
              <a:defRPr lang="en-US"/>
            </a:defPPr>
            <a:lvl1pPr indent="457200" algn="just">
              <a:defRPr sz="2250">
                <a:latin typeface="Yu Gothic UI" panose="020B0500000000000000" pitchFamily="34" charset="-128"/>
                <a:ea typeface="Yu Gothic UI" panose="020B0500000000000000" pitchFamily="34" charset="-128"/>
              </a:defRPr>
            </a:lvl1pPr>
          </a:lstStyle>
          <a:p>
            <a:r>
              <a:rPr lang="en-GB" dirty="0" err="1"/>
              <a:t>Finalmente</a:t>
            </a:r>
            <a:r>
              <a:rPr lang="en-GB" dirty="0"/>
              <a:t>, </a:t>
            </a:r>
            <a:r>
              <a:rPr lang="en-GB" dirty="0" err="1"/>
              <a:t>mediante</a:t>
            </a:r>
            <a:r>
              <a:rPr lang="en-GB" dirty="0"/>
              <a:t> un </a:t>
            </a:r>
            <a:r>
              <a:rPr lang="en-GB" dirty="0" err="1"/>
              <a:t>sistema</a:t>
            </a:r>
            <a:r>
              <a:rPr lang="en-GB" dirty="0"/>
              <a:t> de </a:t>
            </a:r>
            <a:r>
              <a:rPr lang="en-GB" dirty="0" err="1"/>
              <a:t>agregación</a:t>
            </a:r>
            <a:r>
              <a:rPr lang="en-GB" dirty="0"/>
              <a:t> de </a:t>
            </a:r>
            <a:r>
              <a:rPr lang="en-GB" dirty="0" err="1"/>
              <a:t>energía</a:t>
            </a:r>
            <a:r>
              <a:rPr lang="en-GB" dirty="0"/>
              <a:t> </a:t>
            </a:r>
            <a:r>
              <a:rPr lang="en-GB" dirty="0" err="1"/>
              <a:t>espetral</a:t>
            </a:r>
            <a:r>
              <a:rPr lang="en-GB" dirty="0"/>
              <a:t> </a:t>
            </a:r>
            <a:r>
              <a:rPr lang="es-ES" dirty="0"/>
              <a:t>(</a:t>
            </a:r>
            <a:r>
              <a:rPr lang="es-ES" dirty="0" err="1"/>
              <a:t>Superpunto</a:t>
            </a:r>
            <a:r>
              <a:rPr lang="es-ES" dirty="0"/>
              <a:t>, Cagigal et al., 2021) </a:t>
            </a:r>
            <a:r>
              <a:rPr lang="en-GB" dirty="0"/>
              <a:t>se </a:t>
            </a:r>
            <a:r>
              <a:rPr lang="en-GB" dirty="0" err="1"/>
              <a:t>obtienen</a:t>
            </a:r>
            <a:r>
              <a:rPr lang="en-GB" dirty="0"/>
              <a:t> las </a:t>
            </a:r>
            <a:r>
              <a:rPr lang="en-GB" dirty="0" err="1"/>
              <a:t>condiciones</a:t>
            </a:r>
            <a:r>
              <a:rPr lang="en-GB" dirty="0"/>
              <a:t> de contorno para </a:t>
            </a:r>
            <a:r>
              <a:rPr lang="en-GB" dirty="0" err="1"/>
              <a:t>el</a:t>
            </a:r>
            <a:r>
              <a:rPr lang="en-GB" dirty="0"/>
              <a:t> </a:t>
            </a:r>
            <a:r>
              <a:rPr lang="en-GB" dirty="0" err="1"/>
              <a:t>modelo</a:t>
            </a:r>
            <a:r>
              <a:rPr lang="en-GB" dirty="0"/>
              <a:t> de </a:t>
            </a:r>
            <a:r>
              <a:rPr lang="en-GB" dirty="0" err="1"/>
              <a:t>escala</a:t>
            </a:r>
            <a:r>
              <a:rPr lang="en-GB" dirty="0"/>
              <a:t> local (</a:t>
            </a:r>
            <a:r>
              <a:rPr lang="en-GB" dirty="0" err="1"/>
              <a:t>BinWaves</a:t>
            </a:r>
            <a:r>
              <a:rPr lang="en-GB" dirty="0"/>
              <a:t>)</a:t>
            </a:r>
            <a:endParaRPr lang="en-NZ" dirty="0"/>
          </a:p>
          <a:p>
            <a:endParaRPr lang="en-NZ" dirty="0"/>
          </a:p>
        </p:txBody>
      </p:sp>
      <p:sp>
        <p:nvSpPr>
          <p:cNvPr id="131" name="Oval 84">
            <a:extLst>
              <a:ext uri="{FF2B5EF4-FFF2-40B4-BE49-F238E27FC236}">
                <a16:creationId xmlns:a16="http://schemas.microsoft.com/office/drawing/2014/main" id="{FF15EF62-6FBD-40B8-9F2C-D702C322985C}"/>
              </a:ext>
            </a:extLst>
          </p:cNvPr>
          <p:cNvSpPr/>
          <p:nvPr/>
        </p:nvSpPr>
        <p:spPr>
          <a:xfrm>
            <a:off x="16414761" y="22074888"/>
            <a:ext cx="1142032" cy="1142032"/>
          </a:xfrm>
          <a:prstGeom prst="ellipse">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4319" b="1" dirty="0">
                <a:solidFill>
                  <a:srgbClr val="081D58"/>
                </a:solidFill>
              </a:rPr>
              <a:t>4</a:t>
            </a:r>
          </a:p>
        </p:txBody>
      </p:sp>
      <p:pic>
        <p:nvPicPr>
          <p:cNvPr id="2080" name="Picture 32" descr="TITLE">
            <a:extLst>
              <a:ext uri="{FF2B5EF4-FFF2-40B4-BE49-F238E27FC236}">
                <a16:creationId xmlns:a16="http://schemas.microsoft.com/office/drawing/2014/main" id="{D42662B9-773F-403D-BC71-ADD9E345343D}"/>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t="20341"/>
          <a:stretch/>
        </p:blipFill>
        <p:spPr bwMode="auto">
          <a:xfrm>
            <a:off x="8888294" y="22656768"/>
            <a:ext cx="7347048" cy="2723473"/>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TITLE">
            <a:extLst>
              <a:ext uri="{FF2B5EF4-FFF2-40B4-BE49-F238E27FC236}">
                <a16:creationId xmlns:a16="http://schemas.microsoft.com/office/drawing/2014/main" id="{F6C7D336-3236-43BA-816C-382340F023C1}"/>
              </a:ext>
            </a:extLst>
          </p:cNvPr>
          <p:cNvPicPr>
            <a:picLocks noChangeAspect="1" noChangeArrowheads="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t="11995"/>
          <a:stretch/>
        </p:blipFill>
        <p:spPr bwMode="auto">
          <a:xfrm>
            <a:off x="9728827" y="25339973"/>
            <a:ext cx="5246071" cy="2137291"/>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a:extLst>
              <a:ext uri="{FF2B5EF4-FFF2-40B4-BE49-F238E27FC236}">
                <a16:creationId xmlns:a16="http://schemas.microsoft.com/office/drawing/2014/main" id="{339C205F-1EAB-4874-8283-84726CE30DBF}"/>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234" t="5798" r="78367" b="19358"/>
          <a:stretch/>
        </p:blipFill>
        <p:spPr bwMode="auto">
          <a:xfrm>
            <a:off x="2612592" y="27508392"/>
            <a:ext cx="1955545" cy="2535921"/>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36">
            <a:extLst>
              <a:ext uri="{FF2B5EF4-FFF2-40B4-BE49-F238E27FC236}">
                <a16:creationId xmlns:a16="http://schemas.microsoft.com/office/drawing/2014/main" id="{C390DEFF-744D-4319-8282-367E78B7CFAD}"/>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4108" t="6807" r="29137" b="19998"/>
          <a:stretch/>
        </p:blipFill>
        <p:spPr bwMode="auto">
          <a:xfrm>
            <a:off x="4535935" y="27551442"/>
            <a:ext cx="2004647" cy="2488301"/>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36">
            <a:extLst>
              <a:ext uri="{FF2B5EF4-FFF2-40B4-BE49-F238E27FC236}">
                <a16:creationId xmlns:a16="http://schemas.microsoft.com/office/drawing/2014/main" id="{087AA049-29FB-4CDC-A0FD-7375CFE8995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40550" t="-4506" r="40719" b="93759"/>
          <a:stretch/>
        </p:blipFill>
        <p:spPr bwMode="auto">
          <a:xfrm>
            <a:off x="3529655" y="27148416"/>
            <a:ext cx="2743956" cy="447339"/>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a:extLst>
              <a:ext uri="{FF2B5EF4-FFF2-40B4-BE49-F238E27FC236}">
                <a16:creationId xmlns:a16="http://schemas.microsoft.com/office/drawing/2014/main" id="{5F343229-88AF-4BA4-A3C8-B1EBE2D3C70B}"/>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r="66236"/>
          <a:stretch/>
        </p:blipFill>
        <p:spPr bwMode="auto">
          <a:xfrm>
            <a:off x="9258119" y="27725132"/>
            <a:ext cx="2469147" cy="2426390"/>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40">
            <a:extLst>
              <a:ext uri="{FF2B5EF4-FFF2-40B4-BE49-F238E27FC236}">
                <a16:creationId xmlns:a16="http://schemas.microsoft.com/office/drawing/2014/main" id="{E028B07E-4600-4EBF-A130-A6EA570400C8}"/>
              </a:ext>
            </a:extLst>
          </p:cNvPr>
          <p:cNvPicPr>
            <a:picLocks noChangeAspect="1" noChangeArrowheads="1"/>
          </p:cNvPicPr>
          <p:nvPr/>
        </p:nvPicPr>
        <p:blipFill rotWithShape="1">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l="55309"/>
          <a:stretch/>
        </p:blipFill>
        <p:spPr bwMode="auto">
          <a:xfrm>
            <a:off x="11503682" y="27666522"/>
            <a:ext cx="3312698" cy="2459373"/>
          </a:xfrm>
          <a:prstGeom prst="rect">
            <a:avLst/>
          </a:prstGeom>
          <a:noFill/>
          <a:extLst>
            <a:ext uri="{909E8E84-426E-40DD-AFC4-6F175D3DCCD1}">
              <a14:hiddenFill xmlns:a14="http://schemas.microsoft.com/office/drawing/2010/main">
                <a:solidFill>
                  <a:srgbClr val="FFFFFF"/>
                </a:solidFill>
              </a14:hiddenFill>
            </a:ext>
          </a:extLst>
        </p:spPr>
      </p:pic>
      <p:sp>
        <p:nvSpPr>
          <p:cNvPr id="155" name="TextBox 38">
            <a:extLst>
              <a:ext uri="{FF2B5EF4-FFF2-40B4-BE49-F238E27FC236}">
                <a16:creationId xmlns:a16="http://schemas.microsoft.com/office/drawing/2014/main" id="{28BA5525-E7E2-4270-8875-5343AE34AFAE}"/>
              </a:ext>
            </a:extLst>
          </p:cNvPr>
          <p:cNvSpPr txBox="1"/>
          <p:nvPr/>
        </p:nvSpPr>
        <p:spPr>
          <a:xfrm>
            <a:off x="727029" y="30914041"/>
            <a:ext cx="7294227" cy="701602"/>
          </a:xfrm>
          <a:prstGeom prst="rect">
            <a:avLst/>
          </a:prstGeom>
          <a:noFill/>
        </p:spPr>
        <p:txBody>
          <a:bodyPr wrap="square" rtlCol="0">
            <a:spAutoFit/>
          </a:bodyPr>
          <a:lstStyle/>
          <a:p>
            <a:pPr algn="ctr"/>
            <a:r>
              <a:rPr lang="en-NZ" sz="3959" b="1" dirty="0" err="1">
                <a:solidFill>
                  <a:srgbClr val="081D58"/>
                </a:solidFill>
                <a:latin typeface="Yu Gothic UI Semibold" panose="020B0700000000000000" pitchFamily="34" charset="-128"/>
                <a:ea typeface="Yu Gothic UI Semibold" panose="020B0700000000000000" pitchFamily="34" charset="-128"/>
              </a:rPr>
              <a:t>Marea</a:t>
            </a:r>
            <a:r>
              <a:rPr lang="en-NZ" sz="3959" b="1" dirty="0">
                <a:solidFill>
                  <a:srgbClr val="081D58"/>
                </a:solidFill>
                <a:latin typeface="Yu Gothic UI Semibold" panose="020B0700000000000000" pitchFamily="34" charset="-128"/>
                <a:ea typeface="Yu Gothic UI Semibold" panose="020B0700000000000000" pitchFamily="34" charset="-128"/>
              </a:rPr>
              <a:t> </a:t>
            </a:r>
            <a:r>
              <a:rPr lang="en-NZ" sz="3959" b="1" dirty="0" err="1">
                <a:solidFill>
                  <a:srgbClr val="081D58"/>
                </a:solidFill>
                <a:latin typeface="Yu Gothic UI Semibold" panose="020B0700000000000000" pitchFamily="34" charset="-128"/>
                <a:ea typeface="Yu Gothic UI Semibold" panose="020B0700000000000000" pitchFamily="34" charset="-128"/>
              </a:rPr>
              <a:t>Astronómica</a:t>
            </a:r>
            <a:endParaRPr lang="en-NZ" sz="3959" b="1" dirty="0">
              <a:solidFill>
                <a:srgbClr val="081D58"/>
              </a:solidFill>
              <a:latin typeface="Yu Gothic UI Semibold" panose="020B0700000000000000" pitchFamily="34" charset="-128"/>
              <a:ea typeface="Yu Gothic UI Semibold" panose="020B0700000000000000" pitchFamily="34" charset="-128"/>
            </a:endParaRPr>
          </a:p>
        </p:txBody>
      </p:sp>
      <p:sp>
        <p:nvSpPr>
          <p:cNvPr id="156" name="Oval 84">
            <a:extLst>
              <a:ext uri="{FF2B5EF4-FFF2-40B4-BE49-F238E27FC236}">
                <a16:creationId xmlns:a16="http://schemas.microsoft.com/office/drawing/2014/main" id="{7512E892-A66B-4571-97FE-204AE05737CE}"/>
              </a:ext>
            </a:extLst>
          </p:cNvPr>
          <p:cNvSpPr/>
          <p:nvPr/>
        </p:nvSpPr>
        <p:spPr>
          <a:xfrm>
            <a:off x="819463" y="30597297"/>
            <a:ext cx="1142032" cy="1142032"/>
          </a:xfrm>
          <a:prstGeom prst="ellipse">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4319" b="1" dirty="0">
                <a:solidFill>
                  <a:srgbClr val="081D58"/>
                </a:solidFill>
              </a:rPr>
              <a:t>5</a:t>
            </a:r>
          </a:p>
        </p:txBody>
      </p:sp>
      <p:sp>
        <p:nvSpPr>
          <p:cNvPr id="157" name="TextBox 38">
            <a:extLst>
              <a:ext uri="{FF2B5EF4-FFF2-40B4-BE49-F238E27FC236}">
                <a16:creationId xmlns:a16="http://schemas.microsoft.com/office/drawing/2014/main" id="{FB307F14-A917-4337-BF5B-EA37DDBCB5D7}"/>
              </a:ext>
            </a:extLst>
          </p:cNvPr>
          <p:cNvSpPr txBox="1"/>
          <p:nvPr/>
        </p:nvSpPr>
        <p:spPr>
          <a:xfrm>
            <a:off x="9001928" y="30945523"/>
            <a:ext cx="8255716" cy="701602"/>
          </a:xfrm>
          <a:prstGeom prst="rect">
            <a:avLst/>
          </a:prstGeom>
          <a:noFill/>
        </p:spPr>
        <p:txBody>
          <a:bodyPr wrap="square" rtlCol="0">
            <a:spAutoFit/>
          </a:bodyPr>
          <a:lstStyle/>
          <a:p>
            <a:pPr algn="ctr"/>
            <a:r>
              <a:rPr lang="en-NZ" sz="3959" b="1" dirty="0" err="1">
                <a:solidFill>
                  <a:srgbClr val="081D58"/>
                </a:solidFill>
                <a:latin typeface="Yu Gothic UI Semibold" panose="020B0700000000000000" pitchFamily="34" charset="-128"/>
                <a:ea typeface="Yu Gothic UI Semibold" panose="020B0700000000000000" pitchFamily="34" charset="-128"/>
              </a:rPr>
              <a:t>Predicción</a:t>
            </a:r>
            <a:r>
              <a:rPr lang="en-NZ" sz="3959" b="1" dirty="0">
                <a:solidFill>
                  <a:srgbClr val="081D58"/>
                </a:solidFill>
                <a:latin typeface="Yu Gothic UI Semibold" panose="020B0700000000000000" pitchFamily="34" charset="-128"/>
                <a:ea typeface="Yu Gothic UI Semibold" panose="020B0700000000000000" pitchFamily="34" charset="-128"/>
              </a:rPr>
              <a:t> </a:t>
            </a:r>
            <a:r>
              <a:rPr lang="en-NZ" sz="3959" b="1" dirty="0" err="1">
                <a:solidFill>
                  <a:srgbClr val="081D58"/>
                </a:solidFill>
                <a:latin typeface="Yu Gothic UI Semibold" panose="020B0700000000000000" pitchFamily="34" charset="-128"/>
                <a:ea typeface="Yu Gothic UI Semibold" panose="020B0700000000000000" pitchFamily="34" charset="-128"/>
              </a:rPr>
              <a:t>probabilística</a:t>
            </a:r>
            <a:r>
              <a:rPr lang="en-NZ" sz="3959" b="1" dirty="0">
                <a:solidFill>
                  <a:srgbClr val="081D58"/>
                </a:solidFill>
                <a:latin typeface="Yu Gothic UI Semibold" panose="020B0700000000000000" pitchFamily="34" charset="-128"/>
                <a:ea typeface="Yu Gothic UI Semibold" panose="020B0700000000000000" pitchFamily="34" charset="-128"/>
              </a:rPr>
              <a:t> de TWL</a:t>
            </a:r>
          </a:p>
        </p:txBody>
      </p:sp>
      <p:sp>
        <p:nvSpPr>
          <p:cNvPr id="158" name="Oval 84">
            <a:extLst>
              <a:ext uri="{FF2B5EF4-FFF2-40B4-BE49-F238E27FC236}">
                <a16:creationId xmlns:a16="http://schemas.microsoft.com/office/drawing/2014/main" id="{D947BD10-416E-4E41-BFE3-F64E52890FF3}"/>
              </a:ext>
            </a:extLst>
          </p:cNvPr>
          <p:cNvSpPr/>
          <p:nvPr/>
        </p:nvSpPr>
        <p:spPr>
          <a:xfrm>
            <a:off x="7954138" y="30594242"/>
            <a:ext cx="1142032" cy="1142032"/>
          </a:xfrm>
          <a:prstGeom prst="ellipse">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4319" b="1" dirty="0">
                <a:solidFill>
                  <a:srgbClr val="081D58"/>
                </a:solidFill>
              </a:rPr>
              <a:t>6</a:t>
            </a:r>
          </a:p>
        </p:txBody>
      </p:sp>
      <p:pic>
        <p:nvPicPr>
          <p:cNvPr id="160" name="Picture 24">
            <a:extLst>
              <a:ext uri="{FF2B5EF4-FFF2-40B4-BE49-F238E27FC236}">
                <a16:creationId xmlns:a16="http://schemas.microsoft.com/office/drawing/2014/main" id="{96C3F612-3EC7-4AE5-9811-7098194498F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3114" t="52362" r="888" b="1394"/>
          <a:stretch/>
        </p:blipFill>
        <p:spPr bwMode="auto">
          <a:xfrm>
            <a:off x="28002076" y="18577873"/>
            <a:ext cx="3182266" cy="3135296"/>
          </a:xfrm>
          <a:prstGeom prst="rect">
            <a:avLst/>
          </a:prstGeom>
          <a:noFill/>
          <a:extLst>
            <a:ext uri="{909E8E84-426E-40DD-AFC4-6F175D3DCCD1}">
              <a14:hiddenFill xmlns:a14="http://schemas.microsoft.com/office/drawing/2010/main">
                <a:solidFill>
                  <a:srgbClr val="FFFFFF"/>
                </a:solidFill>
              </a14:hiddenFill>
            </a:ext>
          </a:extLst>
        </p:spPr>
      </p:pic>
      <p:sp>
        <p:nvSpPr>
          <p:cNvPr id="163" name="TextBox 11">
            <a:extLst>
              <a:ext uri="{FF2B5EF4-FFF2-40B4-BE49-F238E27FC236}">
                <a16:creationId xmlns:a16="http://schemas.microsoft.com/office/drawing/2014/main" id="{D18DBAA7-EE01-4E23-90F5-5C8529C9A309}"/>
              </a:ext>
            </a:extLst>
          </p:cNvPr>
          <p:cNvSpPr txBox="1"/>
          <p:nvPr/>
        </p:nvSpPr>
        <p:spPr>
          <a:xfrm>
            <a:off x="16764790" y="23277936"/>
            <a:ext cx="6964958" cy="2862322"/>
          </a:xfrm>
          <a:prstGeom prst="rect">
            <a:avLst/>
          </a:prstGeom>
          <a:noFill/>
          <a:ln>
            <a:noFill/>
          </a:ln>
        </p:spPr>
        <p:txBody>
          <a:bodyPr wrap="square" rtlCol="0">
            <a:spAutoFit/>
          </a:bodyPr>
          <a:lstStyle>
            <a:defPPr>
              <a:defRPr lang="en-US"/>
            </a:defPPr>
            <a:lvl1pPr indent="457200" algn="just">
              <a:defRPr sz="2250">
                <a:latin typeface="Yu Gothic UI" panose="020B0500000000000000" pitchFamily="34" charset="-128"/>
                <a:ea typeface="Yu Gothic UI" panose="020B0500000000000000" pitchFamily="34" charset="-128"/>
              </a:defRPr>
            </a:lvl1pPr>
          </a:lstStyle>
          <a:p>
            <a:r>
              <a:rPr lang="es-ES" dirty="0"/>
              <a:t>Generación de campos espacio-temporales de marea meteorológica mediante:</a:t>
            </a:r>
          </a:p>
          <a:p>
            <a:pPr marL="457200" indent="-457200">
              <a:buFont typeface="+mj-lt"/>
              <a:buAutoNum type="arabicPeriod"/>
            </a:pPr>
            <a:r>
              <a:rPr lang="es-ES" dirty="0"/>
              <a:t>Generación de la base de datos numérica (Delft3d-Flow) de las posibles respuestas de la superficie libre ante la tensión ejercida por el viento (24 direcciones) en cada una de las diferentes celdas de forzamiento previamente definidas (i.e. librería de funciones de Green). </a:t>
            </a:r>
          </a:p>
        </p:txBody>
      </p:sp>
      <p:sp>
        <p:nvSpPr>
          <p:cNvPr id="93" name="TextBox 11">
            <a:extLst>
              <a:ext uri="{FF2B5EF4-FFF2-40B4-BE49-F238E27FC236}">
                <a16:creationId xmlns:a16="http://schemas.microsoft.com/office/drawing/2014/main" id="{75865EFD-4D72-467B-BE40-6403ACB745EA}"/>
              </a:ext>
            </a:extLst>
          </p:cNvPr>
          <p:cNvSpPr txBox="1"/>
          <p:nvPr/>
        </p:nvSpPr>
        <p:spPr>
          <a:xfrm>
            <a:off x="23950269" y="22798181"/>
            <a:ext cx="7351389" cy="2862322"/>
          </a:xfrm>
          <a:prstGeom prst="rect">
            <a:avLst/>
          </a:prstGeom>
          <a:noFill/>
          <a:ln>
            <a:noFill/>
          </a:ln>
        </p:spPr>
        <p:txBody>
          <a:bodyPr wrap="square" rtlCol="0">
            <a:spAutoFit/>
          </a:bodyPr>
          <a:lstStyle>
            <a:defPPr>
              <a:defRPr lang="en-US"/>
            </a:defPPr>
            <a:lvl1pPr indent="457200" algn="just">
              <a:defRPr sz="2250">
                <a:latin typeface="Yu Gothic UI" panose="020B0500000000000000" pitchFamily="34" charset="-128"/>
                <a:ea typeface="Yu Gothic UI" panose="020B0500000000000000" pitchFamily="34" charset="-128"/>
              </a:defRPr>
            </a:lvl1pPr>
          </a:lstStyle>
          <a:p>
            <a:pPr marL="457200" indent="-457200">
              <a:buFont typeface="+mj-lt"/>
              <a:buAutoNum type="arabicPeriod" startAt="2"/>
            </a:pPr>
            <a:r>
              <a:rPr lang="es-ES" dirty="0"/>
              <a:t>Dado un ciclón, búsqueda de análogos, escalado y ensamblaje para la reconstrucción del </a:t>
            </a:r>
            <a:r>
              <a:rPr lang="es-ES" dirty="0" err="1"/>
              <a:t>setup</a:t>
            </a:r>
            <a:r>
              <a:rPr lang="es-ES" dirty="0"/>
              <a:t> de viento.</a:t>
            </a:r>
          </a:p>
          <a:p>
            <a:pPr marL="457200" indent="-457200">
              <a:buFont typeface="+mj-lt"/>
              <a:buAutoNum type="arabicPeriod" startAt="2"/>
            </a:pPr>
            <a:r>
              <a:rPr lang="es-ES" dirty="0"/>
              <a:t>Obtención del cambio en el nivel de la superficie libre por diferencias de presión mediante la metodología de barómetros inverso.</a:t>
            </a:r>
          </a:p>
          <a:p>
            <a:pPr marL="457200" indent="-457200">
              <a:buFont typeface="+mj-lt"/>
              <a:buAutoNum type="arabicPeriod" startAt="2"/>
            </a:pPr>
            <a:r>
              <a:rPr lang="es-ES" dirty="0"/>
              <a:t>Obtención de la marea meteorológica como suma de las dos componentes.</a:t>
            </a:r>
          </a:p>
        </p:txBody>
      </p:sp>
      <p:pic>
        <p:nvPicPr>
          <p:cNvPr id="94" name="Picture 44">
            <a:extLst>
              <a:ext uri="{FF2B5EF4-FFF2-40B4-BE49-F238E27FC236}">
                <a16:creationId xmlns:a16="http://schemas.microsoft.com/office/drawing/2014/main" id="{10B678E2-E7BD-4DCD-94B4-6FD9BD100DA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9089" t="60600" r="1574"/>
          <a:stretch/>
        </p:blipFill>
        <p:spPr bwMode="auto">
          <a:xfrm>
            <a:off x="25251345" y="25457276"/>
            <a:ext cx="5347379" cy="247288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upo 1">
            <a:extLst>
              <a:ext uri="{FF2B5EF4-FFF2-40B4-BE49-F238E27FC236}">
                <a16:creationId xmlns:a16="http://schemas.microsoft.com/office/drawing/2014/main" id="{CE03B1E8-38AC-443E-80EA-19F41E30F36E}"/>
              </a:ext>
            </a:extLst>
          </p:cNvPr>
          <p:cNvGrpSpPr/>
          <p:nvPr/>
        </p:nvGrpSpPr>
        <p:grpSpPr>
          <a:xfrm>
            <a:off x="24473290" y="28052995"/>
            <a:ext cx="3558264" cy="2419139"/>
            <a:chOff x="17658694" y="31691177"/>
            <a:chExt cx="3607465" cy="2551614"/>
          </a:xfrm>
        </p:grpSpPr>
        <p:pic>
          <p:nvPicPr>
            <p:cNvPr id="2096" name="Picture 48">
              <a:extLst>
                <a:ext uri="{FF2B5EF4-FFF2-40B4-BE49-F238E27FC236}">
                  <a16:creationId xmlns:a16="http://schemas.microsoft.com/office/drawing/2014/main" id="{4E081367-BF09-473F-B84B-2BA066C5D7E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52158"/>
            <a:stretch/>
          </p:blipFill>
          <p:spPr bwMode="auto">
            <a:xfrm>
              <a:off x="17658694" y="31691177"/>
              <a:ext cx="1878806" cy="2551613"/>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48">
              <a:extLst>
                <a:ext uri="{FF2B5EF4-FFF2-40B4-BE49-F238E27FC236}">
                  <a16:creationId xmlns:a16="http://schemas.microsoft.com/office/drawing/2014/main" id="{3A5CF6D1-DF15-417A-B714-24484391C1E0}"/>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53696" r="-1"/>
            <a:stretch/>
          </p:blipFill>
          <p:spPr bwMode="auto">
            <a:xfrm>
              <a:off x="19447741" y="31691178"/>
              <a:ext cx="1818418" cy="255161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upo 9">
            <a:extLst>
              <a:ext uri="{FF2B5EF4-FFF2-40B4-BE49-F238E27FC236}">
                <a16:creationId xmlns:a16="http://schemas.microsoft.com/office/drawing/2014/main" id="{5DC9EBFB-9D0D-47E9-8F9E-D6DBD82933A2}"/>
              </a:ext>
            </a:extLst>
          </p:cNvPr>
          <p:cNvGrpSpPr/>
          <p:nvPr/>
        </p:nvGrpSpPr>
        <p:grpSpPr>
          <a:xfrm>
            <a:off x="17076924" y="28294280"/>
            <a:ext cx="6751069" cy="2160982"/>
            <a:chOff x="17076924" y="28294280"/>
            <a:chExt cx="6751069" cy="2160982"/>
          </a:xfrm>
        </p:grpSpPr>
        <p:pic>
          <p:nvPicPr>
            <p:cNvPr id="2092" name="Picture 44">
              <a:extLst>
                <a:ext uri="{FF2B5EF4-FFF2-40B4-BE49-F238E27FC236}">
                  <a16:creationId xmlns:a16="http://schemas.microsoft.com/office/drawing/2014/main" id="{D6622D21-9979-4244-A6F3-B114973C925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34029" r="38623" b="34654"/>
            <a:stretch/>
          </p:blipFill>
          <p:spPr bwMode="auto">
            <a:xfrm>
              <a:off x="17076924" y="28294280"/>
              <a:ext cx="5195990" cy="2160982"/>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44">
              <a:extLst>
                <a:ext uri="{FF2B5EF4-FFF2-40B4-BE49-F238E27FC236}">
                  <a16:creationId xmlns:a16="http://schemas.microsoft.com/office/drawing/2014/main" id="{396778C3-AD8C-4159-89E4-D8452278B3CF}"/>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74244" t="33866" r="7570" b="34817"/>
            <a:stretch/>
          </p:blipFill>
          <p:spPr bwMode="auto">
            <a:xfrm>
              <a:off x="22288448" y="28294280"/>
              <a:ext cx="1539545" cy="2160982"/>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ángulo 5">
            <a:extLst>
              <a:ext uri="{FF2B5EF4-FFF2-40B4-BE49-F238E27FC236}">
                <a16:creationId xmlns:a16="http://schemas.microsoft.com/office/drawing/2014/main" id="{89B32F3A-295B-4B70-8C5D-8DC36D1B6738}"/>
              </a:ext>
            </a:extLst>
          </p:cNvPr>
          <p:cNvSpPr/>
          <p:nvPr/>
        </p:nvSpPr>
        <p:spPr>
          <a:xfrm>
            <a:off x="21763472" y="28280168"/>
            <a:ext cx="914400" cy="326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7" name="Rectángulo 96">
            <a:extLst>
              <a:ext uri="{FF2B5EF4-FFF2-40B4-BE49-F238E27FC236}">
                <a16:creationId xmlns:a16="http://schemas.microsoft.com/office/drawing/2014/main" id="{7D3A2F03-830E-4B74-BD26-15A8A9DB104E}"/>
              </a:ext>
            </a:extLst>
          </p:cNvPr>
          <p:cNvSpPr/>
          <p:nvPr/>
        </p:nvSpPr>
        <p:spPr>
          <a:xfrm>
            <a:off x="20578232" y="30138169"/>
            <a:ext cx="914400" cy="326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8" name="Grupo 7">
            <a:extLst>
              <a:ext uri="{FF2B5EF4-FFF2-40B4-BE49-F238E27FC236}">
                <a16:creationId xmlns:a16="http://schemas.microsoft.com/office/drawing/2014/main" id="{E3E072A3-F1F3-4F58-83E6-9EFEA85ED93E}"/>
              </a:ext>
            </a:extLst>
          </p:cNvPr>
          <p:cNvGrpSpPr/>
          <p:nvPr/>
        </p:nvGrpSpPr>
        <p:grpSpPr>
          <a:xfrm>
            <a:off x="27966586" y="28098231"/>
            <a:ext cx="3214461" cy="1909548"/>
            <a:chOff x="26463477" y="30815291"/>
            <a:chExt cx="3048094" cy="1684190"/>
          </a:xfrm>
        </p:grpSpPr>
        <p:pic>
          <p:nvPicPr>
            <p:cNvPr id="2094" name="Picture 46">
              <a:extLst>
                <a:ext uri="{FF2B5EF4-FFF2-40B4-BE49-F238E27FC236}">
                  <a16:creationId xmlns:a16="http://schemas.microsoft.com/office/drawing/2014/main" id="{F6D47C5D-3C69-4FF9-83BA-387058A77E41}"/>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55173"/>
            <a:stretch/>
          </p:blipFill>
          <p:spPr bwMode="auto">
            <a:xfrm>
              <a:off x="26667103" y="30815291"/>
              <a:ext cx="2844468" cy="168419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46">
              <a:extLst>
                <a:ext uri="{FF2B5EF4-FFF2-40B4-BE49-F238E27FC236}">
                  <a16:creationId xmlns:a16="http://schemas.microsoft.com/office/drawing/2014/main" id="{1AAC63AF-975E-48EB-B2DA-C1B63BF507E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8816" r="67920"/>
            <a:stretch/>
          </p:blipFill>
          <p:spPr bwMode="auto">
            <a:xfrm>
              <a:off x="26463477" y="30815291"/>
              <a:ext cx="207103" cy="1684190"/>
            </a:xfrm>
            <a:prstGeom prst="rect">
              <a:avLst/>
            </a:prstGeom>
            <a:noFill/>
            <a:extLst>
              <a:ext uri="{909E8E84-426E-40DD-AFC4-6F175D3DCCD1}">
                <a14:hiddenFill xmlns:a14="http://schemas.microsoft.com/office/drawing/2010/main">
                  <a:solidFill>
                    <a:srgbClr val="FFFFFF"/>
                  </a:solidFill>
                </a14:hiddenFill>
              </a:ext>
            </a:extLst>
          </p:spPr>
        </p:pic>
      </p:grpSp>
      <p:pic>
        <p:nvPicPr>
          <p:cNvPr id="88" name="Picture 44">
            <a:extLst>
              <a:ext uri="{FF2B5EF4-FFF2-40B4-BE49-F238E27FC236}">
                <a16:creationId xmlns:a16="http://schemas.microsoft.com/office/drawing/2014/main" id="{420461CC-4FB6-4698-9C11-367DD5961E99}"/>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5428" b="62529"/>
          <a:stretch/>
        </p:blipFill>
        <p:spPr bwMode="auto">
          <a:xfrm>
            <a:off x="18732810" y="26065836"/>
            <a:ext cx="5227962" cy="25323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FCC378A-61CE-4407-8EE7-AEF127BEDEF3}"/>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9567"/>
          <a:stretch/>
        </p:blipFill>
        <p:spPr bwMode="auto">
          <a:xfrm>
            <a:off x="2002589" y="35920164"/>
            <a:ext cx="4617920" cy="2262957"/>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11">
            <a:extLst>
              <a:ext uri="{FF2B5EF4-FFF2-40B4-BE49-F238E27FC236}">
                <a16:creationId xmlns:a16="http://schemas.microsoft.com/office/drawing/2014/main" id="{B21ED52F-4515-4C0B-B7B8-EE8AD7D2D02B}"/>
              </a:ext>
            </a:extLst>
          </p:cNvPr>
          <p:cNvSpPr txBox="1"/>
          <p:nvPr/>
        </p:nvSpPr>
        <p:spPr>
          <a:xfrm>
            <a:off x="1031826" y="31961557"/>
            <a:ext cx="6431316" cy="1131079"/>
          </a:xfrm>
          <a:prstGeom prst="rect">
            <a:avLst/>
          </a:prstGeom>
          <a:noFill/>
          <a:ln>
            <a:noFill/>
          </a:ln>
        </p:spPr>
        <p:txBody>
          <a:bodyPr wrap="square" rtlCol="0">
            <a:spAutoFit/>
          </a:bodyPr>
          <a:lstStyle>
            <a:defPPr>
              <a:defRPr lang="en-US"/>
            </a:defPPr>
            <a:lvl1pPr indent="457200" algn="just">
              <a:defRPr sz="2250">
                <a:latin typeface="Yu Gothic UI" panose="020B0500000000000000" pitchFamily="34" charset="-128"/>
                <a:ea typeface="Yu Gothic UI" panose="020B0500000000000000" pitchFamily="34" charset="-128"/>
              </a:defRPr>
            </a:lvl1pPr>
          </a:lstStyle>
          <a:p>
            <a:pPr indent="0"/>
            <a:r>
              <a:rPr lang="en-US" dirty="0" err="1"/>
              <a:t>Extracción</a:t>
            </a:r>
            <a:r>
              <a:rPr lang="en-US" dirty="0"/>
              <a:t> de </a:t>
            </a:r>
            <a:r>
              <a:rPr lang="en-US" dirty="0" err="1"/>
              <a:t>los</a:t>
            </a:r>
            <a:r>
              <a:rPr lang="en-US" dirty="0"/>
              <a:t> </a:t>
            </a:r>
            <a:r>
              <a:rPr lang="en-US" dirty="0" err="1"/>
              <a:t>campos</a:t>
            </a:r>
            <a:r>
              <a:rPr lang="en-US" dirty="0"/>
              <a:t> </a:t>
            </a:r>
            <a:r>
              <a:rPr lang="es-ES" dirty="0"/>
              <a:t>espacio-temporales </a:t>
            </a:r>
            <a:r>
              <a:rPr lang="en-US" dirty="0"/>
              <a:t>de  </a:t>
            </a:r>
            <a:r>
              <a:rPr lang="en-US" dirty="0" err="1"/>
              <a:t>marea</a:t>
            </a:r>
            <a:r>
              <a:rPr lang="en-US" dirty="0"/>
              <a:t> </a:t>
            </a:r>
            <a:r>
              <a:rPr lang="en-US" dirty="0" err="1"/>
              <a:t>astronómica</a:t>
            </a:r>
            <a:r>
              <a:rPr lang="en-US" dirty="0"/>
              <a:t> a traves de la base de </a:t>
            </a:r>
            <a:r>
              <a:rPr lang="en-US" dirty="0" err="1"/>
              <a:t>datos</a:t>
            </a:r>
            <a:r>
              <a:rPr lang="en-US" dirty="0"/>
              <a:t> TPXO09 con </a:t>
            </a:r>
            <a:r>
              <a:rPr lang="en-US" dirty="0" err="1"/>
              <a:t>resolución</a:t>
            </a:r>
            <a:r>
              <a:rPr lang="en-US" dirty="0"/>
              <a:t> 1/30 </a:t>
            </a:r>
            <a:r>
              <a:rPr lang="en-US" dirty="0" err="1"/>
              <a:t>grados</a:t>
            </a:r>
            <a:r>
              <a:rPr lang="en-US" dirty="0"/>
              <a:t>.</a:t>
            </a:r>
            <a:endParaRPr lang="es-ES" dirty="0"/>
          </a:p>
        </p:txBody>
      </p:sp>
      <p:sp>
        <p:nvSpPr>
          <p:cNvPr id="101" name="Rounded Rectangle 5">
            <a:extLst>
              <a:ext uri="{FF2B5EF4-FFF2-40B4-BE49-F238E27FC236}">
                <a16:creationId xmlns:a16="http://schemas.microsoft.com/office/drawing/2014/main" id="{166B6992-F6A4-42F3-A93D-36848E9D1318}"/>
              </a:ext>
            </a:extLst>
          </p:cNvPr>
          <p:cNvSpPr/>
          <p:nvPr/>
        </p:nvSpPr>
        <p:spPr>
          <a:xfrm>
            <a:off x="19850509" y="30841164"/>
            <a:ext cx="11821749" cy="7586218"/>
          </a:xfrm>
          <a:prstGeom prst="roundRect">
            <a:avLst/>
          </a:prstGeom>
          <a:solidFill>
            <a:schemeClr val="bg1"/>
          </a:solidFill>
          <a:ln w="57150">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6634"/>
          </a:p>
        </p:txBody>
      </p:sp>
      <p:pic>
        <p:nvPicPr>
          <p:cNvPr id="11" name="Picture 4">
            <a:extLst>
              <a:ext uri="{FF2B5EF4-FFF2-40B4-BE49-F238E27FC236}">
                <a16:creationId xmlns:a16="http://schemas.microsoft.com/office/drawing/2014/main" id="{7DB9BDED-065C-40D4-AB2B-2F068C64BEB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99279" y="33412307"/>
            <a:ext cx="4617920" cy="2352253"/>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38">
            <a:extLst>
              <a:ext uri="{FF2B5EF4-FFF2-40B4-BE49-F238E27FC236}">
                <a16:creationId xmlns:a16="http://schemas.microsoft.com/office/drawing/2014/main" id="{0A6F7C42-A988-4560-B848-650B8A4B7D3B}"/>
              </a:ext>
            </a:extLst>
          </p:cNvPr>
          <p:cNvSpPr txBox="1"/>
          <p:nvPr/>
        </p:nvSpPr>
        <p:spPr>
          <a:xfrm>
            <a:off x="20831181" y="31034672"/>
            <a:ext cx="10057940" cy="701602"/>
          </a:xfrm>
          <a:prstGeom prst="rect">
            <a:avLst/>
          </a:prstGeom>
          <a:noFill/>
        </p:spPr>
        <p:txBody>
          <a:bodyPr wrap="square" rtlCol="0">
            <a:spAutoFit/>
          </a:bodyPr>
          <a:lstStyle/>
          <a:p>
            <a:pPr algn="ctr"/>
            <a:r>
              <a:rPr lang="en-NZ" sz="3959" b="1" dirty="0" err="1">
                <a:solidFill>
                  <a:srgbClr val="081D58"/>
                </a:solidFill>
                <a:latin typeface="Yu Gothic UI Semibold" panose="020B0700000000000000" pitchFamily="34" charset="-128"/>
                <a:ea typeface="Yu Gothic UI Semibold" panose="020B0700000000000000" pitchFamily="34" charset="-128"/>
              </a:rPr>
              <a:t>Mapas</a:t>
            </a:r>
            <a:r>
              <a:rPr lang="en-NZ" sz="3959" b="1" dirty="0">
                <a:solidFill>
                  <a:srgbClr val="081D58"/>
                </a:solidFill>
                <a:latin typeface="Yu Gothic UI Semibold" panose="020B0700000000000000" pitchFamily="34" charset="-128"/>
                <a:ea typeface="Yu Gothic UI Semibold" panose="020B0700000000000000" pitchFamily="34" charset="-128"/>
              </a:rPr>
              <a:t> de </a:t>
            </a:r>
            <a:r>
              <a:rPr lang="en-NZ" sz="3959" b="1" dirty="0" err="1">
                <a:solidFill>
                  <a:srgbClr val="081D58"/>
                </a:solidFill>
                <a:latin typeface="Yu Gothic UI Semibold" panose="020B0700000000000000" pitchFamily="34" charset="-128"/>
                <a:ea typeface="Yu Gothic UI Semibold" panose="020B0700000000000000" pitchFamily="34" charset="-128"/>
              </a:rPr>
              <a:t>inundación</a:t>
            </a:r>
            <a:r>
              <a:rPr lang="en-NZ" sz="3959" b="1" dirty="0">
                <a:solidFill>
                  <a:srgbClr val="081D58"/>
                </a:solidFill>
                <a:latin typeface="Yu Gothic UI Semibold" panose="020B0700000000000000" pitchFamily="34" charset="-128"/>
                <a:ea typeface="Yu Gothic UI Semibold" panose="020B0700000000000000" pitchFamily="34" charset="-128"/>
              </a:rPr>
              <a:t>: </a:t>
            </a:r>
            <a:r>
              <a:rPr lang="en-NZ" sz="3959" b="1" dirty="0" err="1">
                <a:solidFill>
                  <a:srgbClr val="081D58"/>
                </a:solidFill>
                <a:latin typeface="Yu Gothic UI Semibold" panose="020B0700000000000000" pitchFamily="34" charset="-128"/>
                <a:ea typeface="Yu Gothic UI Semibold" panose="020B0700000000000000" pitchFamily="34" charset="-128"/>
              </a:rPr>
              <a:t>HyBeat</a:t>
            </a:r>
            <a:r>
              <a:rPr lang="en-NZ" sz="3959" b="1" dirty="0">
                <a:solidFill>
                  <a:srgbClr val="081D58"/>
                </a:solidFill>
                <a:latin typeface="Yu Gothic UI Semibold" panose="020B0700000000000000" pitchFamily="34" charset="-128"/>
                <a:ea typeface="Yu Gothic UI Semibold" panose="020B0700000000000000" pitchFamily="34" charset="-128"/>
              </a:rPr>
              <a:t> + </a:t>
            </a:r>
            <a:r>
              <a:rPr lang="en-NZ" sz="3959" b="1" dirty="0" err="1">
                <a:solidFill>
                  <a:srgbClr val="081D58"/>
                </a:solidFill>
                <a:latin typeface="Yu Gothic UI Semibold" panose="020B0700000000000000" pitchFamily="34" charset="-128"/>
                <a:ea typeface="Yu Gothic UI Semibold" panose="020B0700000000000000" pitchFamily="34" charset="-128"/>
              </a:rPr>
              <a:t>HyFlood</a:t>
            </a:r>
            <a:endParaRPr lang="en-NZ" sz="3959" b="1" dirty="0">
              <a:solidFill>
                <a:srgbClr val="081D58"/>
              </a:solidFill>
              <a:latin typeface="Yu Gothic UI Semibold" panose="020B0700000000000000" pitchFamily="34" charset="-128"/>
              <a:ea typeface="Yu Gothic UI Semibold" panose="020B0700000000000000" pitchFamily="34" charset="-128"/>
            </a:endParaRPr>
          </a:p>
        </p:txBody>
      </p:sp>
      <p:sp>
        <p:nvSpPr>
          <p:cNvPr id="107" name="Oval 84">
            <a:extLst>
              <a:ext uri="{FF2B5EF4-FFF2-40B4-BE49-F238E27FC236}">
                <a16:creationId xmlns:a16="http://schemas.microsoft.com/office/drawing/2014/main" id="{257312E1-20B6-4455-8B63-DB0DD83743F0}"/>
              </a:ext>
            </a:extLst>
          </p:cNvPr>
          <p:cNvSpPr/>
          <p:nvPr/>
        </p:nvSpPr>
        <p:spPr>
          <a:xfrm>
            <a:off x="19708990" y="30594242"/>
            <a:ext cx="1142032" cy="1142032"/>
          </a:xfrm>
          <a:prstGeom prst="ellipse">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4319" b="1" dirty="0">
                <a:solidFill>
                  <a:srgbClr val="081D58"/>
                </a:solidFill>
              </a:rPr>
              <a:t>7</a:t>
            </a:r>
          </a:p>
        </p:txBody>
      </p:sp>
      <p:pic>
        <p:nvPicPr>
          <p:cNvPr id="16" name="Imagen 15">
            <a:extLst>
              <a:ext uri="{FF2B5EF4-FFF2-40B4-BE49-F238E27FC236}">
                <a16:creationId xmlns:a16="http://schemas.microsoft.com/office/drawing/2014/main" id="{EF79BC30-CD37-4229-8E07-057069F50842}"/>
              </a:ext>
            </a:extLst>
          </p:cNvPr>
          <p:cNvPicPr>
            <a:picLocks noChangeAspect="1"/>
          </p:cNvPicPr>
          <p:nvPr/>
        </p:nvPicPr>
        <p:blipFill>
          <a:blip r:embed="rId19"/>
          <a:stretch>
            <a:fillRect/>
          </a:stretch>
        </p:blipFill>
        <p:spPr>
          <a:xfrm>
            <a:off x="20182993" y="33837730"/>
            <a:ext cx="5265103" cy="3791868"/>
          </a:xfrm>
          <a:prstGeom prst="rect">
            <a:avLst/>
          </a:prstGeom>
        </p:spPr>
      </p:pic>
      <p:sp>
        <p:nvSpPr>
          <p:cNvPr id="176" name="TextBox 11">
            <a:extLst>
              <a:ext uri="{FF2B5EF4-FFF2-40B4-BE49-F238E27FC236}">
                <a16:creationId xmlns:a16="http://schemas.microsoft.com/office/drawing/2014/main" id="{CF1503A1-9380-4217-AF9D-0B7E8ABBA0F5}"/>
              </a:ext>
            </a:extLst>
          </p:cNvPr>
          <p:cNvSpPr txBox="1"/>
          <p:nvPr/>
        </p:nvSpPr>
        <p:spPr>
          <a:xfrm>
            <a:off x="8239328" y="32026101"/>
            <a:ext cx="10714237" cy="438582"/>
          </a:xfrm>
          <a:prstGeom prst="rect">
            <a:avLst/>
          </a:prstGeom>
          <a:noFill/>
          <a:ln>
            <a:noFill/>
          </a:ln>
        </p:spPr>
        <p:txBody>
          <a:bodyPr wrap="square" rtlCol="0">
            <a:spAutoFit/>
          </a:bodyPr>
          <a:lstStyle>
            <a:defPPr>
              <a:defRPr lang="en-US"/>
            </a:defPPr>
            <a:lvl1pPr indent="457200" algn="just">
              <a:defRPr sz="2250">
                <a:latin typeface="Yu Gothic UI" panose="020B0500000000000000" pitchFamily="34" charset="-128"/>
                <a:ea typeface="Yu Gothic UI" panose="020B0500000000000000" pitchFamily="34" charset="-128"/>
              </a:defRPr>
            </a:lvl1pPr>
          </a:lstStyle>
          <a:p>
            <a:r>
              <a:rPr lang="es-ES" dirty="0"/>
              <a:t>Evaluación probabilística de olas y niveles de agua para la previsión de ciclón.</a:t>
            </a:r>
          </a:p>
        </p:txBody>
      </p:sp>
      <p:pic>
        <p:nvPicPr>
          <p:cNvPr id="1030" name="Picture 6">
            <a:extLst>
              <a:ext uri="{FF2B5EF4-FFF2-40B4-BE49-F238E27FC236}">
                <a16:creationId xmlns:a16="http://schemas.microsoft.com/office/drawing/2014/main" id="{4F29A23D-7445-46F9-94C1-388F688008B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096170" y="36347572"/>
            <a:ext cx="9527631" cy="19416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9EA061B-D398-4A3B-99EA-200DAD79847B}"/>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t="27221"/>
          <a:stretch/>
        </p:blipFill>
        <p:spPr bwMode="auto">
          <a:xfrm>
            <a:off x="9932951" y="34130346"/>
            <a:ext cx="7664238" cy="145727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447FB2D-4E8F-4694-B9E8-73FA0CD3CE2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983108" y="32562524"/>
            <a:ext cx="7664238" cy="153920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78" name="TextBox 11">
                <a:extLst>
                  <a:ext uri="{FF2B5EF4-FFF2-40B4-BE49-F238E27FC236}">
                    <a16:creationId xmlns:a16="http://schemas.microsoft.com/office/drawing/2014/main" id="{C89370A7-E3EF-4318-9DF9-8376ED191810}"/>
                  </a:ext>
                </a:extLst>
              </p:cNvPr>
              <p:cNvSpPr txBox="1"/>
              <p:nvPr/>
            </p:nvSpPr>
            <p:spPr>
              <a:xfrm>
                <a:off x="8976284" y="32976461"/>
                <a:ext cx="942316" cy="438582"/>
              </a:xfrm>
              <a:prstGeom prst="rect">
                <a:avLst/>
              </a:prstGeom>
              <a:noFill/>
              <a:ln>
                <a:noFill/>
              </a:ln>
            </p:spPr>
            <p:txBody>
              <a:bodyPr wrap="square" rtlCol="0">
                <a:spAutoFit/>
              </a:bodyPr>
              <a:lstStyle>
                <a:defPPr>
                  <a:defRPr lang="en-US"/>
                </a:defPPr>
                <a:lvl1pPr indent="457200" algn="just">
                  <a:defRPr sz="2250">
                    <a:latin typeface="Yu Gothic UI" panose="020B0500000000000000" pitchFamily="34" charset="-128"/>
                    <a:ea typeface="Yu Gothic UI" panose="020B0500000000000000" pitchFamily="34" charset="-128"/>
                  </a:defRPr>
                </a:lvl1pPr>
              </a:lstStyle>
              <a:p>
                <a:pPr/>
                <a14:m>
                  <m:oMathPara xmlns:m="http://schemas.openxmlformats.org/officeDocument/2006/math">
                    <m:oMathParaPr>
                      <m:jc m:val="centerGroup"/>
                    </m:oMathParaPr>
                    <m:oMath xmlns:m="http://schemas.openxmlformats.org/officeDocument/2006/math">
                      <m:sSub>
                        <m:sSubPr>
                          <m:ctrlPr>
                            <a:rPr lang="es-ES" i="1" smtClean="0">
                              <a:latin typeface="Cambria Math" panose="02040503050406030204" pitchFamily="18" charset="0"/>
                            </a:rPr>
                          </m:ctrlPr>
                        </m:sSubPr>
                        <m:e>
                          <m:r>
                            <a:rPr lang="es-ES" b="0" i="1" smtClean="0">
                              <a:latin typeface="Cambria Math" panose="02040503050406030204" pitchFamily="18" charset="0"/>
                            </a:rPr>
                            <m:t>𝐻</m:t>
                          </m:r>
                        </m:e>
                        <m:sub>
                          <m:r>
                            <a:rPr lang="es-ES" b="0" i="1" smtClean="0">
                              <a:latin typeface="Cambria Math" panose="02040503050406030204" pitchFamily="18" charset="0"/>
                            </a:rPr>
                            <m:t>𝑠</m:t>
                          </m:r>
                        </m:sub>
                      </m:sSub>
                    </m:oMath>
                  </m:oMathPara>
                </a14:m>
                <a:endParaRPr lang="es-ES" dirty="0"/>
              </a:p>
            </p:txBody>
          </p:sp>
        </mc:Choice>
        <mc:Fallback xmlns="">
          <p:sp>
            <p:nvSpPr>
              <p:cNvPr id="178" name="TextBox 11">
                <a:extLst>
                  <a:ext uri="{FF2B5EF4-FFF2-40B4-BE49-F238E27FC236}">
                    <a16:creationId xmlns:a16="http://schemas.microsoft.com/office/drawing/2014/main" id="{C89370A7-E3EF-4318-9DF9-8376ED191810}"/>
                  </a:ext>
                </a:extLst>
              </p:cNvPr>
              <p:cNvSpPr txBox="1">
                <a:spLocks noRot="1" noChangeAspect="1" noMove="1" noResize="1" noEditPoints="1" noAdjustHandles="1" noChangeArrowheads="1" noChangeShapeType="1" noTextEdit="1"/>
              </p:cNvSpPr>
              <p:nvPr/>
            </p:nvSpPr>
            <p:spPr>
              <a:xfrm>
                <a:off x="8976284" y="32976461"/>
                <a:ext cx="942316" cy="438582"/>
              </a:xfrm>
              <a:prstGeom prst="rect">
                <a:avLst/>
              </a:prstGeom>
              <a:blipFill>
                <a:blip r:embed="rId24"/>
                <a:stretch>
                  <a:fillRect b="-1408"/>
                </a:stretch>
              </a:blipFill>
              <a:ln>
                <a:no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79" name="TextBox 11">
                <a:extLst>
                  <a:ext uri="{FF2B5EF4-FFF2-40B4-BE49-F238E27FC236}">
                    <a16:creationId xmlns:a16="http://schemas.microsoft.com/office/drawing/2014/main" id="{A21A5884-8D32-4134-BE8B-13D4CB29C31E}"/>
                  </a:ext>
                </a:extLst>
              </p:cNvPr>
              <p:cNvSpPr txBox="1"/>
              <p:nvPr/>
            </p:nvSpPr>
            <p:spPr>
              <a:xfrm>
                <a:off x="8971313" y="34477975"/>
                <a:ext cx="942316" cy="438582"/>
              </a:xfrm>
              <a:prstGeom prst="rect">
                <a:avLst/>
              </a:prstGeom>
              <a:noFill/>
              <a:ln>
                <a:noFill/>
              </a:ln>
            </p:spPr>
            <p:txBody>
              <a:bodyPr wrap="square" rtlCol="0">
                <a:spAutoFit/>
              </a:bodyPr>
              <a:lstStyle>
                <a:defPPr>
                  <a:defRPr lang="en-US"/>
                </a:defPPr>
                <a:lvl1pPr indent="457200" algn="just">
                  <a:defRPr sz="2250">
                    <a:latin typeface="Yu Gothic UI" panose="020B0500000000000000" pitchFamily="34" charset="-128"/>
                    <a:ea typeface="Yu Gothic UI" panose="020B0500000000000000" pitchFamily="34" charset="-128"/>
                  </a:defRPr>
                </a:lvl1pPr>
              </a:lstStyle>
              <a:p>
                <a:pPr/>
                <a14:m>
                  <m:oMathPara xmlns:m="http://schemas.openxmlformats.org/officeDocument/2006/math">
                    <m:oMathParaPr>
                      <m:jc m:val="centerGroup"/>
                    </m:oMathParaPr>
                    <m:oMath xmlns:m="http://schemas.openxmlformats.org/officeDocument/2006/math">
                      <m:r>
                        <a:rPr lang="es-ES" i="1" smtClean="0">
                          <a:latin typeface="Cambria Math" panose="02040503050406030204" pitchFamily="18" charset="0"/>
                        </a:rPr>
                        <m:t>𝑆</m:t>
                      </m:r>
                      <m:r>
                        <a:rPr lang="es-ES" b="0" i="1" smtClean="0">
                          <a:latin typeface="Cambria Math" panose="02040503050406030204" pitchFamily="18" charset="0"/>
                        </a:rPr>
                        <m:t>𝑆</m:t>
                      </m:r>
                    </m:oMath>
                  </m:oMathPara>
                </a14:m>
                <a:endParaRPr lang="es-ES" dirty="0"/>
              </a:p>
            </p:txBody>
          </p:sp>
        </mc:Choice>
        <mc:Fallback xmlns="">
          <p:sp>
            <p:nvSpPr>
              <p:cNvPr id="179" name="TextBox 11">
                <a:extLst>
                  <a:ext uri="{FF2B5EF4-FFF2-40B4-BE49-F238E27FC236}">
                    <a16:creationId xmlns:a16="http://schemas.microsoft.com/office/drawing/2014/main" id="{A21A5884-8D32-4134-BE8B-13D4CB29C31E}"/>
                  </a:ext>
                </a:extLst>
              </p:cNvPr>
              <p:cNvSpPr txBox="1">
                <a:spLocks noRot="1" noChangeAspect="1" noMove="1" noResize="1" noEditPoints="1" noAdjustHandles="1" noChangeArrowheads="1" noChangeShapeType="1" noTextEdit="1"/>
              </p:cNvSpPr>
              <p:nvPr/>
            </p:nvSpPr>
            <p:spPr>
              <a:xfrm>
                <a:off x="8971313" y="34477975"/>
                <a:ext cx="942316" cy="438582"/>
              </a:xfrm>
              <a:prstGeom prst="rect">
                <a:avLst/>
              </a:prstGeom>
              <a:blipFill>
                <a:blip r:embed="rId25"/>
                <a:stretch>
                  <a:fillRect r="-1299"/>
                </a:stretch>
              </a:blipFill>
              <a:ln>
                <a:noFill/>
              </a:ln>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80" name="TextBox 11">
                <a:extLst>
                  <a:ext uri="{FF2B5EF4-FFF2-40B4-BE49-F238E27FC236}">
                    <a16:creationId xmlns:a16="http://schemas.microsoft.com/office/drawing/2014/main" id="{24B32A89-60C6-4FF5-8354-61E175F874D0}"/>
                  </a:ext>
                </a:extLst>
              </p:cNvPr>
              <p:cNvSpPr txBox="1"/>
              <p:nvPr/>
            </p:nvSpPr>
            <p:spPr>
              <a:xfrm>
                <a:off x="8095608" y="35719732"/>
                <a:ext cx="11776446" cy="438582"/>
              </a:xfrm>
              <a:prstGeom prst="rect">
                <a:avLst/>
              </a:prstGeom>
              <a:noFill/>
              <a:ln>
                <a:noFill/>
              </a:ln>
            </p:spPr>
            <p:txBody>
              <a:bodyPr wrap="square" rtlCol="0">
                <a:spAutoFit/>
              </a:bodyPr>
              <a:lstStyle>
                <a:defPPr>
                  <a:defRPr lang="en-US"/>
                </a:defPPr>
                <a:lvl1pPr indent="457200" algn="just">
                  <a:defRPr sz="2250">
                    <a:latin typeface="Yu Gothic UI" panose="020B0500000000000000" pitchFamily="34" charset="-128"/>
                    <a:ea typeface="Yu Gothic UI" panose="020B0500000000000000" pitchFamily="34" charset="-128"/>
                  </a:defRPr>
                </a:lvl1pPr>
              </a:lstStyle>
              <a:p>
                <a:r>
                  <a:rPr lang="es-ES" dirty="0"/>
                  <a:t>Cálculo del proxy </a:t>
                </a:r>
                <a:r>
                  <a:rPr lang="es-ES" i="1" dirty="0"/>
                  <a:t>TWL </a:t>
                </a:r>
                <a:r>
                  <a:rPr lang="es-ES" dirty="0"/>
                  <a:t>(</a:t>
                </a:r>
                <a:r>
                  <a:rPr lang="es-ES" i="1" dirty="0"/>
                  <a:t>Total </a:t>
                </a:r>
                <a:r>
                  <a:rPr lang="es-ES" i="1" dirty="0" err="1"/>
                  <a:t>Water</a:t>
                </a:r>
                <a:r>
                  <a:rPr lang="es-ES" i="1" dirty="0"/>
                  <a:t> </a:t>
                </a:r>
                <a:r>
                  <a:rPr lang="es-ES" i="1" dirty="0" err="1"/>
                  <a:t>Level</a:t>
                </a:r>
                <a:r>
                  <a:rPr lang="es-ES" i="1" dirty="0"/>
                  <a:t> </a:t>
                </a:r>
                <a:r>
                  <a:rPr lang="es-ES" dirty="0"/>
                  <a:t>) mediante:   </a:t>
                </a:r>
                <a14:m>
                  <m:oMath xmlns:m="http://schemas.openxmlformats.org/officeDocument/2006/math">
                    <m:sSub>
                      <m:sSubPr>
                        <m:ctrlPr>
                          <a:rPr lang="es-ES" i="1" smtClean="0">
                            <a:latin typeface="Cambria Math" panose="02040503050406030204" pitchFamily="18" charset="0"/>
                          </a:rPr>
                        </m:ctrlPr>
                      </m:sSubPr>
                      <m:e>
                        <m:r>
                          <a:rPr lang="es-ES" i="1" smtClean="0">
                            <a:latin typeface="Cambria Math" panose="02040503050406030204" pitchFamily="18" charset="0"/>
                            <a:ea typeface="Cambria Math" panose="02040503050406030204" pitchFamily="18" charset="0"/>
                          </a:rPr>
                          <m:t>𝜂</m:t>
                        </m:r>
                      </m:e>
                      <m:sub>
                        <m:r>
                          <a:rPr lang="es-ES" b="0" i="1" smtClean="0">
                            <a:latin typeface="Cambria Math" panose="02040503050406030204" pitchFamily="18" charset="0"/>
                          </a:rPr>
                          <m:t>𝑇𝑊𝐿</m:t>
                        </m:r>
                      </m:sub>
                    </m:sSub>
                    <m:r>
                      <a:rPr lang="es-ES" b="0" i="1" smtClean="0">
                        <a:latin typeface="Cambria Math" panose="02040503050406030204" pitchFamily="18" charset="0"/>
                      </a:rPr>
                      <m:t>= </m:t>
                    </m:r>
                    <m:sSub>
                      <m:sSubPr>
                        <m:ctrlPr>
                          <a:rPr lang="es-ES" b="0" i="1" smtClean="0">
                            <a:latin typeface="Cambria Math" panose="02040503050406030204" pitchFamily="18" charset="0"/>
                          </a:rPr>
                        </m:ctrlPr>
                      </m:sSubPr>
                      <m:e>
                        <m:r>
                          <a:rPr lang="es-ES" b="0" i="1" smtClean="0">
                            <a:latin typeface="Cambria Math" panose="02040503050406030204" pitchFamily="18" charset="0"/>
                            <a:ea typeface="Cambria Math" panose="02040503050406030204" pitchFamily="18" charset="0"/>
                          </a:rPr>
                          <m:t>𝜂</m:t>
                        </m:r>
                      </m:e>
                      <m:sub>
                        <m:r>
                          <a:rPr lang="es-ES" b="0" i="1" smtClean="0">
                            <a:latin typeface="Cambria Math" panose="02040503050406030204" pitchFamily="18" charset="0"/>
                          </a:rPr>
                          <m:t>𝐴𝑇</m:t>
                        </m:r>
                      </m:sub>
                    </m:sSub>
                    <m:r>
                      <a:rPr lang="es-ES" b="0" i="1" smtClean="0">
                        <a:latin typeface="Cambria Math" panose="02040503050406030204" pitchFamily="18" charset="0"/>
                      </a:rPr>
                      <m:t>+ </m:t>
                    </m:r>
                    <m:sSub>
                      <m:sSubPr>
                        <m:ctrlPr>
                          <a:rPr lang="es-ES" b="0" i="1" smtClean="0">
                            <a:latin typeface="Cambria Math" panose="02040503050406030204" pitchFamily="18" charset="0"/>
                          </a:rPr>
                        </m:ctrlPr>
                      </m:sSubPr>
                      <m:e>
                        <m:r>
                          <a:rPr lang="es-ES" b="0" i="1" smtClean="0">
                            <a:latin typeface="Cambria Math" panose="02040503050406030204" pitchFamily="18" charset="0"/>
                            <a:ea typeface="Cambria Math" panose="02040503050406030204" pitchFamily="18" charset="0"/>
                          </a:rPr>
                          <m:t>𝜂</m:t>
                        </m:r>
                      </m:e>
                      <m:sub>
                        <m:r>
                          <a:rPr lang="es-ES" b="0" i="1" smtClean="0">
                            <a:latin typeface="Cambria Math" panose="02040503050406030204" pitchFamily="18" charset="0"/>
                          </a:rPr>
                          <m:t>𝑆𝑆</m:t>
                        </m:r>
                      </m:sub>
                    </m:sSub>
                    <m:r>
                      <a:rPr lang="es-ES" b="0" i="1" smtClean="0">
                        <a:latin typeface="Cambria Math" panose="02040503050406030204" pitchFamily="18" charset="0"/>
                      </a:rPr>
                      <m:t>+ </m:t>
                    </m:r>
                    <m:sSub>
                      <m:sSubPr>
                        <m:ctrlPr>
                          <a:rPr lang="es-ES" b="0" i="1" smtClean="0">
                            <a:latin typeface="Cambria Math" panose="02040503050406030204" pitchFamily="18" charset="0"/>
                          </a:rPr>
                        </m:ctrlPr>
                      </m:sSubPr>
                      <m:e>
                        <m:r>
                          <a:rPr lang="es-ES" b="0" i="1" smtClean="0">
                            <a:latin typeface="Cambria Math" panose="02040503050406030204" pitchFamily="18" charset="0"/>
                          </a:rPr>
                          <m:t>0,3·</m:t>
                        </m:r>
                        <m:r>
                          <a:rPr lang="es-ES" b="0" i="1" smtClean="0">
                            <a:latin typeface="Cambria Math" panose="02040503050406030204" pitchFamily="18" charset="0"/>
                          </a:rPr>
                          <m:t>𝐻</m:t>
                        </m:r>
                      </m:e>
                      <m:sub>
                        <m:r>
                          <a:rPr lang="es-ES" b="0" i="1" smtClean="0">
                            <a:latin typeface="Cambria Math" panose="02040503050406030204" pitchFamily="18" charset="0"/>
                          </a:rPr>
                          <m:t>𝑠</m:t>
                        </m:r>
                      </m:sub>
                    </m:sSub>
                  </m:oMath>
                </a14:m>
                <a:r>
                  <a:rPr lang="es-ES" dirty="0"/>
                  <a:t> </a:t>
                </a:r>
              </a:p>
            </p:txBody>
          </p:sp>
        </mc:Choice>
        <mc:Fallback xmlns="">
          <p:sp>
            <p:nvSpPr>
              <p:cNvPr id="180" name="TextBox 11">
                <a:extLst>
                  <a:ext uri="{FF2B5EF4-FFF2-40B4-BE49-F238E27FC236}">
                    <a16:creationId xmlns:a16="http://schemas.microsoft.com/office/drawing/2014/main" id="{24B32A89-60C6-4FF5-8354-61E175F874D0}"/>
                  </a:ext>
                </a:extLst>
              </p:cNvPr>
              <p:cNvSpPr txBox="1">
                <a:spLocks noRot="1" noChangeAspect="1" noMove="1" noResize="1" noEditPoints="1" noAdjustHandles="1" noChangeArrowheads="1" noChangeShapeType="1" noTextEdit="1"/>
              </p:cNvSpPr>
              <p:nvPr/>
            </p:nvSpPr>
            <p:spPr>
              <a:xfrm>
                <a:off x="8095608" y="35719732"/>
                <a:ext cx="11776446" cy="438582"/>
              </a:xfrm>
              <a:prstGeom prst="rect">
                <a:avLst/>
              </a:prstGeom>
              <a:blipFill>
                <a:blip r:embed="rId26"/>
                <a:stretch>
                  <a:fillRect t="-8451" b="-30986"/>
                </a:stretch>
              </a:blipFill>
              <a:ln>
                <a:noFill/>
              </a:ln>
            </p:spPr>
            <p:txBody>
              <a:bodyPr/>
              <a:lstStyle/>
              <a:p>
                <a:r>
                  <a:rPr lang="es-ES">
                    <a:noFill/>
                  </a:rPr>
                  <a:t> </a:t>
                </a:r>
              </a:p>
            </p:txBody>
          </p:sp>
        </mc:Fallback>
      </mc:AlternateContent>
      <p:sp>
        <p:nvSpPr>
          <p:cNvPr id="182" name="TextBox 11">
            <a:extLst>
              <a:ext uri="{FF2B5EF4-FFF2-40B4-BE49-F238E27FC236}">
                <a16:creationId xmlns:a16="http://schemas.microsoft.com/office/drawing/2014/main" id="{C5F81997-D86A-445E-B3C2-BE20B8B56B0B}"/>
              </a:ext>
            </a:extLst>
          </p:cNvPr>
          <p:cNvSpPr txBox="1"/>
          <p:nvPr/>
        </p:nvSpPr>
        <p:spPr>
          <a:xfrm>
            <a:off x="20174884" y="32087999"/>
            <a:ext cx="10714237" cy="1477328"/>
          </a:xfrm>
          <a:prstGeom prst="rect">
            <a:avLst/>
          </a:prstGeom>
          <a:noFill/>
          <a:ln>
            <a:noFill/>
          </a:ln>
        </p:spPr>
        <p:txBody>
          <a:bodyPr wrap="square" rtlCol="0">
            <a:spAutoFit/>
          </a:bodyPr>
          <a:lstStyle>
            <a:defPPr>
              <a:defRPr lang="en-US"/>
            </a:defPPr>
            <a:lvl1pPr indent="457200" algn="just">
              <a:defRPr sz="2250">
                <a:latin typeface="Yu Gothic UI" panose="020B0500000000000000" pitchFamily="34" charset="-128"/>
                <a:ea typeface="Yu Gothic UI" panose="020B0500000000000000" pitchFamily="34" charset="-128"/>
              </a:defRPr>
            </a:lvl1pPr>
          </a:lstStyle>
          <a:p>
            <a:r>
              <a:rPr lang="es-ES" dirty="0"/>
              <a:t>Generación de mapas de inundación de alta resolución mediante los metamodelos HyBeat para el cálculo de niveles asociado a </a:t>
            </a:r>
            <a:r>
              <a:rPr lang="es-ES" dirty="0" err="1"/>
              <a:t>setup</a:t>
            </a:r>
            <a:r>
              <a:rPr lang="es-ES" dirty="0"/>
              <a:t> de oleaje y onda </a:t>
            </a:r>
            <a:r>
              <a:rPr lang="es-ES" dirty="0" err="1"/>
              <a:t>infragravitatoria</a:t>
            </a:r>
            <a:r>
              <a:rPr lang="es-ES" dirty="0"/>
              <a:t>, y HyFlood para la evaluación tanto de la inundación costera como de la inundación causada por precipitación.</a:t>
            </a:r>
          </a:p>
        </p:txBody>
      </p:sp>
      <p:sp>
        <p:nvSpPr>
          <p:cNvPr id="183" name="Rounded Rectangle 8">
            <a:extLst>
              <a:ext uri="{FF2B5EF4-FFF2-40B4-BE49-F238E27FC236}">
                <a16:creationId xmlns:a16="http://schemas.microsoft.com/office/drawing/2014/main" id="{43402154-5A6C-41E1-A4DC-92B45FC9E0E2}"/>
              </a:ext>
            </a:extLst>
          </p:cNvPr>
          <p:cNvSpPr/>
          <p:nvPr/>
        </p:nvSpPr>
        <p:spPr>
          <a:xfrm>
            <a:off x="833905" y="38751624"/>
            <a:ext cx="15365738" cy="3892371"/>
          </a:xfrm>
          <a:prstGeom prst="roundRect">
            <a:avLst/>
          </a:prstGeom>
          <a:solidFill>
            <a:schemeClr val="bg1"/>
          </a:solidFill>
          <a:ln w="57150">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6634" dirty="0"/>
          </a:p>
        </p:txBody>
      </p:sp>
      <p:sp>
        <p:nvSpPr>
          <p:cNvPr id="185" name="TextBox 6">
            <a:extLst>
              <a:ext uri="{FF2B5EF4-FFF2-40B4-BE49-F238E27FC236}">
                <a16:creationId xmlns:a16="http://schemas.microsoft.com/office/drawing/2014/main" id="{1D69EC78-E9B8-43EF-B24E-5EE85CDFE4D4}"/>
              </a:ext>
            </a:extLst>
          </p:cNvPr>
          <p:cNvSpPr txBox="1"/>
          <p:nvPr/>
        </p:nvSpPr>
        <p:spPr>
          <a:xfrm>
            <a:off x="1329519" y="39080311"/>
            <a:ext cx="4400272" cy="618631"/>
          </a:xfrm>
          <a:prstGeom prst="rect">
            <a:avLst/>
          </a:prstGeom>
          <a:noFill/>
        </p:spPr>
        <p:txBody>
          <a:bodyPr wrap="square" rtlCol="0">
            <a:spAutoFit/>
          </a:bodyPr>
          <a:lstStyle>
            <a:defPPr>
              <a:defRPr lang="en-US"/>
            </a:defPPr>
            <a:lvl1pPr>
              <a:defRPr sz="4400" b="1">
                <a:solidFill>
                  <a:srgbClr val="081D58"/>
                </a:solidFill>
                <a:latin typeface="Yu Gothic UI Semibold" panose="020B0700000000000000" pitchFamily="34" charset="-128"/>
                <a:ea typeface="Yu Gothic UI Semibold" panose="020B0700000000000000" pitchFamily="34" charset="-128"/>
              </a:defRPr>
            </a:lvl1pPr>
          </a:lstStyle>
          <a:p>
            <a:r>
              <a:rPr lang="en-NZ" sz="3420" dirty="0"/>
              <a:t>CONCLUSIONES</a:t>
            </a:r>
          </a:p>
        </p:txBody>
      </p:sp>
      <p:sp>
        <p:nvSpPr>
          <p:cNvPr id="187" name="Rectangle 161">
            <a:extLst>
              <a:ext uri="{FF2B5EF4-FFF2-40B4-BE49-F238E27FC236}">
                <a16:creationId xmlns:a16="http://schemas.microsoft.com/office/drawing/2014/main" id="{8436705B-535C-4FA9-97C6-B29DA7678168}"/>
              </a:ext>
            </a:extLst>
          </p:cNvPr>
          <p:cNvSpPr/>
          <p:nvPr/>
        </p:nvSpPr>
        <p:spPr>
          <a:xfrm>
            <a:off x="1411395" y="39794825"/>
            <a:ext cx="14175163" cy="2516073"/>
          </a:xfrm>
          <a:prstGeom prst="rect">
            <a:avLst/>
          </a:prstGeom>
          <a:noFill/>
          <a:ln>
            <a:noFill/>
          </a:ln>
        </p:spPr>
        <p:txBody>
          <a:bodyPr wrap="square" lIns="91440" tIns="45720" rIns="91440" bIns="45720" rtlCol="0" anchor="t">
            <a:spAutoFit/>
          </a:bodyPr>
          <a:lstStyle/>
          <a:p>
            <a:pPr marL="342900" indent="-342900" algn="just">
              <a:buFont typeface="Arial" panose="020B0604020202020204" pitchFamily="34" charset="0"/>
              <a:buChar char="•"/>
            </a:pPr>
            <a:r>
              <a:rPr lang="es-ES" sz="2250" dirty="0">
                <a:latin typeface="Yu Gothic UI" panose="020B0500000000000000" pitchFamily="34" charset="-128"/>
                <a:ea typeface="Yu Gothic UI" panose="020B0500000000000000" pitchFamily="34" charset="-128"/>
              </a:rPr>
              <a:t>Desarrollo de un sistema de predicción de inundación costera debido a ciclones tropicales que permite la predicción probabilística rápida y robusta del riesgo de inundación a escala local mediante la integración de diferentes subsistemas híbridos basados en técnicas numéricas y estadísticas avanzadas.</a:t>
            </a:r>
          </a:p>
          <a:p>
            <a:pPr marL="307975" indent="-307975" algn="just">
              <a:buFont typeface="Arial" panose="020B0604020202020204" pitchFamily="34" charset="0"/>
              <a:buChar char="•"/>
            </a:pPr>
            <a:r>
              <a:rPr lang="es-ES" sz="2250" dirty="0">
                <a:latin typeface="Yu Gothic UI" panose="020B0500000000000000" pitchFamily="34" charset="-128"/>
                <a:ea typeface="Yu Gothic UI" panose="020B0500000000000000" pitchFamily="34" charset="-128"/>
              </a:rPr>
              <a:t>Sistema adaptado a los limitados recursos computacionales de las zonas de aplicación, que puede ser ejecutado en cuestión de minutos en cualquier PC con prestaciones medias.</a:t>
            </a:r>
          </a:p>
          <a:p>
            <a:pPr marL="307975" indent="-307975" algn="just">
              <a:buFont typeface="Arial" panose="020B0604020202020204" pitchFamily="34" charset="0"/>
              <a:buChar char="•"/>
            </a:pPr>
            <a:r>
              <a:rPr lang="es-ES" sz="2250" dirty="0">
                <a:latin typeface="Yu Gothic UI"/>
                <a:ea typeface="Yu Gothic UI"/>
              </a:rPr>
              <a:t>Además del proxy TWL de inundación costera, el sistema integra modelos de alta resolución para resolver fenómenos locales como la onda </a:t>
            </a:r>
            <a:r>
              <a:rPr lang="es-ES" sz="2250" dirty="0" err="1">
                <a:latin typeface="Yu Gothic UI"/>
                <a:ea typeface="Yu Gothic UI"/>
              </a:rPr>
              <a:t>infragravitatoria</a:t>
            </a:r>
            <a:r>
              <a:rPr lang="es-ES" sz="2250" dirty="0">
                <a:latin typeface="Yu Gothic UI"/>
                <a:ea typeface="Yu Gothic UI"/>
              </a:rPr>
              <a:t> y la inundación por precipitación.</a:t>
            </a:r>
          </a:p>
        </p:txBody>
      </p:sp>
      <p:grpSp>
        <p:nvGrpSpPr>
          <p:cNvPr id="17" name="Grupo 16">
            <a:extLst>
              <a:ext uri="{FF2B5EF4-FFF2-40B4-BE49-F238E27FC236}">
                <a16:creationId xmlns:a16="http://schemas.microsoft.com/office/drawing/2014/main" id="{8790C864-1A35-4AE7-AD04-84FC8756D137}"/>
              </a:ext>
            </a:extLst>
          </p:cNvPr>
          <p:cNvGrpSpPr/>
          <p:nvPr/>
        </p:nvGrpSpPr>
        <p:grpSpPr>
          <a:xfrm>
            <a:off x="26567131" y="35621229"/>
            <a:ext cx="3829568" cy="2675011"/>
            <a:chOff x="26414091" y="35874108"/>
            <a:chExt cx="3982608" cy="2841313"/>
          </a:xfrm>
        </p:grpSpPr>
        <p:pic>
          <p:nvPicPr>
            <p:cNvPr id="189" name="Picture 4">
              <a:extLst>
                <a:ext uri="{FF2B5EF4-FFF2-40B4-BE49-F238E27FC236}">
                  <a16:creationId xmlns:a16="http://schemas.microsoft.com/office/drawing/2014/main" id="{4687A8E0-4CEA-4A4E-93DC-39614BA639F8}"/>
                </a:ext>
              </a:extLst>
            </p:cNvPr>
            <p:cNvPicPr>
              <a:picLocks noChangeAspect="1"/>
            </p:cNvPicPr>
            <p:nvPr/>
          </p:nvPicPr>
          <p:blipFill rotWithShape="1">
            <a:blip r:embed="rId27"/>
            <a:srcRect l="8247" t="5469" r="11460" b="55168"/>
            <a:stretch/>
          </p:blipFill>
          <p:spPr>
            <a:xfrm>
              <a:off x="26415906" y="35874108"/>
              <a:ext cx="3980793" cy="1860527"/>
            </a:xfrm>
            <a:prstGeom prst="rect">
              <a:avLst/>
            </a:prstGeom>
          </p:spPr>
        </p:pic>
        <p:pic>
          <p:nvPicPr>
            <p:cNvPr id="190" name="Picture 4">
              <a:extLst>
                <a:ext uri="{FF2B5EF4-FFF2-40B4-BE49-F238E27FC236}">
                  <a16:creationId xmlns:a16="http://schemas.microsoft.com/office/drawing/2014/main" id="{1B3B188B-CC23-4930-81C9-DC106B24902E}"/>
                </a:ext>
              </a:extLst>
            </p:cNvPr>
            <p:cNvPicPr>
              <a:picLocks noChangeAspect="1"/>
            </p:cNvPicPr>
            <p:nvPr/>
          </p:nvPicPr>
          <p:blipFill rotWithShape="1">
            <a:blip r:embed="rId27"/>
            <a:srcRect l="8247" t="60791" r="11460" b="18226"/>
            <a:stretch/>
          </p:blipFill>
          <p:spPr>
            <a:xfrm>
              <a:off x="26414091" y="37723605"/>
              <a:ext cx="3980793" cy="991816"/>
            </a:xfrm>
            <a:prstGeom prst="rect">
              <a:avLst/>
            </a:prstGeom>
          </p:spPr>
        </p:pic>
      </p:grpSp>
      <p:pic>
        <p:nvPicPr>
          <p:cNvPr id="192" name="Imagen 14" descr="Diagrama&#10;&#10;Descripción generada automáticamente">
            <a:extLst>
              <a:ext uri="{FF2B5EF4-FFF2-40B4-BE49-F238E27FC236}">
                <a16:creationId xmlns:a16="http://schemas.microsoft.com/office/drawing/2014/main" id="{3B508862-B6F0-499A-8F52-9538B6AED17F}"/>
              </a:ext>
            </a:extLst>
          </p:cNvPr>
          <p:cNvPicPr>
            <a:picLocks noChangeAspect="1"/>
          </p:cNvPicPr>
          <p:nvPr/>
        </p:nvPicPr>
        <p:blipFill rotWithShape="1">
          <a:blip r:embed="rId28"/>
          <a:srcRect l="64153" t="28317" r="8907" b="52379"/>
          <a:stretch/>
        </p:blipFill>
        <p:spPr>
          <a:xfrm>
            <a:off x="25472753" y="33761891"/>
            <a:ext cx="3305839" cy="1504771"/>
          </a:xfrm>
          <a:prstGeom prst="rect">
            <a:avLst/>
          </a:prstGeom>
        </p:spPr>
      </p:pic>
      <p:pic>
        <p:nvPicPr>
          <p:cNvPr id="193" name="Imagen 14" descr="Diagrama&#10;&#10;Descripción generada automáticamente">
            <a:extLst>
              <a:ext uri="{FF2B5EF4-FFF2-40B4-BE49-F238E27FC236}">
                <a16:creationId xmlns:a16="http://schemas.microsoft.com/office/drawing/2014/main" id="{B8E0FAF1-A301-4522-B1CF-73F2FCF4FE50}"/>
              </a:ext>
            </a:extLst>
          </p:cNvPr>
          <p:cNvPicPr>
            <a:picLocks noChangeAspect="1"/>
          </p:cNvPicPr>
          <p:nvPr/>
        </p:nvPicPr>
        <p:blipFill rotWithShape="1">
          <a:blip r:embed="rId28"/>
          <a:srcRect l="63706" t="48462" r="9354" b="32234"/>
          <a:stretch/>
        </p:blipFill>
        <p:spPr>
          <a:xfrm>
            <a:off x="28328916" y="33896006"/>
            <a:ext cx="3305839" cy="1504771"/>
          </a:xfrm>
          <a:prstGeom prst="rect">
            <a:avLst/>
          </a:prstGeom>
        </p:spPr>
      </p:pic>
      <p:pic>
        <p:nvPicPr>
          <p:cNvPr id="20" name="Imagen 19">
            <a:extLst>
              <a:ext uri="{FF2B5EF4-FFF2-40B4-BE49-F238E27FC236}">
                <a16:creationId xmlns:a16="http://schemas.microsoft.com/office/drawing/2014/main" id="{4C8229FE-4039-4E69-944B-EB90DEA4220E}"/>
              </a:ext>
            </a:extLst>
          </p:cNvPr>
          <p:cNvPicPr>
            <a:picLocks noChangeAspect="1"/>
          </p:cNvPicPr>
          <p:nvPr/>
        </p:nvPicPr>
        <p:blipFill rotWithShape="1">
          <a:blip r:embed="rId29"/>
          <a:srcRect l="35782" t="20853" r="7434" b="28729"/>
          <a:stretch/>
        </p:blipFill>
        <p:spPr>
          <a:xfrm>
            <a:off x="28999876" y="11366100"/>
            <a:ext cx="2357799" cy="1176971"/>
          </a:xfrm>
          <a:prstGeom prst="rect">
            <a:avLst/>
          </a:prstGeom>
        </p:spPr>
      </p:pic>
      <p:pic>
        <p:nvPicPr>
          <p:cNvPr id="22" name="Imagen 21">
            <a:extLst>
              <a:ext uri="{FF2B5EF4-FFF2-40B4-BE49-F238E27FC236}">
                <a16:creationId xmlns:a16="http://schemas.microsoft.com/office/drawing/2014/main" id="{0FF6FBE3-D2A8-4AEC-94FB-C9DD50F761EA}"/>
              </a:ext>
            </a:extLst>
          </p:cNvPr>
          <p:cNvPicPr>
            <a:picLocks noChangeAspect="1"/>
          </p:cNvPicPr>
          <p:nvPr/>
        </p:nvPicPr>
        <p:blipFill rotWithShape="1">
          <a:blip r:embed="rId30"/>
          <a:srcRect l="49625" t="32340" r="26688" b="31100"/>
          <a:stretch/>
        </p:blipFill>
        <p:spPr>
          <a:xfrm>
            <a:off x="27134745" y="12755009"/>
            <a:ext cx="1452723" cy="1260659"/>
          </a:xfrm>
          <a:prstGeom prst="rect">
            <a:avLst/>
          </a:prstGeom>
        </p:spPr>
      </p:pic>
      <p:pic>
        <p:nvPicPr>
          <p:cNvPr id="1048" name="Picture 24" descr="Location of Samoa">
            <a:extLst>
              <a:ext uri="{FF2B5EF4-FFF2-40B4-BE49-F238E27FC236}">
                <a16:creationId xmlns:a16="http://schemas.microsoft.com/office/drawing/2014/main" id="{5DD8721E-EB73-4A11-A301-EC5C431D185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6775961" y="9098863"/>
            <a:ext cx="2381250" cy="2381250"/>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Conector recto 24">
            <a:extLst>
              <a:ext uri="{FF2B5EF4-FFF2-40B4-BE49-F238E27FC236}">
                <a16:creationId xmlns:a16="http://schemas.microsoft.com/office/drawing/2014/main" id="{630F5888-FBB6-43D2-9755-6F4F71646931}"/>
              </a:ext>
            </a:extLst>
          </p:cNvPr>
          <p:cNvCxnSpPr>
            <a:cxnSpLocks/>
            <a:stCxn id="197" idx="5"/>
          </p:cNvCxnSpPr>
          <p:nvPr/>
        </p:nvCxnSpPr>
        <p:spPr>
          <a:xfrm>
            <a:off x="28201458" y="10259406"/>
            <a:ext cx="797719" cy="1114124"/>
          </a:xfrm>
          <a:prstGeom prst="line">
            <a:avLst/>
          </a:prstGeom>
          <a:ln w="19050">
            <a:solidFill>
              <a:srgbClr val="BC0707">
                <a:alpha val="65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6" name="Conector recto 195">
            <a:extLst>
              <a:ext uri="{FF2B5EF4-FFF2-40B4-BE49-F238E27FC236}">
                <a16:creationId xmlns:a16="http://schemas.microsoft.com/office/drawing/2014/main" id="{8418B686-8F57-4C2B-8D97-CDCA758249CA}"/>
              </a:ext>
            </a:extLst>
          </p:cNvPr>
          <p:cNvCxnSpPr>
            <a:cxnSpLocks/>
            <a:stCxn id="197" idx="5"/>
          </p:cNvCxnSpPr>
          <p:nvPr/>
        </p:nvCxnSpPr>
        <p:spPr>
          <a:xfrm>
            <a:off x="28201458" y="10259406"/>
            <a:ext cx="3156217" cy="1106694"/>
          </a:xfrm>
          <a:prstGeom prst="line">
            <a:avLst/>
          </a:prstGeom>
          <a:ln w="19050">
            <a:solidFill>
              <a:srgbClr val="BC0707">
                <a:alpha val="65000"/>
              </a:srgbClr>
            </a:solidFill>
            <a:prstDash val="lgDash"/>
          </a:ln>
        </p:spPr>
        <p:style>
          <a:lnRef idx="1">
            <a:schemeClr val="accent1"/>
          </a:lnRef>
          <a:fillRef idx="0">
            <a:schemeClr val="accent1"/>
          </a:fillRef>
          <a:effectRef idx="0">
            <a:schemeClr val="accent1"/>
          </a:effectRef>
          <a:fontRef idx="minor">
            <a:schemeClr val="tx1"/>
          </a:fontRef>
        </p:style>
      </p:cxnSp>
      <p:sp>
        <p:nvSpPr>
          <p:cNvPr id="31" name="Elipse 30">
            <a:extLst>
              <a:ext uri="{FF2B5EF4-FFF2-40B4-BE49-F238E27FC236}">
                <a16:creationId xmlns:a16="http://schemas.microsoft.com/office/drawing/2014/main" id="{2E3868B9-427C-45D9-9FA4-96A63722564E}"/>
              </a:ext>
            </a:extLst>
          </p:cNvPr>
          <p:cNvSpPr/>
          <p:nvPr/>
        </p:nvSpPr>
        <p:spPr>
          <a:xfrm>
            <a:off x="28060651" y="10248759"/>
            <a:ext cx="91440" cy="171793"/>
          </a:xfrm>
          <a:prstGeom prst="ellipse">
            <a:avLst/>
          </a:prstGeom>
          <a:solidFill>
            <a:srgbClr val="FF6969">
              <a:alpha val="46000"/>
            </a:srgbClr>
          </a:solidFill>
          <a:ln>
            <a:solidFill>
              <a:srgbClr val="BC0707">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7" name="Elipse 196">
            <a:extLst>
              <a:ext uri="{FF2B5EF4-FFF2-40B4-BE49-F238E27FC236}">
                <a16:creationId xmlns:a16="http://schemas.microsoft.com/office/drawing/2014/main" id="{8781D794-491A-4ADB-A445-5E434688E149}"/>
              </a:ext>
            </a:extLst>
          </p:cNvPr>
          <p:cNvSpPr/>
          <p:nvPr/>
        </p:nvSpPr>
        <p:spPr>
          <a:xfrm>
            <a:off x="28102561" y="10158118"/>
            <a:ext cx="115865" cy="118666"/>
          </a:xfrm>
          <a:prstGeom prst="ellipse">
            <a:avLst/>
          </a:prstGeom>
          <a:solidFill>
            <a:srgbClr val="FF6969">
              <a:alpha val="46000"/>
            </a:srgbClr>
          </a:solidFill>
          <a:ln>
            <a:solidFill>
              <a:srgbClr val="BC0707">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98" name="Conector recto 197">
            <a:extLst>
              <a:ext uri="{FF2B5EF4-FFF2-40B4-BE49-F238E27FC236}">
                <a16:creationId xmlns:a16="http://schemas.microsoft.com/office/drawing/2014/main" id="{BE0979D9-5935-4186-AE32-1B9337DEE579}"/>
              </a:ext>
            </a:extLst>
          </p:cNvPr>
          <p:cNvCxnSpPr>
            <a:cxnSpLocks/>
            <a:stCxn id="31" idx="4"/>
          </p:cNvCxnSpPr>
          <p:nvPr/>
        </p:nvCxnSpPr>
        <p:spPr>
          <a:xfrm flipH="1">
            <a:off x="27145037" y="10420552"/>
            <a:ext cx="961334" cy="2342971"/>
          </a:xfrm>
          <a:prstGeom prst="line">
            <a:avLst/>
          </a:prstGeom>
          <a:ln w="19050">
            <a:solidFill>
              <a:srgbClr val="BC0707">
                <a:alpha val="65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199" name="Conector recto 198">
            <a:extLst>
              <a:ext uri="{FF2B5EF4-FFF2-40B4-BE49-F238E27FC236}">
                <a16:creationId xmlns:a16="http://schemas.microsoft.com/office/drawing/2014/main" id="{C27A6EDB-9280-4655-9BA1-16133B927988}"/>
              </a:ext>
            </a:extLst>
          </p:cNvPr>
          <p:cNvCxnSpPr>
            <a:cxnSpLocks/>
          </p:cNvCxnSpPr>
          <p:nvPr/>
        </p:nvCxnSpPr>
        <p:spPr>
          <a:xfrm>
            <a:off x="28109989" y="10428512"/>
            <a:ext cx="477479" cy="2326497"/>
          </a:xfrm>
          <a:prstGeom prst="line">
            <a:avLst/>
          </a:prstGeom>
          <a:ln w="19050">
            <a:solidFill>
              <a:srgbClr val="BC0707">
                <a:alpha val="65000"/>
              </a:srgbClr>
            </a:solidFill>
            <a:prstDash val="lgDash"/>
          </a:ln>
        </p:spPr>
        <p:style>
          <a:lnRef idx="1">
            <a:schemeClr val="accent1"/>
          </a:lnRef>
          <a:fillRef idx="0">
            <a:schemeClr val="accent1"/>
          </a:fillRef>
          <a:effectRef idx="0">
            <a:schemeClr val="accent1"/>
          </a:effectRef>
          <a:fontRef idx="minor">
            <a:schemeClr val="tx1"/>
          </a:fontRef>
        </p:style>
      </p:cxnSp>
      <p:grpSp>
        <p:nvGrpSpPr>
          <p:cNvPr id="117" name="Grupo 116">
            <a:extLst>
              <a:ext uri="{FF2B5EF4-FFF2-40B4-BE49-F238E27FC236}">
                <a16:creationId xmlns:a16="http://schemas.microsoft.com/office/drawing/2014/main" id="{4A772CCF-0AA2-7BCF-0AC7-44FECE00B6CB}"/>
              </a:ext>
            </a:extLst>
          </p:cNvPr>
          <p:cNvGrpSpPr/>
          <p:nvPr/>
        </p:nvGrpSpPr>
        <p:grpSpPr>
          <a:xfrm>
            <a:off x="582317" y="5336075"/>
            <a:ext cx="8118131" cy="1789923"/>
            <a:chOff x="2793457" y="3442448"/>
            <a:chExt cx="8118131" cy="1789923"/>
          </a:xfrm>
        </p:grpSpPr>
        <p:pic>
          <p:nvPicPr>
            <p:cNvPr id="120" name="Imagen 119">
              <a:extLst>
                <a:ext uri="{FF2B5EF4-FFF2-40B4-BE49-F238E27FC236}">
                  <a16:creationId xmlns:a16="http://schemas.microsoft.com/office/drawing/2014/main" id="{B39F46F0-3B47-42F0-7257-8361650E7980}"/>
                </a:ext>
              </a:extLst>
            </p:cNvPr>
            <p:cNvPicPr>
              <a:picLocks noChangeAspect="1"/>
            </p:cNvPicPr>
            <p:nvPr/>
          </p:nvPicPr>
          <p:blipFill>
            <a:blip r:embed="rId32">
              <a:extLst>
                <a:ext uri="{BEBA8EAE-BF5A-486C-A8C5-ECC9F3942E4B}">
                  <a14:imgProps xmlns:a14="http://schemas.microsoft.com/office/drawing/2010/main">
                    <a14:imgLayer r:embed="rId33">
                      <a14:imgEffect>
                        <a14:backgroundRemoval t="3774" b="97233" l="5690" r="97094">
                          <a14:foregroundMark x1="7748" y1="41635" x2="7748" y2="41635"/>
                          <a14:foregroundMark x1="15012" y1="26289" x2="15012" y2="26289"/>
                          <a14:foregroundMark x1="15012" y1="26289" x2="15012" y2="26289"/>
                          <a14:foregroundMark x1="56538" y1="4025" x2="56538" y2="4025"/>
                          <a14:foregroundMark x1="92131" y1="38616" x2="92131" y2="38616"/>
                          <a14:foregroundMark x1="94794" y1="41258" x2="94794" y2="41258"/>
                          <a14:foregroundMark x1="91404" y1="53459" x2="91404" y2="53459"/>
                          <a14:foregroundMark x1="77603" y1="71824" x2="77603" y2="71824"/>
                          <a14:foregroundMark x1="84140" y1="55849" x2="84140" y2="55849"/>
                          <a14:foregroundMark x1="84625" y1="69182" x2="84625" y2="69182"/>
                          <a14:foregroundMark x1="63801" y1="76981" x2="63801" y2="76981"/>
                          <a14:foregroundMark x1="60412" y1="85535" x2="60412" y2="85535"/>
                          <a14:foregroundMark x1="72397" y1="83396" x2="72397" y2="83396"/>
                          <a14:foregroundMark x1="68281" y1="70818" x2="68281" y2="70818"/>
                          <a14:foregroundMark x1="68765" y1="65031" x2="68765" y2="65031"/>
                          <a14:foregroundMark x1="53995" y1="80629" x2="53995" y2="80629"/>
                          <a14:foregroundMark x1="53995" y1="80629" x2="53995" y2="80629"/>
                          <a14:foregroundMark x1="49395" y1="87925" x2="49395" y2="87925"/>
                          <a14:foregroundMark x1="61622" y1="91069" x2="61622" y2="91069"/>
                          <a14:foregroundMark x1="57506" y1="93459" x2="57506" y2="93459"/>
                          <a14:foregroundMark x1="26755" y1="68553" x2="26755" y2="68553"/>
                          <a14:foregroundMark x1="19734" y1="73585" x2="19734" y2="73585"/>
                          <a14:foregroundMark x1="14165" y1="64780" x2="14165" y2="64780"/>
                          <a14:foregroundMark x1="33777" y1="61132" x2="33777" y2="61132"/>
                          <a14:foregroundMark x1="50726" y1="62013" x2="50726" y2="62013"/>
                          <a14:foregroundMark x1="81114" y1="57736" x2="81114" y2="57736"/>
                          <a14:foregroundMark x1="73608" y1="59874" x2="73608" y2="59874"/>
                          <a14:foregroundMark x1="88499" y1="58491" x2="88499" y2="58491"/>
                          <a14:foregroundMark x1="94794" y1="61006" x2="94794" y2="61006"/>
                          <a14:foregroundMark x1="50847" y1="97358" x2="50847" y2="97358"/>
                          <a14:foregroundMark x1="45642" y1="19497" x2="45642" y2="19497"/>
                          <a14:foregroundMark x1="20944" y1="25031" x2="20944" y2="25031"/>
                          <a14:foregroundMark x1="30872" y1="12579" x2="30872" y2="12579"/>
                          <a14:foregroundMark x1="37409" y1="5660" x2="37409" y2="5660"/>
                          <a14:foregroundMark x1="45521" y1="30692" x2="45521" y2="30692"/>
                          <a14:foregroundMark x1="61985" y1="32327" x2="61985" y2="32327"/>
                          <a14:foregroundMark x1="83293" y1="29686" x2="83293" y2="29686"/>
                          <a14:foregroundMark x1="90557" y1="28553" x2="90557" y2="28553"/>
                          <a14:foregroundMark x1="82203" y1="15975" x2="82203" y2="15975"/>
                          <a14:foregroundMark x1="6295" y1="52579" x2="6295" y2="52579"/>
                          <a14:foregroundMark x1="5811" y1="49434" x2="5811" y2="49434"/>
                          <a14:foregroundMark x1="29056" y1="28050" x2="29056" y2="28050"/>
                          <a14:foregroundMark x1="35351" y1="17862" x2="35351" y2="17862"/>
                          <a14:foregroundMark x1="97094" y1="56226" x2="97094" y2="56226"/>
                          <a14:backgroundMark x1="5327" y1="49686" x2="5327" y2="49686"/>
                          <a14:backgroundMark x1="5327" y1="49560" x2="5327" y2="49560"/>
                          <a14:backgroundMark x1="5327" y1="49560" x2="5327" y2="49560"/>
                          <a14:backgroundMark x1="5327" y1="49560" x2="5327" y2="49560"/>
                          <a14:backgroundMark x1="5448" y1="49686" x2="5448" y2="49686"/>
                          <a14:backgroundMark x1="5448" y1="49560" x2="5448" y2="49560"/>
                          <a14:backgroundMark x1="5327" y1="49560" x2="5327" y2="49560"/>
                          <a14:backgroundMark x1="50242" y1="97610" x2="50242" y2="97610"/>
                          <a14:backgroundMark x1="50484" y1="97736" x2="50484" y2="97736"/>
                          <a14:backgroundMark x1="49879" y1="97610" x2="49879" y2="97610"/>
                          <a14:backgroundMark x1="50242" y1="97736" x2="50242" y2="97736"/>
                          <a14:backgroundMark x1="50121" y1="97736" x2="50121" y2="97736"/>
                          <a14:backgroundMark x1="50242" y1="97736" x2="50242" y2="97736"/>
                          <a14:backgroundMark x1="50121" y1="97987" x2="50121" y2="97987"/>
                          <a14:backgroundMark x1="50484" y1="97358" x2="50484" y2="97358"/>
                          <a14:backgroundMark x1="50363" y1="97736" x2="50363" y2="97736"/>
                          <a14:backgroundMark x1="50484" y1="97862" x2="50484" y2="97862"/>
                          <a14:backgroundMark x1="50363" y1="97862" x2="50363" y2="97862"/>
                          <a14:backgroundMark x1="50605" y1="97358" x2="50605" y2="97358"/>
                          <a14:backgroundMark x1="50363" y1="97358" x2="50363" y2="97358"/>
                          <a14:backgroundMark x1="50121" y1="97358" x2="50121" y2="97358"/>
                          <a14:backgroundMark x1="50242" y1="97233" x2="50242" y2="97233"/>
                        </a14:backgroundRemoval>
                      </a14:imgEffect>
                    </a14:imgLayer>
                  </a14:imgProps>
                </a:ext>
              </a:extLst>
            </a:blip>
            <a:stretch>
              <a:fillRect/>
            </a:stretch>
          </p:blipFill>
          <p:spPr>
            <a:xfrm>
              <a:off x="2793457" y="3442448"/>
              <a:ext cx="1859718" cy="1789923"/>
            </a:xfrm>
            <a:prstGeom prst="rect">
              <a:avLst/>
            </a:prstGeom>
          </p:spPr>
        </p:pic>
        <p:sp>
          <p:nvSpPr>
            <p:cNvPr id="121" name="CuadroTexto 8">
              <a:extLst>
                <a:ext uri="{FF2B5EF4-FFF2-40B4-BE49-F238E27FC236}">
                  <a16:creationId xmlns:a16="http://schemas.microsoft.com/office/drawing/2014/main" id="{650857AC-FEA8-FB94-7B8D-E7C93363F424}"/>
                </a:ext>
              </a:extLst>
            </p:cNvPr>
            <p:cNvSpPr txBox="1"/>
            <p:nvPr/>
          </p:nvSpPr>
          <p:spPr>
            <a:xfrm>
              <a:off x="4736225" y="4818813"/>
              <a:ext cx="6175363" cy="400110"/>
            </a:xfrm>
            <a:prstGeom prst="rect">
              <a:avLst/>
            </a:prstGeom>
            <a:noFill/>
          </p:spPr>
          <p:txBody>
            <a:bodyPr wrap="square" rtlCol="0">
              <a:spAutoFit/>
            </a:bodyPr>
            <a:lstStyle/>
            <a:p>
              <a:r>
                <a:rPr lang="es-ES" sz="2000" dirty="0">
                  <a:solidFill>
                    <a:srgbClr val="002060"/>
                  </a:solidFill>
                  <a:latin typeface="Century Gothic" panose="020B0502020202020204" pitchFamily="34" charset="0"/>
                  <a:ea typeface="Arial Unicode MS" panose="020B0604020202020204" pitchFamily="34" charset="-128"/>
                  <a:cs typeface="Arial Unicode MS" panose="020B0604020202020204" pitchFamily="34" charset="-128"/>
                </a:rPr>
                <a:t>UNIVERSIDAD DE CANTABRIA</a:t>
              </a:r>
            </a:p>
          </p:txBody>
        </p:sp>
        <p:grpSp>
          <p:nvGrpSpPr>
            <p:cNvPr id="127" name="Grupo 15">
              <a:extLst>
                <a:ext uri="{FF2B5EF4-FFF2-40B4-BE49-F238E27FC236}">
                  <a16:creationId xmlns:a16="http://schemas.microsoft.com/office/drawing/2014/main" id="{5AA1D712-FE62-ED1C-B3DA-658E71308822}"/>
                </a:ext>
              </a:extLst>
            </p:cNvPr>
            <p:cNvGrpSpPr/>
            <p:nvPr/>
          </p:nvGrpSpPr>
          <p:grpSpPr>
            <a:xfrm>
              <a:off x="4653175" y="3526430"/>
              <a:ext cx="5423659" cy="1292662"/>
              <a:chOff x="868268" y="5219904"/>
              <a:chExt cx="5423659" cy="1292662"/>
            </a:xfrm>
          </p:grpSpPr>
          <p:sp>
            <p:nvSpPr>
              <p:cNvPr id="133" name="CuadroTexto 6">
                <a:extLst>
                  <a:ext uri="{FF2B5EF4-FFF2-40B4-BE49-F238E27FC236}">
                    <a16:creationId xmlns:a16="http://schemas.microsoft.com/office/drawing/2014/main" id="{AE5DFE0C-05AF-646C-ABC7-C244E2002B1C}"/>
                  </a:ext>
                </a:extLst>
              </p:cNvPr>
              <p:cNvSpPr txBox="1"/>
              <p:nvPr/>
            </p:nvSpPr>
            <p:spPr>
              <a:xfrm>
                <a:off x="868268" y="5219904"/>
                <a:ext cx="5423659" cy="1292662"/>
              </a:xfrm>
              <a:prstGeom prst="rect">
                <a:avLst/>
              </a:prstGeom>
              <a:noFill/>
            </p:spPr>
            <p:txBody>
              <a:bodyPr wrap="square" rtlCol="0">
                <a:spAutoFit/>
              </a:bodyPr>
              <a:lstStyle/>
              <a:p>
                <a:pPr algn="ctr"/>
                <a:r>
                  <a:rPr lang="es-ES" sz="7800" dirty="0">
                    <a:solidFill>
                      <a:srgbClr val="D48D5F"/>
                    </a:solidFill>
                    <a:latin typeface="Century Gothic" panose="020B0502020202020204" pitchFamily="34" charset="0"/>
                    <a:ea typeface="Arial Unicode MS" panose="020B0604020202020204" pitchFamily="34" charset="-128"/>
                    <a:cs typeface="Arial Unicode MS" panose="020B0604020202020204" pitchFamily="34" charset="-128"/>
                  </a:rPr>
                  <a:t>Ge</a:t>
                </a:r>
                <a:r>
                  <a:rPr lang="es-ES" sz="7800" dirty="0">
                    <a:latin typeface="Century Gothic" panose="020B0502020202020204" pitchFamily="34" charset="0"/>
                    <a:ea typeface="Arial Unicode MS" panose="020B0604020202020204" pitchFamily="34" charset="-128"/>
                    <a:cs typeface="Arial Unicode MS" panose="020B0604020202020204" pitchFamily="34" charset="-128"/>
                  </a:rPr>
                  <a:t>    </a:t>
                </a:r>
                <a:r>
                  <a:rPr lang="es-ES" sz="7800" dirty="0">
                    <a:solidFill>
                      <a:srgbClr val="5870BB"/>
                    </a:solidFill>
                    <a:latin typeface="Century Gothic" panose="020B0502020202020204" pitchFamily="34" charset="0"/>
                    <a:ea typeface="Arial Unicode MS" panose="020B0604020202020204" pitchFamily="34" charset="-128"/>
                    <a:cs typeface="Arial Unicode MS" panose="020B0604020202020204" pitchFamily="34" charset="-128"/>
                  </a:rPr>
                  <a:t>cean</a:t>
                </a:r>
              </a:p>
            </p:txBody>
          </p:sp>
          <p:pic>
            <p:nvPicPr>
              <p:cNvPr id="134" name="Imagen 14">
                <a:extLst>
                  <a:ext uri="{FF2B5EF4-FFF2-40B4-BE49-F238E27FC236}">
                    <a16:creationId xmlns:a16="http://schemas.microsoft.com/office/drawing/2014/main" id="{0C804F9D-F4EA-815A-63BA-75CCE0C29CCA}"/>
                  </a:ext>
                </a:extLst>
              </p:cNvPr>
              <p:cNvPicPr>
                <a:picLocks noChangeAspect="1"/>
              </p:cNvPicPr>
              <p:nvPr/>
            </p:nvPicPr>
            <p:blipFill>
              <a:blip r:embed="rId34">
                <a:clrChange>
                  <a:clrFrom>
                    <a:srgbClr val="FFFFFF"/>
                  </a:clrFrom>
                  <a:clrTo>
                    <a:srgbClr val="FFFFFF">
                      <a:alpha val="0"/>
                    </a:srgbClr>
                  </a:clrTo>
                </a:clrChange>
              </a:blip>
              <a:stretch>
                <a:fillRect/>
              </a:stretch>
            </p:blipFill>
            <p:spPr>
              <a:xfrm>
                <a:off x="2463789" y="5419680"/>
                <a:ext cx="1172370" cy="893109"/>
              </a:xfrm>
              <a:prstGeom prst="rect">
                <a:avLst/>
              </a:prstGeom>
            </p:spPr>
          </p:pic>
        </p:grpSp>
      </p:grpSp>
      <p:pic>
        <p:nvPicPr>
          <p:cNvPr id="136" name="Picture 36">
            <a:extLst>
              <a:ext uri="{FF2B5EF4-FFF2-40B4-BE49-F238E27FC236}">
                <a16:creationId xmlns:a16="http://schemas.microsoft.com/office/drawing/2014/main" id="{CC14BFC9-64CF-114C-9B7E-7B89D0565C2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84030" r="74616"/>
          <a:stretch/>
        </p:blipFill>
        <p:spPr bwMode="auto">
          <a:xfrm>
            <a:off x="2550164" y="29974205"/>
            <a:ext cx="1960855" cy="350515"/>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36">
            <a:extLst>
              <a:ext uri="{FF2B5EF4-FFF2-40B4-BE49-F238E27FC236}">
                <a16:creationId xmlns:a16="http://schemas.microsoft.com/office/drawing/2014/main" id="{F1C18FCD-AEB1-CE77-638D-C460C95D511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3159" t="85741" r="28110"/>
          <a:stretch/>
        </p:blipFill>
        <p:spPr bwMode="auto">
          <a:xfrm>
            <a:off x="4653134" y="30006026"/>
            <a:ext cx="1760147" cy="380715"/>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a:extLst>
              <a:ext uri="{FF2B5EF4-FFF2-40B4-BE49-F238E27FC236}">
                <a16:creationId xmlns:a16="http://schemas.microsoft.com/office/drawing/2014/main" id="{B519A216-A8BC-22A7-EDFF-AE4AE6928889}"/>
              </a:ext>
            </a:extLst>
          </p:cNvPr>
          <p:cNvSpPr/>
          <p:nvPr/>
        </p:nvSpPr>
        <p:spPr>
          <a:xfrm>
            <a:off x="16342274" y="41636208"/>
            <a:ext cx="15292481" cy="1003933"/>
          </a:xfrm>
          <a:prstGeom prst="roundRect">
            <a:avLst/>
          </a:prstGeom>
          <a:solidFill>
            <a:schemeClr val="bg1"/>
          </a:solidFill>
          <a:ln w="57150">
            <a:solidFill>
              <a:srgbClr val="66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6634" dirty="0"/>
          </a:p>
        </p:txBody>
      </p:sp>
      <p:sp>
        <p:nvSpPr>
          <p:cNvPr id="13" name="TextBox 6">
            <a:extLst>
              <a:ext uri="{FF2B5EF4-FFF2-40B4-BE49-F238E27FC236}">
                <a16:creationId xmlns:a16="http://schemas.microsoft.com/office/drawing/2014/main" id="{E41AA99A-75B5-571C-61EB-1BF36F5F5F15}"/>
              </a:ext>
            </a:extLst>
          </p:cNvPr>
          <p:cNvSpPr txBox="1"/>
          <p:nvPr/>
        </p:nvSpPr>
        <p:spPr>
          <a:xfrm>
            <a:off x="16592042" y="41811573"/>
            <a:ext cx="4400272" cy="618631"/>
          </a:xfrm>
          <a:prstGeom prst="rect">
            <a:avLst/>
          </a:prstGeom>
          <a:noFill/>
        </p:spPr>
        <p:txBody>
          <a:bodyPr wrap="square" rtlCol="0">
            <a:spAutoFit/>
          </a:bodyPr>
          <a:lstStyle>
            <a:defPPr>
              <a:defRPr lang="en-US"/>
            </a:defPPr>
            <a:lvl1pPr>
              <a:defRPr sz="4400" b="1">
                <a:solidFill>
                  <a:srgbClr val="081D58"/>
                </a:solidFill>
                <a:latin typeface="Yu Gothic UI Semibold" panose="020B0700000000000000" pitchFamily="34" charset="-128"/>
                <a:ea typeface="Yu Gothic UI Semibold" panose="020B0700000000000000" pitchFamily="34" charset="-128"/>
              </a:defRPr>
            </a:lvl1pPr>
          </a:lstStyle>
          <a:p>
            <a:r>
              <a:rPr lang="en-NZ" sz="3420" dirty="0"/>
              <a:t>AGRADECIMIENTOS</a:t>
            </a:r>
          </a:p>
        </p:txBody>
      </p:sp>
      <p:sp>
        <p:nvSpPr>
          <p:cNvPr id="15" name="Rectangle 161">
            <a:extLst>
              <a:ext uri="{FF2B5EF4-FFF2-40B4-BE49-F238E27FC236}">
                <a16:creationId xmlns:a16="http://schemas.microsoft.com/office/drawing/2014/main" id="{B36BB411-D10A-A7E5-88C3-4CCDA9523E94}"/>
              </a:ext>
            </a:extLst>
          </p:cNvPr>
          <p:cNvSpPr/>
          <p:nvPr/>
        </p:nvSpPr>
        <p:spPr>
          <a:xfrm>
            <a:off x="20824620" y="41776081"/>
            <a:ext cx="10651539" cy="784830"/>
          </a:xfrm>
          <a:prstGeom prst="rect">
            <a:avLst/>
          </a:prstGeom>
          <a:noFill/>
          <a:ln>
            <a:noFill/>
          </a:ln>
        </p:spPr>
        <p:txBody>
          <a:bodyPr wrap="square" lIns="91440" tIns="45720" rIns="91440" bIns="45720" rtlCol="0" anchor="t">
            <a:spAutoFit/>
          </a:bodyPr>
          <a:lstStyle/>
          <a:p>
            <a:pPr algn="just"/>
            <a:r>
              <a:rPr lang="es-ES" sz="2250" dirty="0">
                <a:latin typeface="Yu Gothic UI" panose="020B0500000000000000" pitchFamily="34" charset="-128"/>
                <a:ea typeface="Yu Gothic UI" panose="020B0500000000000000" pitchFamily="34" charset="-128"/>
              </a:rPr>
              <a:t>Este trabajo está financiado por el Ministerio de Ciencia e Innovación, bajo el proyecto de Plan Nacional “Beach4Cast” (PID2019-107053RB-I00)</a:t>
            </a:r>
            <a:endParaRPr lang="es-ES" sz="2250" dirty="0">
              <a:latin typeface="Yu Gothic UI"/>
              <a:ea typeface="Yu Gothic UI"/>
            </a:endParaRPr>
          </a:p>
        </p:txBody>
      </p:sp>
    </p:spTree>
    <p:extLst>
      <p:ext uri="{BB962C8B-B14F-4D97-AF65-F5344CB8AC3E}">
        <p14:creationId xmlns:p14="http://schemas.microsoft.com/office/powerpoint/2010/main" val="4218698844"/>
      </p:ext>
    </p:extLst>
  </p:cSld>
  <p:clrMapOvr>
    <a:masterClrMapping/>
  </p:clrMapOvr>
</p:sld>
</file>

<file path=ppt/theme/theme1.xml><?xml version="1.0" encoding="utf-8"?>
<a:theme xmlns:a="http://schemas.openxmlformats.org/drawingml/2006/main" name="Office Them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2865</TotalTime>
  <Words>980</Words>
  <Application>Microsoft Macintosh PowerPoint</Application>
  <PresentationFormat>Personalizado</PresentationFormat>
  <Paragraphs>74</Paragraphs>
  <Slides>1</Slides>
  <Notes>1</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vt:i4>
      </vt:variant>
    </vt:vector>
  </HeadingPairs>
  <TitlesOfParts>
    <vt:vector size="10" baseType="lpstr">
      <vt:lpstr>Yu Gothic UI</vt:lpstr>
      <vt:lpstr>Yu Gothic UI Semibold</vt:lpstr>
      <vt:lpstr>Arial</vt:lpstr>
      <vt:lpstr>Calibri</vt:lpstr>
      <vt:lpstr>Calibri Light</vt:lpstr>
      <vt:lpstr>Cambria Math</vt:lpstr>
      <vt:lpstr>Century Gothic</vt:lpstr>
      <vt:lpstr>Verdana</vt:lpstr>
      <vt:lpstr>Office Theme</vt:lpstr>
      <vt:lpstr>Presentación de PowerPoint</vt:lpstr>
    </vt:vector>
  </TitlesOfParts>
  <Company>The University of Auckland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Cagigal Gil</dc:creator>
  <cp:lastModifiedBy>Microsoft Office User</cp:lastModifiedBy>
  <cp:revision>173</cp:revision>
  <cp:lastPrinted>2020-02-06T02:31:48Z</cp:lastPrinted>
  <dcterms:created xsi:type="dcterms:W3CDTF">2020-01-13T22:36:40Z</dcterms:created>
  <dcterms:modified xsi:type="dcterms:W3CDTF">2023-02-28T13:36:45Z</dcterms:modified>
</cp:coreProperties>
</file>