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70" r:id="rId4"/>
    <p:sldId id="311" r:id="rId5"/>
    <p:sldId id="315" r:id="rId6"/>
    <p:sldId id="262" r:id="rId7"/>
    <p:sldId id="272" r:id="rId8"/>
    <p:sldId id="260" r:id="rId9"/>
    <p:sldId id="267" r:id="rId10"/>
    <p:sldId id="263" r:id="rId11"/>
    <p:sldId id="264" r:id="rId12"/>
    <p:sldId id="266" r:id="rId13"/>
    <p:sldId id="274" r:id="rId14"/>
    <p:sldId id="261" r:id="rId15"/>
    <p:sldId id="259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B9DE"/>
    <a:srgbClr val="7030A0"/>
    <a:srgbClr val="0000EA"/>
    <a:srgbClr val="7A81FF"/>
    <a:srgbClr val="B3D8FF"/>
    <a:srgbClr val="0432FF"/>
    <a:srgbClr val="E6F9F5"/>
    <a:srgbClr val="EBEBEB"/>
    <a:srgbClr val="FF40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775"/>
  </p:normalViewPr>
  <p:slideViewPr>
    <p:cSldViewPr snapToGrid="0" snapToObjects="1">
      <p:cViewPr varScale="1">
        <p:scale>
          <a:sx n="92" d="100"/>
          <a:sy n="92" d="100"/>
        </p:scale>
        <p:origin x="1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0219B-BC7F-2A48-B80C-42EA704EF67F}" type="datetimeFigureOut">
              <a:rPr lang="es-ES" smtClean="0"/>
              <a:t>28/2/23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38D8-8C05-1B45-BC75-4803527358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91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86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36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840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4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21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128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78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65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88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85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E732-0A9B-0149-ADCC-BF24DDCA7612}" type="datetimeFigureOut">
              <a:rPr lang="en-GB" smtClean="0"/>
              <a:t>28/02/2023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384DD-674F-294C-9F9A-C5B939DFF0D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0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1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jpe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638175"/>
            <a:ext cx="9144000" cy="62198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0075" y="0"/>
            <a:ext cx="2943925" cy="9429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367" y="13337"/>
            <a:ext cx="1023882" cy="94297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542" y="5921333"/>
            <a:ext cx="3065458" cy="9233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61812" y="122534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atin typeface="Candara" panose="020E0502030303020204" pitchFamily="34" charset="0"/>
              </a:rPr>
              <a:t> </a:t>
            </a:r>
            <a:r>
              <a:rPr lang="es-ES" sz="3200" dirty="0" err="1">
                <a:latin typeface="Candara" panose="020E0502030303020204" pitchFamily="34" charset="0"/>
              </a:rPr>
              <a:t>HySwash</a:t>
            </a:r>
            <a:r>
              <a:rPr lang="es-ES" sz="3200" dirty="0">
                <a:latin typeface="Candara" panose="020E0502030303020204" pitchFamily="34" charset="0"/>
              </a:rPr>
              <a:t>: </a:t>
            </a:r>
          </a:p>
          <a:p>
            <a:pPr algn="ctr"/>
            <a:r>
              <a:rPr lang="es-ES" sz="3200" dirty="0">
                <a:latin typeface="Candara" panose="020E0502030303020204" pitchFamily="34" charset="0"/>
              </a:rPr>
              <a:t>Un metamodelo para la estimación de niveles de inundación y caudales de rebase en costas de arrecife de coral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798977" y="3616560"/>
            <a:ext cx="754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2060"/>
                </a:solidFill>
                <a:latin typeface="Candara" panose="020E0502030303020204" pitchFamily="34" charset="0"/>
              </a:rPr>
              <a:t>Alba </a:t>
            </a:r>
            <a:r>
              <a:rPr lang="es-ES" b="1" dirty="0" err="1">
                <a:solidFill>
                  <a:srgbClr val="002060"/>
                </a:solidFill>
                <a:latin typeface="Candara" panose="020E0502030303020204" pitchFamily="34" charset="0"/>
              </a:rPr>
              <a:t>Ricondo</a:t>
            </a:r>
            <a:r>
              <a:rPr lang="es-ES" dirty="0">
                <a:solidFill>
                  <a:srgbClr val="002060"/>
                </a:solidFill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es-ES" dirty="0">
                <a:solidFill>
                  <a:srgbClr val="002060"/>
                </a:solidFill>
                <a:latin typeface="Candara" panose="020E0502030303020204" pitchFamily="34" charset="0"/>
              </a:rPr>
              <a:t>Laura Cagigal , Ana Rueda, Nicolás Ripoll y Fernando Méndez</a:t>
            </a:r>
          </a:p>
        </p:txBody>
      </p:sp>
    </p:spTree>
    <p:extLst>
      <p:ext uri="{BB962C8B-B14F-4D97-AF65-F5344CB8AC3E}">
        <p14:creationId xmlns:p14="http://schemas.microsoft.com/office/powerpoint/2010/main" val="353642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n 59">
            <a:extLst>
              <a:ext uri="{FF2B5EF4-FFF2-40B4-BE49-F238E27FC236}">
                <a16:creationId xmlns:a16="http://schemas.microsoft.com/office/drawing/2014/main" id="{594607EC-E2E1-BD8A-E677-96F9F4A0F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C169A5-2DB7-918B-8885-2849B159BA1D}"/>
              </a:ext>
            </a:extLst>
          </p:cNvPr>
          <p:cNvSpPr txBox="1"/>
          <p:nvPr/>
        </p:nvSpPr>
        <p:spPr>
          <a:xfrm>
            <a:off x="-21370" y="139358"/>
            <a:ext cx="535093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300" b="1" dirty="0">
                <a:latin typeface="Candara" panose="020E0502030303020204" pitchFamily="34" charset="0"/>
              </a:rPr>
              <a:t> Modelado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117347E-54FE-CDCB-495D-29A2FA4598F4}"/>
              </a:ext>
            </a:extLst>
          </p:cNvPr>
          <p:cNvSpPr txBox="1"/>
          <p:nvPr/>
        </p:nvSpPr>
        <p:spPr>
          <a:xfrm>
            <a:off x="163458" y="1402492"/>
            <a:ext cx="363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ndara" panose="020E0502030303020204" pitchFamily="34" charset="0"/>
              </a:rPr>
              <a:t>No hidrostático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1 capa vertical</a:t>
            </a: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5F8421BB-41B1-BD2A-B7EF-23BEB44B9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428FD7E-E2E9-AF1E-8274-8A9FFD909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9FD42C8A-E5D7-EA32-CF13-3F729B9D7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49618989-6B50-4246-4D52-8FDB6F7B0487}"/>
              </a:ext>
            </a:extLst>
          </p:cNvPr>
          <p:cNvSpPr txBox="1"/>
          <p:nvPr/>
        </p:nvSpPr>
        <p:spPr>
          <a:xfrm>
            <a:off x="65278" y="605271"/>
            <a:ext cx="396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Candara" panose="020E0502030303020204" pitchFamily="34" charset="0"/>
              </a:rPr>
              <a:t>Simulación numérica  SWASH 1D</a:t>
            </a:r>
          </a:p>
        </p:txBody>
      </p:sp>
      <p:grpSp>
        <p:nvGrpSpPr>
          <p:cNvPr id="116" name="Grupo 115">
            <a:extLst>
              <a:ext uri="{FF2B5EF4-FFF2-40B4-BE49-F238E27FC236}">
                <a16:creationId xmlns:a16="http://schemas.microsoft.com/office/drawing/2014/main" id="{33BFC9D8-29E2-E565-7160-141FCE6E2766}"/>
              </a:ext>
            </a:extLst>
          </p:cNvPr>
          <p:cNvGrpSpPr/>
          <p:nvPr/>
        </p:nvGrpSpPr>
        <p:grpSpPr>
          <a:xfrm>
            <a:off x="1844211" y="4222410"/>
            <a:ext cx="5455577" cy="1776264"/>
            <a:chOff x="3504337" y="4289524"/>
            <a:chExt cx="5455577" cy="1776264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A00ECFF4-B5E9-0391-4859-4B30C5999448}"/>
                </a:ext>
              </a:extLst>
            </p:cNvPr>
            <p:cNvGrpSpPr/>
            <p:nvPr/>
          </p:nvGrpSpPr>
          <p:grpSpPr>
            <a:xfrm>
              <a:off x="3504337" y="4290050"/>
              <a:ext cx="5455577" cy="1768282"/>
              <a:chOff x="4017196" y="3588935"/>
              <a:chExt cx="7274103" cy="2357708"/>
            </a:xfrm>
          </p:grpSpPr>
          <p:pic>
            <p:nvPicPr>
              <p:cNvPr id="31" name="Imagen 30" descr="Gráfico, Gráfico de líneas&#10;&#10;Descripción generada automáticamente">
                <a:extLst>
                  <a:ext uri="{FF2B5EF4-FFF2-40B4-BE49-F238E27FC236}">
                    <a16:creationId xmlns:a16="http://schemas.microsoft.com/office/drawing/2014/main" id="{5DD3C5E0-4A06-603B-D5C2-0CC1ED395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893" t="7377" r="2348" b="10779"/>
              <a:stretch/>
            </p:blipFill>
            <p:spPr>
              <a:xfrm>
                <a:off x="4017196" y="3588935"/>
                <a:ext cx="7274103" cy="2357708"/>
              </a:xfrm>
              <a:prstGeom prst="rect">
                <a:avLst/>
              </a:prstGeom>
            </p:spPr>
          </p:pic>
          <p:sp>
            <p:nvSpPr>
              <p:cNvPr id="44" name="Rectángulo 43">
                <a:extLst>
                  <a:ext uri="{FF2B5EF4-FFF2-40B4-BE49-F238E27FC236}">
                    <a16:creationId xmlns:a16="http://schemas.microsoft.com/office/drawing/2014/main" id="{3C33B438-C742-01C9-7183-6B78DCA7BB60}"/>
                  </a:ext>
                </a:extLst>
              </p:cNvPr>
              <p:cNvSpPr/>
              <p:nvPr/>
            </p:nvSpPr>
            <p:spPr>
              <a:xfrm>
                <a:off x="5102094" y="4900774"/>
                <a:ext cx="430882" cy="6164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AFC6F0A1-9DA0-9EB6-0350-AD0D45DD9611}"/>
                  </a:ext>
                </a:extLst>
              </p:cNvPr>
              <p:cNvSpPr txBox="1"/>
              <p:nvPr/>
            </p:nvSpPr>
            <p:spPr>
              <a:xfrm>
                <a:off x="5530137" y="4763353"/>
                <a:ext cx="8937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latin typeface="Didot" panose="02000503000000020003" pitchFamily="2" charset="-79"/>
                    <a:cs typeface="Didot" panose="02000503000000020003" pitchFamily="2" charset="-79"/>
                  </a:rPr>
                  <a:t>Hrms</a:t>
                </a:r>
              </a:p>
            </p:txBody>
          </p:sp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EFA71BA7-E0FF-2993-81BF-65F01F860D84}"/>
                  </a:ext>
                </a:extLst>
              </p:cNvPr>
              <p:cNvSpPr/>
              <p:nvPr/>
            </p:nvSpPr>
            <p:spPr>
              <a:xfrm>
                <a:off x="6516305" y="4900774"/>
                <a:ext cx="430882" cy="61644"/>
              </a:xfrm>
              <a:prstGeom prst="rect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814F1005-4F6A-F61D-D8EF-749E6A7B3301}"/>
                  </a:ext>
                </a:extLst>
              </p:cNvPr>
              <p:cNvSpPr txBox="1"/>
              <p:nvPr/>
            </p:nvSpPr>
            <p:spPr>
              <a:xfrm>
                <a:off x="6964896" y="4763353"/>
                <a:ext cx="9462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latin typeface="Didot" panose="02000503000000020003" pitchFamily="2" charset="-79"/>
                    <a:cs typeface="Didot" panose="02000503000000020003" pitchFamily="2" charset="-79"/>
                  </a:rPr>
                  <a:t>Set-up</a:t>
                </a:r>
              </a:p>
            </p:txBody>
          </p:sp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B2761049-64F3-5EF8-A7B1-1ADFC3E60545}"/>
                  </a:ext>
                </a:extLst>
              </p:cNvPr>
              <p:cNvSpPr/>
              <p:nvPr/>
            </p:nvSpPr>
            <p:spPr>
              <a:xfrm>
                <a:off x="8003642" y="4900775"/>
                <a:ext cx="430882" cy="61644"/>
              </a:xfrm>
              <a:prstGeom prst="rect">
                <a:avLst/>
              </a:prstGeom>
              <a:solidFill>
                <a:srgbClr val="FC85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7E7C4EEC-078B-4B0E-A068-2C4F5F84EDDE}"/>
                  </a:ext>
                </a:extLst>
              </p:cNvPr>
              <p:cNvSpPr txBox="1"/>
              <p:nvPr/>
            </p:nvSpPr>
            <p:spPr>
              <a:xfrm>
                <a:off x="8431686" y="4763354"/>
                <a:ext cx="10717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latin typeface="Didot" panose="02000503000000020003" pitchFamily="2" charset="-79"/>
                    <a:cs typeface="Didot" panose="02000503000000020003" pitchFamily="2" charset="-79"/>
                  </a:rPr>
                  <a:t>Run-up</a:t>
                </a:r>
              </a:p>
            </p:txBody>
          </p:sp>
          <p:cxnSp>
            <p:nvCxnSpPr>
              <p:cNvPr id="51" name="Conector recto 50">
                <a:extLst>
                  <a:ext uri="{FF2B5EF4-FFF2-40B4-BE49-F238E27FC236}">
                    <a16:creationId xmlns:a16="http://schemas.microsoft.com/office/drawing/2014/main" id="{6D4AE308-08E3-1955-CF06-9598E1A45412}"/>
                  </a:ext>
                </a:extLst>
              </p:cNvPr>
              <p:cNvCxnSpPr/>
              <p:nvPr/>
            </p:nvCxnSpPr>
            <p:spPr>
              <a:xfrm flipV="1">
                <a:off x="10983072" y="3935002"/>
                <a:ext cx="0" cy="462337"/>
              </a:xfrm>
              <a:prstGeom prst="line">
                <a:avLst/>
              </a:prstGeom>
              <a:ln w="28575">
                <a:solidFill>
                  <a:srgbClr val="FC8505"/>
                </a:solidFill>
                <a:headEnd type="arrow"/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15" name="Rectángulo 114">
              <a:extLst>
                <a:ext uri="{FF2B5EF4-FFF2-40B4-BE49-F238E27FC236}">
                  <a16:creationId xmlns:a16="http://schemas.microsoft.com/office/drawing/2014/main" id="{B337CAB8-36B9-A856-4239-3872AEA98929}"/>
                </a:ext>
              </a:extLst>
            </p:cNvPr>
            <p:cNvSpPr/>
            <p:nvPr/>
          </p:nvSpPr>
          <p:spPr>
            <a:xfrm>
              <a:off x="3504337" y="4289524"/>
              <a:ext cx="5455577" cy="177626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2" name="Grupo 121">
            <a:extLst>
              <a:ext uri="{FF2B5EF4-FFF2-40B4-BE49-F238E27FC236}">
                <a16:creationId xmlns:a16="http://schemas.microsoft.com/office/drawing/2014/main" id="{87A57D68-2D1B-96B0-5A5A-00DCBDD084AA}"/>
              </a:ext>
            </a:extLst>
          </p:cNvPr>
          <p:cNvGrpSpPr/>
          <p:nvPr/>
        </p:nvGrpSpPr>
        <p:grpSpPr>
          <a:xfrm>
            <a:off x="3695691" y="1301936"/>
            <a:ext cx="6458845" cy="2621016"/>
            <a:chOff x="3695691" y="1301936"/>
            <a:chExt cx="6458845" cy="2621016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82C7FF40-B187-E2D2-7C78-4337EE1DD013}"/>
                </a:ext>
              </a:extLst>
            </p:cNvPr>
            <p:cNvGrpSpPr/>
            <p:nvPr/>
          </p:nvGrpSpPr>
          <p:grpSpPr>
            <a:xfrm>
              <a:off x="3695691" y="1532306"/>
              <a:ext cx="5264224" cy="2390646"/>
              <a:chOff x="4475239" y="1532306"/>
              <a:chExt cx="4484675" cy="2036629"/>
            </a:xfrm>
          </p:grpSpPr>
          <p:grpSp>
            <p:nvGrpSpPr>
              <p:cNvPr id="99" name="Grupo 98">
                <a:extLst>
                  <a:ext uri="{FF2B5EF4-FFF2-40B4-BE49-F238E27FC236}">
                    <a16:creationId xmlns:a16="http://schemas.microsoft.com/office/drawing/2014/main" id="{53661138-A073-F713-EF6F-FA2035A2A21C}"/>
                  </a:ext>
                </a:extLst>
              </p:cNvPr>
              <p:cNvGrpSpPr/>
              <p:nvPr/>
            </p:nvGrpSpPr>
            <p:grpSpPr>
              <a:xfrm>
                <a:off x="4475239" y="1532306"/>
                <a:ext cx="4484675" cy="2036629"/>
                <a:chOff x="4475239" y="1532306"/>
                <a:chExt cx="4484675" cy="2036629"/>
              </a:xfrm>
            </p:grpSpPr>
            <p:grpSp>
              <p:nvGrpSpPr>
                <p:cNvPr id="95" name="Grupo 94">
                  <a:extLst>
                    <a:ext uri="{FF2B5EF4-FFF2-40B4-BE49-F238E27FC236}">
                      <a16:creationId xmlns:a16="http://schemas.microsoft.com/office/drawing/2014/main" id="{B3D7F48E-B45C-102A-179B-8023F1E45893}"/>
                    </a:ext>
                  </a:extLst>
                </p:cNvPr>
                <p:cNvGrpSpPr/>
                <p:nvPr/>
              </p:nvGrpSpPr>
              <p:grpSpPr>
                <a:xfrm>
                  <a:off x="4475239" y="1708254"/>
                  <a:ext cx="4484675" cy="1860681"/>
                  <a:chOff x="4475239" y="1708254"/>
                  <a:chExt cx="4484675" cy="1860681"/>
                </a:xfrm>
              </p:grpSpPr>
              <p:grpSp>
                <p:nvGrpSpPr>
                  <p:cNvPr id="94" name="Grupo 93">
                    <a:extLst>
                      <a:ext uri="{FF2B5EF4-FFF2-40B4-BE49-F238E27FC236}">
                        <a16:creationId xmlns:a16="http://schemas.microsoft.com/office/drawing/2014/main" id="{72F63BA4-74F8-4B8C-69BF-E72F267281A3}"/>
                      </a:ext>
                    </a:extLst>
                  </p:cNvPr>
                  <p:cNvGrpSpPr/>
                  <p:nvPr/>
                </p:nvGrpSpPr>
                <p:grpSpPr>
                  <a:xfrm>
                    <a:off x="4475239" y="1708254"/>
                    <a:ext cx="4484675" cy="1860681"/>
                    <a:chOff x="4475239" y="1708254"/>
                    <a:chExt cx="4484675" cy="1860681"/>
                  </a:xfrm>
                </p:grpSpPr>
                <p:grpSp>
                  <p:nvGrpSpPr>
                    <p:cNvPr id="29" name="Grupo 28">
                      <a:extLst>
                        <a:ext uri="{FF2B5EF4-FFF2-40B4-BE49-F238E27FC236}">
                          <a16:creationId xmlns:a16="http://schemas.microsoft.com/office/drawing/2014/main" id="{343C0C37-B99F-8B7A-2DA3-12E5274C83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75239" y="1839440"/>
                      <a:ext cx="4484675" cy="1729495"/>
                      <a:chOff x="4958094" y="951505"/>
                      <a:chExt cx="6963585" cy="2685473"/>
                    </a:xfrm>
                  </p:grpSpPr>
                  <p:sp>
                    <p:nvSpPr>
                      <p:cNvPr id="21" name="CuadroTexto 20">
                        <a:extLst>
                          <a:ext uri="{FF2B5EF4-FFF2-40B4-BE49-F238E27FC236}">
                            <a16:creationId xmlns:a16="http://schemas.microsoft.com/office/drawing/2014/main" id="{80A266C0-5B72-DECE-7091-C65C22E1487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697209" y="3242710"/>
                        <a:ext cx="2270893" cy="39426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s-ES" sz="1050" i="1" dirty="0"/>
                          <a:t>X (m)</a:t>
                        </a:r>
                      </a:p>
                    </p:txBody>
                  </p:sp>
                  <p:sp>
                    <p:nvSpPr>
                      <p:cNvPr id="22" name="CuadroTexto 21">
                        <a:extLst>
                          <a:ext uri="{FF2B5EF4-FFF2-40B4-BE49-F238E27FC236}">
                            <a16:creationId xmlns:a16="http://schemas.microsoft.com/office/drawing/2014/main" id="{D68231E7-5E7D-ABFF-1F9C-C62379C368B7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6200000">
                        <a:off x="4019783" y="1889816"/>
                        <a:ext cx="2270889" cy="39426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s-ES" sz="1050" i="1" dirty="0"/>
                          <a:t>Depth (m)</a:t>
                        </a:r>
                      </a:p>
                    </p:txBody>
                  </p:sp>
                  <p:pic>
                    <p:nvPicPr>
                      <p:cNvPr id="28" name="Imagen 27" descr="Gráfico&#10;&#10;Descripción generada automáticamente">
                        <a:extLst>
                          <a:ext uri="{FF2B5EF4-FFF2-40B4-BE49-F238E27FC236}">
                            <a16:creationId xmlns:a16="http://schemas.microsoft.com/office/drawing/2014/main" id="{70220F31-5F17-475B-FBD4-A558D389E7B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5155228" y="968407"/>
                        <a:ext cx="6766451" cy="2368732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69" name="Conector recto 68">
                      <a:extLst>
                        <a:ext uri="{FF2B5EF4-FFF2-40B4-BE49-F238E27FC236}">
                          <a16:creationId xmlns:a16="http://schemas.microsoft.com/office/drawing/2014/main" id="{D2EACB63-D521-1AF4-311B-E6B94F2EDB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11603" y="1760072"/>
                      <a:ext cx="1642820" cy="0"/>
                    </a:xfrm>
                    <a:prstGeom prst="line">
                      <a:avLst/>
                    </a:prstGeom>
                    <a:ln>
                      <a:headEnd type="none"/>
                      <a:tailEnd type="non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Conector recto 69">
                      <a:extLst>
                        <a:ext uri="{FF2B5EF4-FFF2-40B4-BE49-F238E27FC236}">
                          <a16:creationId xmlns:a16="http://schemas.microsoft.com/office/drawing/2014/main" id="{78C10F99-555A-92A4-E5DE-A495F698DB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554423" y="1760072"/>
                      <a:ext cx="97049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Conector recto 72">
                      <a:extLst>
                        <a:ext uri="{FF2B5EF4-FFF2-40B4-BE49-F238E27FC236}">
                          <a16:creationId xmlns:a16="http://schemas.microsoft.com/office/drawing/2014/main" id="{3A8C256A-7BBF-5046-C1B4-BD67CD9B4F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524913" y="1760072"/>
                      <a:ext cx="653702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Conector recto 77">
                      <a:extLst>
                        <a:ext uri="{FF2B5EF4-FFF2-40B4-BE49-F238E27FC236}">
                          <a16:creationId xmlns:a16="http://schemas.microsoft.com/office/drawing/2014/main" id="{3DDB59A3-FFBF-BD42-A8DE-D0D017A0432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911603" y="1708254"/>
                      <a:ext cx="0" cy="9680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Conector recto 84">
                      <a:extLst>
                        <a:ext uri="{FF2B5EF4-FFF2-40B4-BE49-F238E27FC236}">
                          <a16:creationId xmlns:a16="http://schemas.microsoft.com/office/drawing/2014/main" id="{DC1EED8F-D57C-556C-7D66-BE8D37BF7DE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557099" y="1708254"/>
                      <a:ext cx="0" cy="9680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Conector recto 86">
                      <a:extLst>
                        <a:ext uri="{FF2B5EF4-FFF2-40B4-BE49-F238E27FC236}">
                          <a16:creationId xmlns:a16="http://schemas.microsoft.com/office/drawing/2014/main" id="{C41F6FE3-C19A-FBB2-1CCF-559852DDC3C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22222" y="1714371"/>
                      <a:ext cx="0" cy="9680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Conector recto 91">
                      <a:extLst>
                        <a:ext uri="{FF2B5EF4-FFF2-40B4-BE49-F238E27FC236}">
                          <a16:creationId xmlns:a16="http://schemas.microsoft.com/office/drawing/2014/main" id="{080EDB27-C88D-FB40-0337-DFBF3FABED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78615" y="1708254"/>
                      <a:ext cx="0" cy="9680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6" name="CuadroTexto 65">
                    <a:extLst>
                      <a:ext uri="{FF2B5EF4-FFF2-40B4-BE49-F238E27FC236}">
                        <a16:creationId xmlns:a16="http://schemas.microsoft.com/office/drawing/2014/main" id="{669C39DB-5A49-B3C3-741F-30D3B1DE5FF8}"/>
                      </a:ext>
                    </a:extLst>
                  </p:cNvPr>
                  <p:cNvSpPr txBox="1"/>
                  <p:nvPr/>
                </p:nvSpPr>
                <p:spPr>
                  <a:xfrm rot="19103393">
                    <a:off x="6998575" y="2663205"/>
                    <a:ext cx="47712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200" i="1" dirty="0"/>
                      <a:t>0.05</a:t>
                    </a:r>
                  </a:p>
                </p:txBody>
              </p:sp>
              <p:sp>
                <p:nvSpPr>
                  <p:cNvPr id="67" name="CuadroTexto 66">
                    <a:extLst>
                      <a:ext uri="{FF2B5EF4-FFF2-40B4-BE49-F238E27FC236}">
                        <a16:creationId xmlns:a16="http://schemas.microsoft.com/office/drawing/2014/main" id="{29D3FD3E-62C0-B8D2-CCDD-A6BBE9F11F01}"/>
                      </a:ext>
                    </a:extLst>
                  </p:cNvPr>
                  <p:cNvSpPr txBox="1"/>
                  <p:nvPr/>
                </p:nvSpPr>
                <p:spPr>
                  <a:xfrm rot="18124770">
                    <a:off x="8206885" y="2014181"/>
                    <a:ext cx="47712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200" i="1" dirty="0"/>
                      <a:t>0.1</a:t>
                    </a:r>
                  </a:p>
                </p:txBody>
              </p:sp>
            </p:grpSp>
            <p:sp>
              <p:nvSpPr>
                <p:cNvPr id="96" name="CuadroTexto 95">
                  <a:extLst>
                    <a:ext uri="{FF2B5EF4-FFF2-40B4-BE49-F238E27FC236}">
                      <a16:creationId xmlns:a16="http://schemas.microsoft.com/office/drawing/2014/main" id="{52157C44-BF5D-1E1A-9C69-CFFC0FA92881}"/>
                    </a:ext>
                  </a:extLst>
                </p:cNvPr>
                <p:cNvSpPr txBox="1"/>
                <p:nvPr/>
              </p:nvSpPr>
              <p:spPr>
                <a:xfrm>
                  <a:off x="5494451" y="1532306"/>
                  <a:ext cx="4771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i="1" dirty="0"/>
                    <a:t>500</a:t>
                  </a:r>
                </a:p>
              </p:txBody>
            </p:sp>
            <p:sp>
              <p:nvSpPr>
                <p:cNvPr id="97" name="CuadroTexto 96">
                  <a:extLst>
                    <a:ext uri="{FF2B5EF4-FFF2-40B4-BE49-F238E27FC236}">
                      <a16:creationId xmlns:a16="http://schemas.microsoft.com/office/drawing/2014/main" id="{0C708B33-8F0E-8A85-08CF-6E197D36377B}"/>
                    </a:ext>
                  </a:extLst>
                </p:cNvPr>
                <p:cNvSpPr txBox="1"/>
                <p:nvPr/>
              </p:nvSpPr>
              <p:spPr>
                <a:xfrm>
                  <a:off x="6814974" y="1546788"/>
                  <a:ext cx="4771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i="1" dirty="0"/>
                    <a:t>300</a:t>
                  </a:r>
                </a:p>
              </p:txBody>
            </p:sp>
            <p:sp>
              <p:nvSpPr>
                <p:cNvPr id="98" name="CuadroTexto 97">
                  <a:extLst>
                    <a:ext uri="{FF2B5EF4-FFF2-40B4-BE49-F238E27FC236}">
                      <a16:creationId xmlns:a16="http://schemas.microsoft.com/office/drawing/2014/main" id="{012228C9-2B77-52A8-83CE-A7B9443B2D51}"/>
                    </a:ext>
                  </a:extLst>
                </p:cNvPr>
                <p:cNvSpPr txBox="1"/>
                <p:nvPr/>
              </p:nvSpPr>
              <p:spPr>
                <a:xfrm>
                  <a:off x="7664961" y="1543585"/>
                  <a:ext cx="47712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i="1" dirty="0"/>
                    <a:t>200</a:t>
                  </a:r>
                </a:p>
              </p:txBody>
            </p:sp>
          </p:grpSp>
          <p:cxnSp>
            <p:nvCxnSpPr>
              <p:cNvPr id="101" name="Conector recto 100">
                <a:extLst>
                  <a:ext uri="{FF2B5EF4-FFF2-40B4-BE49-F238E27FC236}">
                    <a16:creationId xmlns:a16="http://schemas.microsoft.com/office/drawing/2014/main" id="{C738CE03-E6B3-00B6-02AF-294CE733CD8F}"/>
                  </a:ext>
                </a:extLst>
              </p:cNvPr>
              <p:cNvCxnSpPr/>
              <p:nvPr/>
            </p:nvCxnSpPr>
            <p:spPr>
              <a:xfrm>
                <a:off x="4911603" y="3224463"/>
                <a:ext cx="1642820" cy="0"/>
              </a:xfrm>
              <a:prstGeom prst="line">
                <a:avLst/>
              </a:prstGeom>
              <a:ln w="28575">
                <a:solidFill>
                  <a:srgbClr val="FF7E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cto 101">
                <a:extLst>
                  <a:ext uri="{FF2B5EF4-FFF2-40B4-BE49-F238E27FC236}">
                    <a16:creationId xmlns:a16="http://schemas.microsoft.com/office/drawing/2014/main" id="{0FD5EBB8-295C-B7CB-D5D9-258CAF519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4423" y="2372437"/>
                <a:ext cx="967799" cy="852026"/>
              </a:xfrm>
              <a:prstGeom prst="line">
                <a:avLst/>
              </a:prstGeom>
              <a:ln w="28575">
                <a:solidFill>
                  <a:srgbClr val="FF7E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cto 104">
                <a:extLst>
                  <a:ext uri="{FF2B5EF4-FFF2-40B4-BE49-F238E27FC236}">
                    <a16:creationId xmlns:a16="http://schemas.microsoft.com/office/drawing/2014/main" id="{60DDD378-D11F-4CC0-CC2F-394098BDE8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17931" y="2372436"/>
                <a:ext cx="662196" cy="0"/>
              </a:xfrm>
              <a:prstGeom prst="line">
                <a:avLst/>
              </a:prstGeom>
              <a:ln w="28575">
                <a:solidFill>
                  <a:srgbClr val="FF7E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cto 107">
                <a:extLst>
                  <a:ext uri="{FF2B5EF4-FFF2-40B4-BE49-F238E27FC236}">
                    <a16:creationId xmlns:a16="http://schemas.microsoft.com/office/drawing/2014/main" id="{644CA190-7070-BC7B-A9E6-427552D22F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77104" y="1979395"/>
                <a:ext cx="216492" cy="401571"/>
              </a:xfrm>
              <a:prstGeom prst="line">
                <a:avLst/>
              </a:prstGeom>
              <a:ln w="28575">
                <a:solidFill>
                  <a:srgbClr val="FF7E7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BC3B0B1D-F961-C758-F01E-49AC936D4FE8}"/>
                </a:ext>
              </a:extLst>
            </p:cNvPr>
            <p:cNvSpPr txBox="1"/>
            <p:nvPr/>
          </p:nvSpPr>
          <p:spPr>
            <a:xfrm>
              <a:off x="5570180" y="1301936"/>
              <a:ext cx="458435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100" dirty="0">
                  <a:latin typeface="Candara" panose="020E0502030303020204" pitchFamily="34" charset="0"/>
                </a:rPr>
                <a:t>Coeficiente de fricción Manning = 0.1</a:t>
              </a:r>
            </a:p>
          </p:txBody>
        </p: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D4E1323C-D37F-B63F-C0AB-C9A3748CE1D7}"/>
                </a:ext>
              </a:extLst>
            </p:cNvPr>
            <p:cNvCxnSpPr>
              <a:cxnSpLocks/>
            </p:cNvCxnSpPr>
            <p:nvPr/>
          </p:nvCxnSpPr>
          <p:spPr>
            <a:xfrm>
              <a:off x="5303849" y="1432741"/>
              <a:ext cx="271849" cy="0"/>
            </a:xfrm>
            <a:prstGeom prst="line">
              <a:avLst/>
            </a:prstGeom>
            <a:ln w="28575">
              <a:solidFill>
                <a:srgbClr val="FF7E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38F97D7F-8620-205F-E5AE-27331B12FAC8}"/>
              </a:ext>
            </a:extLst>
          </p:cNvPr>
          <p:cNvSpPr txBox="1"/>
          <p:nvPr/>
        </p:nvSpPr>
        <p:spPr>
          <a:xfrm>
            <a:off x="334876" y="2112315"/>
            <a:ext cx="35914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 err="1">
                <a:latin typeface="Candara" panose="020E0502030303020204" pitchFamily="34" charset="0"/>
              </a:rPr>
              <a:t>Kh</a:t>
            </a:r>
            <a:r>
              <a:rPr lang="es-ES" sz="1400" dirty="0">
                <a:latin typeface="Candara" panose="020E0502030303020204" pitchFamily="34" charset="0"/>
              </a:rPr>
              <a:t> &lt; 5</a:t>
            </a:r>
          </a:p>
          <a:p>
            <a:r>
              <a:rPr lang="es-ES" sz="1400" dirty="0">
                <a:latin typeface="Candara" panose="020E0502030303020204" pitchFamily="34" charset="0"/>
              </a:rPr>
              <a:t>Prof. intermedias:             </a:t>
            </a:r>
            <a:r>
              <a:rPr lang="es-ES" sz="1400" b="1" dirty="0">
                <a:latin typeface="Candara" panose="020E0502030303020204" pitchFamily="34" charset="0"/>
              </a:rPr>
              <a:t>h/L &lt; 0.5</a:t>
            </a:r>
          </a:p>
          <a:p>
            <a:r>
              <a:rPr lang="es-ES" sz="1400" dirty="0">
                <a:latin typeface="Candara" panose="020E0502030303020204" pitchFamily="34" charset="0"/>
              </a:rPr>
              <a:t>Tiempo de simulación:    </a:t>
            </a:r>
            <a:r>
              <a:rPr lang="es-ES" sz="1400" b="1" dirty="0">
                <a:latin typeface="Candara" panose="020E0502030303020204" pitchFamily="34" charset="0"/>
              </a:rPr>
              <a:t>3600</a:t>
            </a:r>
            <a:r>
              <a:rPr lang="es-ES" sz="1400" dirty="0">
                <a:latin typeface="Candara" panose="020E0502030303020204" pitchFamily="34" charset="0"/>
              </a:rPr>
              <a:t> s</a:t>
            </a:r>
          </a:p>
          <a:p>
            <a:r>
              <a:rPr lang="es-ES" sz="1400" dirty="0">
                <a:latin typeface="Candara" panose="020E0502030303020204" pitchFamily="34" charset="0"/>
              </a:rPr>
              <a:t>Calentamiento:                  </a:t>
            </a:r>
            <a:r>
              <a:rPr lang="es-ES" sz="1400" b="1" dirty="0">
                <a:latin typeface="Candara" panose="020E0502030303020204" pitchFamily="34" charset="0"/>
              </a:rPr>
              <a:t>15%</a:t>
            </a:r>
          </a:p>
          <a:p>
            <a:r>
              <a:rPr lang="es-ES" sz="1400" dirty="0">
                <a:latin typeface="Candara" panose="020E0502030303020204" pitchFamily="34" charset="0"/>
              </a:rPr>
              <a:t>Forzamiento:                      </a:t>
            </a:r>
            <a:r>
              <a:rPr lang="es-ES" sz="1400" b="1" dirty="0" err="1">
                <a:latin typeface="Candara" panose="020E0502030303020204" pitchFamily="34" charset="0"/>
              </a:rPr>
              <a:t>Jonswap</a:t>
            </a:r>
            <a:r>
              <a:rPr lang="es-ES" sz="1400" b="1" dirty="0">
                <a:latin typeface="Candara" panose="020E0502030303020204" pitchFamily="34" charset="0"/>
              </a:rPr>
              <a:t> unimodal</a:t>
            </a:r>
          </a:p>
          <a:p>
            <a:r>
              <a:rPr lang="es-ES" sz="1400" dirty="0">
                <a:latin typeface="Candara" panose="020E0502030303020204" pitchFamily="34" charset="0"/>
              </a:rPr>
              <a:t>Output:                                 </a:t>
            </a:r>
            <a:r>
              <a:rPr lang="es-ES" sz="1400" b="1" dirty="0">
                <a:latin typeface="Candara" panose="020E0502030303020204" pitchFamily="34" charset="0"/>
              </a:rPr>
              <a:t>Niveles y Run-up</a:t>
            </a: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61E2DBE8-5334-7096-9804-F5F638D410CB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9/14</a:t>
            </a:r>
          </a:p>
        </p:txBody>
      </p:sp>
    </p:spTree>
    <p:extLst>
      <p:ext uri="{BB962C8B-B14F-4D97-AF65-F5344CB8AC3E}">
        <p14:creationId xmlns:p14="http://schemas.microsoft.com/office/powerpoint/2010/main" val="2193884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B701D5C-6659-2FA2-36B4-A85A43FC5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0D899F6-103C-94D0-C01C-3A5BF8218C69}"/>
              </a:ext>
            </a:extLst>
          </p:cNvPr>
          <p:cNvSpPr txBox="1"/>
          <p:nvPr/>
        </p:nvSpPr>
        <p:spPr>
          <a:xfrm>
            <a:off x="124773" y="31190"/>
            <a:ext cx="523861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b="1" dirty="0">
                <a:latin typeface="Candara" panose="020E0502030303020204" pitchFamily="34" charset="0"/>
              </a:rPr>
              <a:t>Dimensionalidad</a:t>
            </a:r>
          </a:p>
          <a:p>
            <a:r>
              <a:rPr lang="es-ES" sz="2000" b="1" dirty="0">
                <a:latin typeface="Candara" panose="020E0502030303020204" pitchFamily="34" charset="0"/>
              </a:rPr>
              <a:t>Análisis de Componentes Principales (PCA)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57DCF71-4901-F3C4-457A-8821904F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FDB506F-46C6-547F-4969-13200E644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245F5E3-566D-AC08-D334-208C2153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3AB3BEC2-FB88-1501-A221-58CD2D76EBE4}"/>
                  </a:ext>
                </a:extLst>
              </p:cNvPr>
              <p:cNvSpPr txBox="1"/>
              <p:nvPr/>
            </p:nvSpPr>
            <p:spPr>
              <a:xfrm>
                <a:off x="2464117" y="1099784"/>
                <a:ext cx="422814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400" dirty="0">
                    <a:latin typeface="Candara" panose="020E0502030303020204" pitchFamily="34" charset="0"/>
                  </a:rPr>
                  <a:t>Output SWASH -&gt; 500 casos con 1000 valores 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E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</m:acc>
                  </m:oMath>
                </a14:m>
                <a:r>
                  <a:rPr lang="es-ES" sz="1400" dirty="0">
                    <a:latin typeface="Candara" panose="020E0502030303020204" pitchFamily="34" charset="0"/>
                  </a:rPr>
                  <a:t> </a:t>
                </a:r>
                <a:endParaRPr lang="es-ES" sz="1350" dirty="0"/>
              </a:p>
            </p:txBody>
          </p:sp>
        </mc:Choice>
        <mc:Fallback xmlns="">
          <p:sp>
            <p:nvSpPr>
              <p:cNvPr id="45" name="CuadroTexto 44">
                <a:extLst>
                  <a:ext uri="{FF2B5EF4-FFF2-40B4-BE49-F238E27FC236}">
                    <a16:creationId xmlns:a16="http://schemas.microsoft.com/office/drawing/2014/main" id="{3AB3BEC2-FB88-1501-A221-58CD2D76E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117" y="1099784"/>
                <a:ext cx="4228146" cy="307777"/>
              </a:xfrm>
              <a:prstGeom prst="rect">
                <a:avLst/>
              </a:prstGeom>
              <a:blipFill>
                <a:blip r:embed="rId5"/>
                <a:stretch>
                  <a:fillRect t="-4000" b="-24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upo 101">
            <a:extLst>
              <a:ext uri="{FF2B5EF4-FFF2-40B4-BE49-F238E27FC236}">
                <a16:creationId xmlns:a16="http://schemas.microsoft.com/office/drawing/2014/main" id="{E90C2DF9-B8D8-178F-9B3C-6011ED202F8F}"/>
              </a:ext>
            </a:extLst>
          </p:cNvPr>
          <p:cNvGrpSpPr/>
          <p:nvPr/>
        </p:nvGrpSpPr>
        <p:grpSpPr>
          <a:xfrm>
            <a:off x="-54937" y="3008996"/>
            <a:ext cx="2750667" cy="2283405"/>
            <a:chOff x="-54937" y="3008996"/>
            <a:chExt cx="2750667" cy="2283405"/>
          </a:xfrm>
        </p:grpSpPr>
        <p:pic>
          <p:nvPicPr>
            <p:cNvPr id="101" name="Imagen 100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E677581C-CB5E-E859-09ED-B0BCC980F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7F9"/>
                </a:clrFrom>
                <a:clrTo>
                  <a:srgbClr val="F6F7F9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900"/>
                      </a14:imgEffect>
                      <a14:imgEffect>
                        <a14:saturation sat="3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4979" y="3336719"/>
              <a:ext cx="1771638" cy="1685815"/>
            </a:xfrm>
            <a:prstGeom prst="rect">
              <a:avLst/>
            </a:prstGeom>
          </p:spPr>
        </p:pic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F5876045-2F54-48C9-8513-71BFBE1F0E47}"/>
                </a:ext>
              </a:extLst>
            </p:cNvPr>
            <p:cNvGrpSpPr/>
            <p:nvPr/>
          </p:nvGrpSpPr>
          <p:grpSpPr>
            <a:xfrm>
              <a:off x="-54937" y="3008996"/>
              <a:ext cx="2750667" cy="2283405"/>
              <a:chOff x="41929" y="1597829"/>
              <a:chExt cx="2750667" cy="2283405"/>
            </a:xfrm>
          </p:grpSpPr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997479FE-D07C-F3BE-3CA2-C83EC5F2DD1A}"/>
                  </a:ext>
                </a:extLst>
              </p:cNvPr>
              <p:cNvGrpSpPr/>
              <p:nvPr/>
            </p:nvGrpSpPr>
            <p:grpSpPr>
              <a:xfrm>
                <a:off x="41929" y="1751486"/>
                <a:ext cx="2750667" cy="2129748"/>
                <a:chOff x="41929" y="1751485"/>
                <a:chExt cx="3524258" cy="2728713"/>
              </a:xfrm>
            </p:grpSpPr>
            <p:grpSp>
              <p:nvGrpSpPr>
                <p:cNvPr id="41" name="Grupo 40">
                  <a:extLst>
                    <a:ext uri="{FF2B5EF4-FFF2-40B4-BE49-F238E27FC236}">
                      <a16:creationId xmlns:a16="http://schemas.microsoft.com/office/drawing/2014/main" id="{062ECAFB-7801-F217-BC2D-567BDAEB57C3}"/>
                    </a:ext>
                  </a:extLst>
                </p:cNvPr>
                <p:cNvGrpSpPr/>
                <p:nvPr/>
              </p:nvGrpSpPr>
              <p:grpSpPr>
                <a:xfrm>
                  <a:off x="41929" y="1751485"/>
                  <a:ext cx="3265329" cy="2361804"/>
                  <a:chOff x="21881" y="2723101"/>
                  <a:chExt cx="3265329" cy="2361804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CuadroTexto 22">
                        <a:extLst>
                          <a:ext uri="{FF2B5EF4-FFF2-40B4-BE49-F238E27FC236}">
                            <a16:creationId xmlns:a16="http://schemas.microsoft.com/office/drawing/2014/main" id="{1EEA89E4-7515-1736-A7AC-377158D3071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881" y="2723101"/>
                        <a:ext cx="811252" cy="3231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500" i="1" smtClean="0">
                                      <a:latin typeface="Cambria Math" panose="02040503050406030204" pitchFamily="18" charset="0"/>
                                      <a:ea typeface="Apple Symbols" panose="02000000000000000000" pitchFamily="2" charset="-79"/>
                                      <a:cs typeface="Didot" panose="02000503000000020003" pitchFamily="2" charset="-79"/>
                                    </a:rPr>
                                  </m:ctrlPr>
                                </m:sSubPr>
                                <m:e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  <a:ea typeface="Apple Symbols" panose="02000000000000000000" pitchFamily="2" charset="-79"/>
                                      <a:cs typeface="Didot" panose="02000503000000020003" pitchFamily="2" charset="-79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s-ES" sz="1500" b="0" i="1" smtClean="0">
                                      <a:latin typeface="Cambria Math" panose="02040503050406030204" pitchFamily="18" charset="0"/>
                                      <a:ea typeface="Apple Symbols" panose="02000000000000000000" pitchFamily="2" charset="-79"/>
                                      <a:cs typeface="Didot" panose="02000503000000020003" pitchFamily="2" charset="-79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s-ES" sz="1500" i="1" dirty="0">
                          <a:latin typeface="Didot" panose="02000503000000020003" pitchFamily="2" charset="-79"/>
                          <a:ea typeface="Apple Symbols" panose="02000000000000000000" pitchFamily="2" charset="-79"/>
                          <a:cs typeface="Didot" panose="02000503000000020003" pitchFamily="2" charset="-79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CuadroTexto 22">
                        <a:extLst>
                          <a:ext uri="{FF2B5EF4-FFF2-40B4-BE49-F238E27FC236}">
                            <a16:creationId xmlns:a16="http://schemas.microsoft.com/office/drawing/2014/main" id="{1EEA89E4-7515-1736-A7AC-377158D3071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881" y="2723101"/>
                        <a:ext cx="811252" cy="323165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b="-2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7" name="Conector recto de flecha 26">
                    <a:extLst>
                      <a:ext uri="{FF2B5EF4-FFF2-40B4-BE49-F238E27FC236}">
                        <a16:creationId xmlns:a16="http://schemas.microsoft.com/office/drawing/2014/main" id="{DE48E517-3C8B-96B3-ACDD-008AEF2F84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762298" y="3366655"/>
                    <a:ext cx="390698" cy="681643"/>
                  </a:xfrm>
                  <a:prstGeom prst="straightConnector1">
                    <a:avLst/>
                  </a:prstGeom>
                  <a:ln w="28575">
                    <a:solidFill>
                      <a:srgbClr val="0432FF"/>
                    </a:solidFill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ector recto de flecha 27">
                    <a:extLst>
                      <a:ext uri="{FF2B5EF4-FFF2-40B4-BE49-F238E27FC236}">
                        <a16:creationId xmlns:a16="http://schemas.microsoft.com/office/drawing/2014/main" id="{07327B9F-B0E1-F15A-EC4D-9D162C4335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62298" y="4048298"/>
                    <a:ext cx="972589" cy="515389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ector recto de flecha 31">
                    <a:extLst>
                      <a:ext uri="{FF2B5EF4-FFF2-40B4-BE49-F238E27FC236}">
                        <a16:creationId xmlns:a16="http://schemas.microsoft.com/office/drawing/2014/main" id="{436CFF5B-9AB3-C9B1-CCF0-295E669E17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54995" y="2809702"/>
                    <a:ext cx="0" cy="2275203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Conector recto de flecha 34">
                    <a:extLst>
                      <a:ext uri="{FF2B5EF4-FFF2-40B4-BE49-F238E27FC236}">
                        <a16:creationId xmlns:a16="http://schemas.microsoft.com/office/drawing/2014/main" id="{12089BCA-CF01-0F8D-0CFE-AB139403D6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4995" y="5084905"/>
                    <a:ext cx="2632215" cy="0"/>
                  </a:xfrm>
                  <a:prstGeom prst="straightConnector1">
                    <a:avLst/>
                  </a:prstGeom>
                  <a:ln w="19050">
                    <a:tailEnd type="arrow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CuadroTexto 38">
                    <a:extLst>
                      <a:ext uri="{FF2B5EF4-FFF2-40B4-BE49-F238E27FC236}">
                        <a16:creationId xmlns:a16="http://schemas.microsoft.com/office/drawing/2014/main" id="{B24C7186-0170-BE5B-1A0B-9C5D7AAA5064}"/>
                      </a:ext>
                    </a:extLst>
                  </p:cNvPr>
                  <p:cNvSpPr txBox="1"/>
                  <p:nvPr/>
                </p:nvSpPr>
                <p:spPr>
                  <a:xfrm rot="1344249">
                    <a:off x="2122506" y="4557029"/>
                    <a:ext cx="81125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600" i="1" dirty="0">
                        <a:solidFill>
                          <a:srgbClr val="FF0000"/>
                        </a:solidFill>
                        <a:latin typeface="Didot" panose="02000503000000020003" pitchFamily="2" charset="-79"/>
                        <a:ea typeface="Cambria Math" panose="02040503050406030204" pitchFamily="18" charset="0"/>
                        <a:cs typeface="Didot" panose="02000503000000020003" pitchFamily="2" charset="-79"/>
                      </a:rPr>
                      <a:t>PC1</a:t>
                    </a:r>
                  </a:p>
                </p:txBody>
              </p:sp>
              <p:sp>
                <p:nvSpPr>
                  <p:cNvPr id="40" name="CuadroTexto 39">
                    <a:extLst>
                      <a:ext uri="{FF2B5EF4-FFF2-40B4-BE49-F238E27FC236}">
                        <a16:creationId xmlns:a16="http://schemas.microsoft.com/office/drawing/2014/main" id="{ACF7933B-2647-BA90-72D6-A66419E90BE3}"/>
                      </a:ext>
                    </a:extLst>
                  </p:cNvPr>
                  <p:cNvSpPr txBox="1"/>
                  <p:nvPr/>
                </p:nvSpPr>
                <p:spPr>
                  <a:xfrm rot="1747815">
                    <a:off x="1869290" y="3089271"/>
                    <a:ext cx="81125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600" i="1" dirty="0">
                        <a:solidFill>
                          <a:srgbClr val="0432FF"/>
                        </a:solidFill>
                        <a:latin typeface="Didot" panose="02000503000000020003" pitchFamily="2" charset="-79"/>
                        <a:ea typeface="Cambria Math" panose="02040503050406030204" pitchFamily="18" charset="0"/>
                        <a:cs typeface="Didot" panose="02000503000000020003" pitchFamily="2" charset="-79"/>
                      </a:rPr>
                      <a:t>PC2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CuadroTexto 43">
                      <a:extLst>
                        <a:ext uri="{FF2B5EF4-FFF2-40B4-BE49-F238E27FC236}">
                          <a16:creationId xmlns:a16="http://schemas.microsoft.com/office/drawing/2014/main" id="{BF86BDCF-9600-0C34-8AB7-06D924F0A1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54935" y="4157033"/>
                      <a:ext cx="811252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s-ES" sz="1500" i="1" smtClean="0">
                                    <a:latin typeface="Cambria Math" panose="02040503050406030204" pitchFamily="18" charset="0"/>
                                    <a:ea typeface="Apple Symbols" panose="02000000000000000000" pitchFamily="2" charset="-79"/>
                                    <a:cs typeface="Didot" panose="02000503000000020003" pitchFamily="2" charset="-79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Apple Symbols" panose="02000000000000000000" pitchFamily="2" charset="-79"/>
                                    <a:cs typeface="Didot" panose="02000503000000020003" pitchFamily="2" charset="-79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Apple Symbols" panose="02000000000000000000" pitchFamily="2" charset="-79"/>
                                    <a:cs typeface="Didot" panose="02000503000000020003" pitchFamily="2" charset="-79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s-ES" sz="1500" i="1" dirty="0">
                        <a:latin typeface="Didot" panose="02000503000000020003" pitchFamily="2" charset="-79"/>
                        <a:ea typeface="Apple Symbols" panose="02000000000000000000" pitchFamily="2" charset="-79"/>
                        <a:cs typeface="Didot" panose="02000503000000020003" pitchFamily="2" charset="-79"/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CuadroTexto 43">
                      <a:extLst>
                        <a:ext uri="{FF2B5EF4-FFF2-40B4-BE49-F238E27FC236}">
                          <a16:creationId xmlns:a16="http://schemas.microsoft.com/office/drawing/2014/main" id="{BF86BDCF-9600-0C34-8AB7-06D924F0A1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54935" y="4157033"/>
                      <a:ext cx="811252" cy="323165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238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s-E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015D0175-F23C-1209-377F-05755E39D252}"/>
                  </a:ext>
                </a:extLst>
              </p:cNvPr>
              <p:cNvSpPr txBox="1"/>
              <p:nvPr/>
            </p:nvSpPr>
            <p:spPr>
              <a:xfrm>
                <a:off x="420178" y="1597829"/>
                <a:ext cx="200730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i="1" dirty="0">
                    <a:solidFill>
                      <a:srgbClr val="C00000"/>
                    </a:solidFill>
                  </a:rPr>
                  <a:t>PCA en 2 dimensiones</a:t>
                </a:r>
              </a:p>
            </p:txBody>
          </p:sp>
        </p:grp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09B3081A-A150-E607-7A5D-4CB3868B2DB6}"/>
              </a:ext>
            </a:extLst>
          </p:cNvPr>
          <p:cNvGrpSpPr/>
          <p:nvPr/>
        </p:nvGrpSpPr>
        <p:grpSpPr>
          <a:xfrm>
            <a:off x="44605" y="1398532"/>
            <a:ext cx="8527343" cy="935903"/>
            <a:chOff x="44605" y="1456407"/>
            <a:chExt cx="8527343" cy="935903"/>
          </a:xfrm>
        </p:grpSpPr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FFE77FB3-C2E8-92B8-2DBB-135E1582B824}"/>
                </a:ext>
              </a:extLst>
            </p:cNvPr>
            <p:cNvGrpSpPr/>
            <p:nvPr/>
          </p:nvGrpSpPr>
          <p:grpSpPr>
            <a:xfrm>
              <a:off x="44605" y="1456407"/>
              <a:ext cx="8240072" cy="935903"/>
              <a:chOff x="44605" y="1456407"/>
              <a:chExt cx="8240072" cy="935903"/>
            </a:xfrm>
          </p:grpSpPr>
          <p:grpSp>
            <p:nvGrpSpPr>
              <p:cNvPr id="59" name="Grupo 58">
                <a:extLst>
                  <a:ext uri="{FF2B5EF4-FFF2-40B4-BE49-F238E27FC236}">
                    <a16:creationId xmlns:a16="http://schemas.microsoft.com/office/drawing/2014/main" id="{20698805-A103-ABB6-FD31-47B1A5A2ECDB}"/>
                  </a:ext>
                </a:extLst>
              </p:cNvPr>
              <p:cNvGrpSpPr/>
              <p:nvPr/>
            </p:nvGrpSpPr>
            <p:grpSpPr>
              <a:xfrm>
                <a:off x="44605" y="1456407"/>
                <a:ext cx="8240072" cy="769048"/>
                <a:chOff x="44605" y="1456407"/>
                <a:chExt cx="8240072" cy="769048"/>
              </a:xfrm>
            </p:grpSpPr>
            <p:pic>
              <p:nvPicPr>
                <p:cNvPr id="56" name="Imagen 55">
                  <a:extLst>
                    <a:ext uri="{FF2B5EF4-FFF2-40B4-BE49-F238E27FC236}">
                      <a16:creationId xmlns:a16="http://schemas.microsoft.com/office/drawing/2014/main" id="{5C5B690D-3802-7D5A-F8D4-41B0FED89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833" y="1456407"/>
                  <a:ext cx="8082844" cy="769048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CuadroTexto 57">
                      <a:extLst>
                        <a:ext uri="{FF2B5EF4-FFF2-40B4-BE49-F238E27FC236}">
                          <a16:creationId xmlns:a16="http://schemas.microsoft.com/office/drawing/2014/main" id="{B6539E87-BEA0-8EAA-F612-3587C2AC3A4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605" y="1654380"/>
                      <a:ext cx="458328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s-ES" sz="14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</m:acc>
                        </m:oMath>
                      </a14:m>
                      <a:r>
                        <a:rPr lang="es-ES" sz="1400" dirty="0">
                          <a:latin typeface="Candara" panose="020E0502030303020204" pitchFamily="34" charset="0"/>
                        </a:rPr>
                        <a:t> </a:t>
                      </a:r>
                      <a:endParaRPr lang="es-ES" sz="1400" dirty="0"/>
                    </a:p>
                  </p:txBody>
                </p:sp>
              </mc:Choice>
              <mc:Fallback xmlns="">
                <p:sp>
                  <p:nvSpPr>
                    <p:cNvPr id="58" name="CuadroTexto 57">
                      <a:extLst>
                        <a:ext uri="{FF2B5EF4-FFF2-40B4-BE49-F238E27FC236}">
                          <a16:creationId xmlns:a16="http://schemas.microsoft.com/office/drawing/2014/main" id="{B6539E87-BEA0-8EAA-F612-3587C2AC3A4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605" y="1654380"/>
                      <a:ext cx="4583288" cy="30777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4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s-E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ECDBDDDB-3182-3782-5AF4-8B5CA72D2B2A}"/>
                  </a:ext>
                </a:extLst>
              </p:cNvPr>
              <p:cNvSpPr txBox="1"/>
              <p:nvPr/>
            </p:nvSpPr>
            <p:spPr>
              <a:xfrm>
                <a:off x="1466334" y="2128280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5C5C49A0-5E6A-86C9-DC8B-00D2484C7D73}"/>
                  </a:ext>
                </a:extLst>
              </p:cNvPr>
              <p:cNvSpPr txBox="1"/>
              <p:nvPr/>
            </p:nvSpPr>
            <p:spPr>
              <a:xfrm>
                <a:off x="667175" y="2122028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A6E1115F-CA31-3B20-25D1-43F9C51B8E29}"/>
                  </a:ext>
                </a:extLst>
              </p:cNvPr>
              <p:cNvSpPr txBox="1"/>
              <p:nvPr/>
            </p:nvSpPr>
            <p:spPr>
              <a:xfrm>
                <a:off x="2245937" y="2136878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F0816747-FBEB-68CF-C9A7-1B2E3A7CD440}"/>
                  </a:ext>
                </a:extLst>
              </p:cNvPr>
              <p:cNvSpPr txBox="1"/>
              <p:nvPr/>
            </p:nvSpPr>
            <p:spPr>
              <a:xfrm>
                <a:off x="3062896" y="2136877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AAFC26F2-B65F-4E6C-D12C-0A340844B7A8}"/>
                  </a:ext>
                </a:extLst>
              </p:cNvPr>
              <p:cNvSpPr txBox="1"/>
              <p:nvPr/>
            </p:nvSpPr>
            <p:spPr>
              <a:xfrm>
                <a:off x="3826769" y="2146089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6" name="CuadroTexto 65">
                <a:extLst>
                  <a:ext uri="{FF2B5EF4-FFF2-40B4-BE49-F238E27FC236}">
                    <a16:creationId xmlns:a16="http://schemas.microsoft.com/office/drawing/2014/main" id="{3A7036F8-2AA2-AAED-515F-614329F24A9D}"/>
                  </a:ext>
                </a:extLst>
              </p:cNvPr>
              <p:cNvSpPr txBox="1"/>
              <p:nvPr/>
            </p:nvSpPr>
            <p:spPr>
              <a:xfrm>
                <a:off x="4607250" y="2124257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EC5F9F0C-6A3D-BDDB-B310-7BCD09DDDE5C}"/>
                  </a:ext>
                </a:extLst>
              </p:cNvPr>
              <p:cNvSpPr txBox="1"/>
              <p:nvPr/>
            </p:nvSpPr>
            <p:spPr>
              <a:xfrm>
                <a:off x="5424209" y="2111841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4157B47A-FB4B-D1F2-876C-412FFBA83F71}"/>
                  </a:ext>
                </a:extLst>
              </p:cNvPr>
              <p:cNvSpPr txBox="1"/>
              <p:nvPr/>
            </p:nvSpPr>
            <p:spPr>
              <a:xfrm>
                <a:off x="6241914" y="2113631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C49B8B3A-BA1E-D575-D5F4-F9CD8588BF2B}"/>
                  </a:ext>
                </a:extLst>
              </p:cNvPr>
              <p:cNvSpPr txBox="1"/>
              <p:nvPr/>
            </p:nvSpPr>
            <p:spPr>
              <a:xfrm>
                <a:off x="7002971" y="2108858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130B0054-9CB0-E65F-0444-F448F6EBEF6B}"/>
                  </a:ext>
                </a:extLst>
              </p:cNvPr>
              <p:cNvSpPr txBox="1"/>
              <p:nvPr/>
            </p:nvSpPr>
            <p:spPr>
              <a:xfrm>
                <a:off x="7819930" y="2118233"/>
                <a:ext cx="249577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00" i="1" dirty="0">
                    <a:latin typeface="+mj-lt"/>
                  </a:rPr>
                  <a:t>x</a:t>
                </a:r>
                <a:r>
                  <a:rPr lang="es-ES" sz="1000" dirty="0">
                    <a:latin typeface="+mj-lt"/>
                  </a:rPr>
                  <a:t> </a:t>
                </a:r>
              </a:p>
            </p:txBody>
          </p:sp>
        </p:grpSp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FDA172A1-0064-41A8-26B7-3C165BA6A201}"/>
                </a:ext>
              </a:extLst>
            </p:cNvPr>
            <p:cNvSpPr/>
            <p:nvPr/>
          </p:nvSpPr>
          <p:spPr>
            <a:xfrm>
              <a:off x="8303415" y="2231968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CA74FC40-0BB0-DC06-F6BA-7FBAD97D0FF8}"/>
                </a:ext>
              </a:extLst>
            </p:cNvPr>
            <p:cNvSpPr/>
            <p:nvPr/>
          </p:nvSpPr>
          <p:spPr>
            <a:xfrm>
              <a:off x="8414822" y="2230609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682929F3-736C-AFFF-9718-6875A3155AAB}"/>
                </a:ext>
              </a:extLst>
            </p:cNvPr>
            <p:cNvSpPr/>
            <p:nvPr/>
          </p:nvSpPr>
          <p:spPr>
            <a:xfrm>
              <a:off x="8526229" y="222545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7" name="Gráfico 76" descr="Signo de intercalación hacia la derecha con relleno sólido">
            <a:extLst>
              <a:ext uri="{FF2B5EF4-FFF2-40B4-BE49-F238E27FC236}">
                <a16:creationId xmlns:a16="http://schemas.microsoft.com/office/drawing/2014/main" id="{C20054BE-47E5-C304-95B0-67C440EA80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78186" y="3867646"/>
            <a:ext cx="531789" cy="531789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E18C0121-C2B0-6A33-1DA7-091B9FC07B14}"/>
              </a:ext>
            </a:extLst>
          </p:cNvPr>
          <p:cNvSpPr txBox="1"/>
          <p:nvPr/>
        </p:nvSpPr>
        <p:spPr>
          <a:xfrm>
            <a:off x="8547325" y="1785118"/>
            <a:ext cx="6817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latin typeface="Candara" panose="020E0502030303020204" pitchFamily="34" charset="0"/>
              </a:rPr>
              <a:t>500</a:t>
            </a:r>
            <a:endParaRPr lang="es-ES" sz="2000" b="1" dirty="0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0829F52D-A901-16D3-6088-4EA055D6913B}"/>
              </a:ext>
            </a:extLst>
          </p:cNvPr>
          <p:cNvSpPr txBox="1"/>
          <p:nvPr/>
        </p:nvSpPr>
        <p:spPr>
          <a:xfrm>
            <a:off x="2933441" y="3621876"/>
            <a:ext cx="200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solidFill>
                  <a:srgbClr val="C00000"/>
                </a:solidFill>
              </a:rPr>
              <a:t>PCA en 500 dimensiones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C05270E5-3782-89D6-4768-11F1C4AF975A}"/>
              </a:ext>
            </a:extLst>
          </p:cNvPr>
          <p:cNvSpPr txBox="1"/>
          <p:nvPr/>
        </p:nvSpPr>
        <p:spPr>
          <a:xfrm>
            <a:off x="3086509" y="3887927"/>
            <a:ext cx="171573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ndara" panose="020E0502030303020204" pitchFamily="34" charset="0"/>
              </a:rPr>
              <a:t>Selección de </a:t>
            </a:r>
            <a:r>
              <a:rPr lang="es-ES" sz="1600" b="1" dirty="0">
                <a:latin typeface="Candara" panose="020E0502030303020204" pitchFamily="34" charset="0"/>
              </a:rPr>
              <a:t>3 </a:t>
            </a:r>
            <a:r>
              <a:rPr lang="es-ES" sz="1600" b="1" dirty="0" err="1">
                <a:latin typeface="Candara" panose="020E0502030303020204" pitchFamily="34" charset="0"/>
              </a:rPr>
              <a:t>PCs</a:t>
            </a:r>
            <a:endParaRPr lang="es-ES" sz="1400" b="1" dirty="0">
              <a:latin typeface="Candara" panose="020E0502030303020204" pitchFamily="34" charset="0"/>
            </a:endParaRPr>
          </a:p>
          <a:p>
            <a:pPr algn="ctr"/>
            <a:r>
              <a:rPr lang="es-ES" sz="1400" dirty="0">
                <a:latin typeface="Candara" panose="020E0502030303020204" pitchFamily="34" charset="0"/>
              </a:rPr>
              <a:t>99% varianza explicada con las 2 primeras</a:t>
            </a:r>
          </a:p>
        </p:txBody>
      </p:sp>
      <p:grpSp>
        <p:nvGrpSpPr>
          <p:cNvPr id="105" name="Grupo 104">
            <a:extLst>
              <a:ext uri="{FF2B5EF4-FFF2-40B4-BE49-F238E27FC236}">
                <a16:creationId xmlns:a16="http://schemas.microsoft.com/office/drawing/2014/main" id="{5C1578BF-0338-28C0-3566-4D8E17682B33}"/>
              </a:ext>
            </a:extLst>
          </p:cNvPr>
          <p:cNvGrpSpPr/>
          <p:nvPr/>
        </p:nvGrpSpPr>
        <p:grpSpPr>
          <a:xfrm>
            <a:off x="4644380" y="2356101"/>
            <a:ext cx="3870628" cy="4169219"/>
            <a:chOff x="4378160" y="2471848"/>
            <a:chExt cx="3870628" cy="4169219"/>
          </a:xfrm>
        </p:grpSpPr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259B55BD-0A1A-C059-0D52-937C9F4D763D}"/>
                </a:ext>
              </a:extLst>
            </p:cNvPr>
            <p:cNvSpPr txBox="1"/>
            <p:nvPr/>
          </p:nvSpPr>
          <p:spPr>
            <a:xfrm>
              <a:off x="4876577" y="5128960"/>
              <a:ext cx="32298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i="1" dirty="0" err="1">
                  <a:latin typeface="Candara" panose="020E0502030303020204" pitchFamily="34" charset="0"/>
                </a:rPr>
                <a:t>PCs</a:t>
              </a:r>
              <a:r>
                <a:rPr lang="es-ES" sz="1400" i="1" dirty="0">
                  <a:latin typeface="Candara" panose="020E0502030303020204" pitchFamily="34" charset="0"/>
                </a:rPr>
                <a:t>: Variación de las </a:t>
              </a:r>
              <a:r>
                <a:rPr lang="es-ES" sz="1400" i="1" dirty="0" err="1">
                  <a:latin typeface="Candara" panose="020E0502030303020204" pitchFamily="34" charset="0"/>
                </a:rPr>
                <a:t>EOFs</a:t>
              </a:r>
              <a:r>
                <a:rPr lang="es-ES" sz="1400" i="1" dirty="0">
                  <a:latin typeface="Candara" panose="020E0502030303020204" pitchFamily="34" charset="0"/>
                </a:rPr>
                <a:t> en los 500 casos</a:t>
              </a:r>
              <a:endParaRPr lang="es-ES" sz="1400" i="1" dirty="0"/>
            </a:p>
          </p:txBody>
        </p:sp>
        <p:sp>
          <p:nvSpPr>
            <p:cNvPr id="95" name="CuadroTexto 94">
              <a:extLst>
                <a:ext uri="{FF2B5EF4-FFF2-40B4-BE49-F238E27FC236}">
                  <a16:creationId xmlns:a16="http://schemas.microsoft.com/office/drawing/2014/main" id="{98280E9B-BAEE-C0DB-9454-6AE803C46790}"/>
                </a:ext>
              </a:extLst>
            </p:cNvPr>
            <p:cNvSpPr txBox="1"/>
            <p:nvPr/>
          </p:nvSpPr>
          <p:spPr>
            <a:xfrm>
              <a:off x="5105762" y="2471848"/>
              <a:ext cx="27714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400" b="1" i="1" dirty="0" err="1">
                  <a:latin typeface="Candara" panose="020E0502030303020204" pitchFamily="34" charset="0"/>
                </a:rPr>
                <a:t>EOFs</a:t>
              </a:r>
              <a:r>
                <a:rPr lang="es-ES" sz="1400" i="1" dirty="0">
                  <a:latin typeface="Candara" panose="020E0502030303020204" pitchFamily="34" charset="0"/>
                </a:rPr>
                <a:t>: Modos de oscilación espacial</a:t>
              </a:r>
              <a:endParaRPr lang="es-ES" sz="1400" i="1" dirty="0"/>
            </a:p>
          </p:txBody>
        </p:sp>
        <p:grpSp>
          <p:nvGrpSpPr>
            <p:cNvPr id="104" name="Grupo 103">
              <a:extLst>
                <a:ext uri="{FF2B5EF4-FFF2-40B4-BE49-F238E27FC236}">
                  <a16:creationId xmlns:a16="http://schemas.microsoft.com/office/drawing/2014/main" id="{D679E74C-23FC-038F-3995-04A6E3FB9EF9}"/>
                </a:ext>
              </a:extLst>
            </p:cNvPr>
            <p:cNvGrpSpPr/>
            <p:nvPr/>
          </p:nvGrpSpPr>
          <p:grpSpPr>
            <a:xfrm>
              <a:off x="4378160" y="2700902"/>
              <a:ext cx="3870628" cy="3940165"/>
              <a:chOff x="4378160" y="2700902"/>
              <a:chExt cx="3870628" cy="3940165"/>
            </a:xfrm>
          </p:grpSpPr>
          <p:grpSp>
            <p:nvGrpSpPr>
              <p:cNvPr id="90" name="Grupo 89">
                <a:extLst>
                  <a:ext uri="{FF2B5EF4-FFF2-40B4-BE49-F238E27FC236}">
                    <a16:creationId xmlns:a16="http://schemas.microsoft.com/office/drawing/2014/main" id="{D01623EE-CF37-866E-F837-AA9F6EEBDCDB}"/>
                  </a:ext>
                </a:extLst>
              </p:cNvPr>
              <p:cNvGrpSpPr/>
              <p:nvPr/>
            </p:nvGrpSpPr>
            <p:grpSpPr>
              <a:xfrm>
                <a:off x="4647755" y="2700902"/>
                <a:ext cx="3601033" cy="3940165"/>
                <a:chOff x="4153345" y="2689296"/>
                <a:chExt cx="3601033" cy="3940165"/>
              </a:xfrm>
            </p:grpSpPr>
            <p:grpSp>
              <p:nvGrpSpPr>
                <p:cNvPr id="78" name="Grupo 77">
                  <a:extLst>
                    <a:ext uri="{FF2B5EF4-FFF2-40B4-BE49-F238E27FC236}">
                      <a16:creationId xmlns:a16="http://schemas.microsoft.com/office/drawing/2014/main" id="{EC175912-1AD1-E0F5-B7EB-38E9B05D6542}"/>
                    </a:ext>
                  </a:extLst>
                </p:cNvPr>
                <p:cNvGrpSpPr/>
                <p:nvPr/>
              </p:nvGrpSpPr>
              <p:grpSpPr>
                <a:xfrm>
                  <a:off x="4153345" y="2689296"/>
                  <a:ext cx="3601033" cy="3940165"/>
                  <a:chOff x="4153345" y="2689420"/>
                  <a:chExt cx="3601033" cy="3941942"/>
                </a:xfrm>
              </p:grpSpPr>
              <p:pic>
                <p:nvPicPr>
                  <p:cNvPr id="49" name="Imagen 48" descr="Gráfico, Gráfico de líneas&#10;&#10;Descripción generada automáticamente">
                    <a:extLst>
                      <a:ext uri="{FF2B5EF4-FFF2-40B4-BE49-F238E27FC236}">
                        <a16:creationId xmlns:a16="http://schemas.microsoft.com/office/drawing/2014/main" id="{5EE38D5C-B373-92F6-5F70-482BCB09DD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b="6197"/>
                  <a:stretch/>
                </p:blipFill>
                <p:spPr>
                  <a:xfrm>
                    <a:off x="4153345" y="2689420"/>
                    <a:ext cx="3596795" cy="1199385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agen 50" descr="Gráfico&#10;&#10;Descripción generada automáticamente">
                    <a:extLst>
                      <a:ext uri="{FF2B5EF4-FFF2-40B4-BE49-F238E27FC236}">
                        <a16:creationId xmlns:a16="http://schemas.microsoft.com/office/drawing/2014/main" id="{03CA70E9-A40E-D9FB-B562-78C6E49030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4153345" y="3873406"/>
                    <a:ext cx="3601033" cy="127862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n 53" descr="Gráfico, Gráfico de líneas&#10;&#10;Descripción generada automáticamente">
                    <a:extLst>
                      <a:ext uri="{FF2B5EF4-FFF2-40B4-BE49-F238E27FC236}">
                        <a16:creationId xmlns:a16="http://schemas.microsoft.com/office/drawing/2014/main" id="{82BD6AB3-068E-4E7D-7011-27E599B9CF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173710" y="5371837"/>
                    <a:ext cx="3576430" cy="1259525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87" name="Conector recto de flecha 86">
                  <a:extLst>
                    <a:ext uri="{FF2B5EF4-FFF2-40B4-BE49-F238E27FC236}">
                      <a16:creationId xmlns:a16="http://schemas.microsoft.com/office/drawing/2014/main" id="{19B96CB6-65DA-2D3E-62C2-B573FC167F37}"/>
                    </a:ext>
                  </a:extLst>
                </p:cNvPr>
                <p:cNvCxnSpPr/>
                <p:nvPr/>
              </p:nvCxnSpPr>
              <p:spPr>
                <a:xfrm flipH="1" flipV="1">
                  <a:off x="6286466" y="3540870"/>
                  <a:ext cx="185147" cy="185147"/>
                </a:xfrm>
                <a:prstGeom prst="straightConnector1">
                  <a:avLst/>
                </a:prstGeom>
                <a:ln>
                  <a:headEnd type="none"/>
                  <a:tail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9" name="CuadroTexto 88">
                  <a:extLst>
                    <a:ext uri="{FF2B5EF4-FFF2-40B4-BE49-F238E27FC236}">
                      <a16:creationId xmlns:a16="http://schemas.microsoft.com/office/drawing/2014/main" id="{A1EF283B-9AF3-01D6-B608-9326283FFAE1}"/>
                    </a:ext>
                  </a:extLst>
                </p:cNvPr>
                <p:cNvSpPr txBox="1"/>
                <p:nvPr/>
              </p:nvSpPr>
              <p:spPr>
                <a:xfrm>
                  <a:off x="6451029" y="3620799"/>
                  <a:ext cx="1301230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s-ES" sz="1100" dirty="0">
                      <a:latin typeface="Candara" panose="020E0502030303020204" pitchFamily="34" charset="0"/>
                    </a:rPr>
                    <a:t>Rotura</a:t>
                  </a:r>
                  <a:endParaRPr lang="es-ES" sz="11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" name="CuadroTexto 102">
                    <a:extLst>
                      <a:ext uri="{FF2B5EF4-FFF2-40B4-BE49-F238E27FC236}">
                        <a16:creationId xmlns:a16="http://schemas.microsoft.com/office/drawing/2014/main" id="{1AC47CAD-ED2B-E4BC-4849-FC72F48C7CC1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378160" y="3252231"/>
                    <a:ext cx="307777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E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</m:acc>
                      </m:oMath>
                    </a14:m>
                    <a:r>
                      <a:rPr lang="es-ES" sz="1400" dirty="0">
                        <a:latin typeface="Candara" panose="020E0502030303020204" pitchFamily="34" charset="0"/>
                      </a:rPr>
                      <a:t> </a:t>
                    </a:r>
                    <a:endParaRPr lang="es-ES" sz="1400" dirty="0"/>
                  </a:p>
                </p:txBody>
              </p:sp>
            </mc:Choice>
            <mc:Fallback xmlns="">
              <p:sp>
                <p:nvSpPr>
                  <p:cNvPr id="103" name="CuadroTexto 102">
                    <a:extLst>
                      <a:ext uri="{FF2B5EF4-FFF2-40B4-BE49-F238E27FC236}">
                        <a16:creationId xmlns:a16="http://schemas.microsoft.com/office/drawing/2014/main" id="{1AC47CAD-ED2B-E4BC-4849-FC72F48C7C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378160" y="3252231"/>
                    <a:ext cx="307777" cy="307777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r="-4000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DEB96723-E977-E1A8-9958-353F712ACF72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10/14</a:t>
            </a:r>
          </a:p>
        </p:txBody>
      </p:sp>
    </p:spTree>
    <p:extLst>
      <p:ext uri="{BB962C8B-B14F-4D97-AF65-F5344CB8AC3E}">
        <p14:creationId xmlns:p14="http://schemas.microsoft.com/office/powerpoint/2010/main" val="3414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8253863-AEDE-E412-2CB5-8AAC23726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24056C-274B-2C83-0AAE-893A00439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C9ED3F6-244D-4919-5DB3-3BDF8888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02C1E27-D60C-EFF4-0E28-E1BC2C017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1F34B59-4058-9789-C9F2-E206D222D961}"/>
              </a:ext>
            </a:extLst>
          </p:cNvPr>
          <p:cNvSpPr txBox="1"/>
          <p:nvPr/>
        </p:nvSpPr>
        <p:spPr>
          <a:xfrm>
            <a:off x="100822" y="239988"/>
            <a:ext cx="461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Candara" panose="020E0502030303020204" pitchFamily="34" charset="0"/>
              </a:rPr>
              <a:t>Validación cruzada K-</a:t>
            </a:r>
            <a:r>
              <a:rPr lang="es-ES" sz="2800" b="1" dirty="0" err="1">
                <a:latin typeface="Candara" panose="020E0502030303020204" pitchFamily="34" charset="0"/>
              </a:rPr>
              <a:t>Fold</a:t>
            </a:r>
            <a:endParaRPr lang="es-ES" sz="2800" b="1" dirty="0">
              <a:latin typeface="Candara" panose="020E0502030303020204" pitchFamily="34" charset="0"/>
            </a:endParaRPr>
          </a:p>
        </p:txBody>
      </p:sp>
      <p:grpSp>
        <p:nvGrpSpPr>
          <p:cNvPr id="80" name="Grupo 79">
            <a:extLst>
              <a:ext uri="{FF2B5EF4-FFF2-40B4-BE49-F238E27FC236}">
                <a16:creationId xmlns:a16="http://schemas.microsoft.com/office/drawing/2014/main" id="{37C48B16-F934-C1D2-B14C-DAE2076BED90}"/>
              </a:ext>
            </a:extLst>
          </p:cNvPr>
          <p:cNvGrpSpPr/>
          <p:nvPr/>
        </p:nvGrpSpPr>
        <p:grpSpPr>
          <a:xfrm>
            <a:off x="4884348" y="3763529"/>
            <a:ext cx="3678839" cy="298649"/>
            <a:chOff x="5137560" y="3591791"/>
            <a:chExt cx="3791277" cy="307777"/>
          </a:xfrm>
        </p:grpSpPr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CFB847F3-D34D-AA9B-6348-DA94878B171C}"/>
                </a:ext>
              </a:extLst>
            </p:cNvPr>
            <p:cNvSpPr txBox="1"/>
            <p:nvPr/>
          </p:nvSpPr>
          <p:spPr>
            <a:xfrm>
              <a:off x="5137560" y="3591791"/>
              <a:ext cx="1462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X = 800</a:t>
              </a: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F10F0A7C-6C8F-DCF5-8F4E-140839B53005}"/>
                </a:ext>
              </a:extLst>
            </p:cNvPr>
            <p:cNvSpPr txBox="1"/>
            <p:nvPr/>
          </p:nvSpPr>
          <p:spPr>
            <a:xfrm>
              <a:off x="7466304" y="3591791"/>
              <a:ext cx="14625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X = 1000</a:t>
              </a:r>
            </a:p>
          </p:txBody>
        </p:sp>
      </p:grpSp>
      <p:grpSp>
        <p:nvGrpSpPr>
          <p:cNvPr id="85" name="Grupo 84">
            <a:extLst>
              <a:ext uri="{FF2B5EF4-FFF2-40B4-BE49-F238E27FC236}">
                <a16:creationId xmlns:a16="http://schemas.microsoft.com/office/drawing/2014/main" id="{9D6F526F-A7DC-F249-9C95-B18C3B2A8890}"/>
              </a:ext>
            </a:extLst>
          </p:cNvPr>
          <p:cNvGrpSpPr/>
          <p:nvPr/>
        </p:nvGrpSpPr>
        <p:grpSpPr>
          <a:xfrm>
            <a:off x="4894956" y="1133433"/>
            <a:ext cx="3697970" cy="354178"/>
            <a:chOff x="4793714" y="1185046"/>
            <a:chExt cx="3358551" cy="321669"/>
          </a:xfrm>
        </p:grpSpPr>
        <p:sp>
          <p:nvSpPr>
            <p:cNvPr id="83" name="CuadroTexto 82">
              <a:extLst>
                <a:ext uri="{FF2B5EF4-FFF2-40B4-BE49-F238E27FC236}">
                  <a16:creationId xmlns:a16="http://schemas.microsoft.com/office/drawing/2014/main" id="{E7567B6C-8653-5A53-5E56-377EEBF5C218}"/>
                </a:ext>
              </a:extLst>
            </p:cNvPr>
            <p:cNvSpPr txBox="1"/>
            <p:nvPr/>
          </p:nvSpPr>
          <p:spPr>
            <a:xfrm>
              <a:off x="4793714" y="1222260"/>
              <a:ext cx="1351709" cy="28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X = 800</a:t>
              </a: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72D812BB-DB5C-60C8-8444-04FB6A1D85DF}"/>
                </a:ext>
              </a:extLst>
            </p:cNvPr>
            <p:cNvSpPr txBox="1"/>
            <p:nvPr/>
          </p:nvSpPr>
          <p:spPr>
            <a:xfrm>
              <a:off x="6800556" y="1185046"/>
              <a:ext cx="1351709" cy="28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X = 1000</a:t>
              </a:r>
            </a:p>
          </p:txBody>
        </p:sp>
      </p:grpSp>
      <p:sp>
        <p:nvSpPr>
          <p:cNvPr id="90" name="CuadroTexto 89">
            <a:extLst>
              <a:ext uri="{FF2B5EF4-FFF2-40B4-BE49-F238E27FC236}">
                <a16:creationId xmlns:a16="http://schemas.microsoft.com/office/drawing/2014/main" id="{5514CAE9-A83C-759E-2A02-DBD6570AABC0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11/14</a:t>
            </a:r>
          </a:p>
        </p:txBody>
      </p:sp>
      <p:pic>
        <p:nvPicPr>
          <p:cNvPr id="92" name="Imagen 91">
            <a:extLst>
              <a:ext uri="{FF2B5EF4-FFF2-40B4-BE49-F238E27FC236}">
                <a16:creationId xmlns:a16="http://schemas.microsoft.com/office/drawing/2014/main" id="{B7523F31-9D00-3522-726E-DFBD8AE5F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92" y="3898080"/>
            <a:ext cx="2240650" cy="2247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7835D1-D90A-A920-9D3C-833A734A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4834" y="3982762"/>
            <a:ext cx="4784394" cy="2465879"/>
          </a:xfrm>
          <a:prstGeom prst="rect">
            <a:avLst/>
          </a:prstGeom>
        </p:spPr>
      </p:pic>
      <p:pic>
        <p:nvPicPr>
          <p:cNvPr id="9" name="Imagen 8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D64F3F61-1653-B3FD-EF0E-69F1CF178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683" y="1382901"/>
            <a:ext cx="4783279" cy="2411162"/>
          </a:xfrm>
          <a:prstGeom prst="rect">
            <a:avLst/>
          </a:prstGeom>
        </p:spPr>
      </p:pic>
      <p:grpSp>
        <p:nvGrpSpPr>
          <p:cNvPr id="118" name="Grupo 117">
            <a:extLst>
              <a:ext uri="{FF2B5EF4-FFF2-40B4-BE49-F238E27FC236}">
                <a16:creationId xmlns:a16="http://schemas.microsoft.com/office/drawing/2014/main" id="{7E3FD81E-430B-788F-F49D-4EAE95C36636}"/>
              </a:ext>
            </a:extLst>
          </p:cNvPr>
          <p:cNvGrpSpPr/>
          <p:nvPr/>
        </p:nvGrpSpPr>
        <p:grpSpPr>
          <a:xfrm>
            <a:off x="580813" y="1118483"/>
            <a:ext cx="2612387" cy="2830707"/>
            <a:chOff x="580813" y="1118483"/>
            <a:chExt cx="2612387" cy="2830707"/>
          </a:xfrm>
        </p:grpSpPr>
        <p:grpSp>
          <p:nvGrpSpPr>
            <p:cNvPr id="119" name="Grupo 118">
              <a:extLst>
                <a:ext uri="{FF2B5EF4-FFF2-40B4-BE49-F238E27FC236}">
                  <a16:creationId xmlns:a16="http://schemas.microsoft.com/office/drawing/2014/main" id="{24468E7B-FF95-D711-9E00-CAC11BAC5F90}"/>
                </a:ext>
              </a:extLst>
            </p:cNvPr>
            <p:cNvGrpSpPr/>
            <p:nvPr/>
          </p:nvGrpSpPr>
          <p:grpSpPr>
            <a:xfrm>
              <a:off x="580813" y="1118483"/>
              <a:ext cx="2612387" cy="2830707"/>
              <a:chOff x="580813" y="1118483"/>
              <a:chExt cx="2612387" cy="2830707"/>
            </a:xfrm>
          </p:grpSpPr>
          <p:grpSp>
            <p:nvGrpSpPr>
              <p:cNvPr id="122" name="Grupo 121">
                <a:extLst>
                  <a:ext uri="{FF2B5EF4-FFF2-40B4-BE49-F238E27FC236}">
                    <a16:creationId xmlns:a16="http://schemas.microsoft.com/office/drawing/2014/main" id="{53CACC10-C142-542C-0FE1-1CE78B5F41BE}"/>
                  </a:ext>
                </a:extLst>
              </p:cNvPr>
              <p:cNvGrpSpPr/>
              <p:nvPr/>
            </p:nvGrpSpPr>
            <p:grpSpPr>
              <a:xfrm>
                <a:off x="580813" y="1118483"/>
                <a:ext cx="2612387" cy="2830707"/>
                <a:chOff x="750213" y="1300100"/>
                <a:chExt cx="2612387" cy="2830707"/>
              </a:xfrm>
            </p:grpSpPr>
            <p:grpSp>
              <p:nvGrpSpPr>
                <p:cNvPr id="124" name="Grupo 123">
                  <a:extLst>
                    <a:ext uri="{FF2B5EF4-FFF2-40B4-BE49-F238E27FC236}">
                      <a16:creationId xmlns:a16="http://schemas.microsoft.com/office/drawing/2014/main" id="{38A227E4-7495-6355-BA83-9C3689CB8155}"/>
                    </a:ext>
                  </a:extLst>
                </p:cNvPr>
                <p:cNvGrpSpPr/>
                <p:nvPr/>
              </p:nvGrpSpPr>
              <p:grpSpPr>
                <a:xfrm>
                  <a:off x="750213" y="1300100"/>
                  <a:ext cx="2612387" cy="2830707"/>
                  <a:chOff x="750213" y="1300100"/>
                  <a:chExt cx="2612387" cy="2830707"/>
                </a:xfrm>
              </p:grpSpPr>
              <p:grpSp>
                <p:nvGrpSpPr>
                  <p:cNvPr id="130" name="Grupo 129">
                    <a:extLst>
                      <a:ext uri="{FF2B5EF4-FFF2-40B4-BE49-F238E27FC236}">
                        <a16:creationId xmlns:a16="http://schemas.microsoft.com/office/drawing/2014/main" id="{D63634EF-784A-7295-A2F7-9DB3CF664B44}"/>
                      </a:ext>
                    </a:extLst>
                  </p:cNvPr>
                  <p:cNvGrpSpPr/>
                  <p:nvPr/>
                </p:nvGrpSpPr>
                <p:grpSpPr>
                  <a:xfrm>
                    <a:off x="750213" y="1300100"/>
                    <a:ext cx="2612387" cy="2830707"/>
                    <a:chOff x="145440" y="1216010"/>
                    <a:chExt cx="2612387" cy="2830707"/>
                  </a:xfrm>
                </p:grpSpPr>
                <p:sp>
                  <p:nvSpPr>
                    <p:cNvPr id="133" name="CuadroTexto 132">
                      <a:extLst>
                        <a:ext uri="{FF2B5EF4-FFF2-40B4-BE49-F238E27FC236}">
                          <a16:creationId xmlns:a16="http://schemas.microsoft.com/office/drawing/2014/main" id="{B1C34355-541D-095D-9F2E-BF7A410934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1705" y="3523497"/>
                      <a:ext cx="2376122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1400" dirty="0">
                          <a:latin typeface="Candara" panose="020E0502030303020204" pitchFamily="34" charset="0"/>
                        </a:rPr>
                        <a:t>MDA Cases = 500</a:t>
                      </a:r>
                    </a:p>
                    <a:p>
                      <a:pPr algn="ctr"/>
                      <a:r>
                        <a:rPr lang="es-ES" sz="1400" dirty="0">
                          <a:latin typeface="Candara" panose="020E0502030303020204" pitchFamily="34" charset="0"/>
                        </a:rPr>
                        <a:t>K = 5</a:t>
                      </a:r>
                    </a:p>
                  </p:txBody>
                </p:sp>
                <p:grpSp>
                  <p:nvGrpSpPr>
                    <p:cNvPr id="134" name="Grupo 133">
                      <a:extLst>
                        <a:ext uri="{FF2B5EF4-FFF2-40B4-BE49-F238E27FC236}">
                          <a16:creationId xmlns:a16="http://schemas.microsoft.com/office/drawing/2014/main" id="{111E2FD7-2A1E-1832-E06D-BE900F9840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45440" y="1216010"/>
                      <a:ext cx="2478528" cy="1915032"/>
                      <a:chOff x="224181" y="1527449"/>
                      <a:chExt cx="2478528" cy="1915032"/>
                    </a:xfrm>
                  </p:grpSpPr>
                  <p:grpSp>
                    <p:nvGrpSpPr>
                      <p:cNvPr id="135" name="Grupo 134">
                        <a:extLst>
                          <a:ext uri="{FF2B5EF4-FFF2-40B4-BE49-F238E27FC236}">
                            <a16:creationId xmlns:a16="http://schemas.microsoft.com/office/drawing/2014/main" id="{144B0565-62B5-142A-9661-B7C306B61D4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24181" y="1923392"/>
                        <a:ext cx="2335952" cy="1519089"/>
                        <a:chOff x="224181" y="1923392"/>
                        <a:chExt cx="2335952" cy="1519089"/>
                      </a:xfrm>
                    </p:grpSpPr>
                    <p:grpSp>
                      <p:nvGrpSpPr>
                        <p:cNvPr id="139" name="Grupo 138">
                          <a:extLst>
                            <a:ext uri="{FF2B5EF4-FFF2-40B4-BE49-F238E27FC236}">
                              <a16:creationId xmlns:a16="http://schemas.microsoft.com/office/drawing/2014/main" id="{3D0C4AF9-56C3-5E17-A1F7-BFA46D22FD7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20529" y="1923392"/>
                          <a:ext cx="1539604" cy="1508210"/>
                          <a:chOff x="1020529" y="1923392"/>
                          <a:chExt cx="1539604" cy="1508210"/>
                        </a:xfrm>
                      </p:grpSpPr>
                      <p:grpSp>
                        <p:nvGrpSpPr>
                          <p:cNvPr id="141" name="Grupo 140">
                            <a:extLst>
                              <a:ext uri="{FF2B5EF4-FFF2-40B4-BE49-F238E27FC236}">
                                <a16:creationId xmlns:a16="http://schemas.microsoft.com/office/drawing/2014/main" id="{F2E0F3BA-86BB-E2F4-60D4-106539140AB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20529" y="2079702"/>
                            <a:ext cx="1232944" cy="1351900"/>
                            <a:chOff x="1020529" y="2079702"/>
                            <a:chExt cx="1232944" cy="1351900"/>
                          </a:xfrm>
                        </p:grpSpPr>
                        <p:grpSp>
                          <p:nvGrpSpPr>
                            <p:cNvPr id="143" name="Grupo 142">
                              <a:extLst>
                                <a:ext uri="{FF2B5EF4-FFF2-40B4-BE49-F238E27FC236}">
                                  <a16:creationId xmlns:a16="http://schemas.microsoft.com/office/drawing/2014/main" id="{1A1B824C-B344-D4DF-7060-58659695B88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0529" y="2079702"/>
                              <a:ext cx="1232944" cy="309181"/>
                              <a:chOff x="1115122" y="3380820"/>
                              <a:chExt cx="1232944" cy="309181"/>
                            </a:xfrm>
                          </p:grpSpPr>
                          <p:sp>
                            <p:nvSpPr>
                              <p:cNvPr id="158" name="Rectángulo 157">
                                <a:extLst>
                                  <a:ext uri="{FF2B5EF4-FFF2-40B4-BE49-F238E27FC236}">
                                    <a16:creationId xmlns:a16="http://schemas.microsoft.com/office/drawing/2014/main" id="{F035530B-E86F-9B63-D70B-5E5AB335309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15122" y="3381765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/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 dirty="0"/>
                              </a:p>
                            </p:txBody>
                          </p:sp>
                          <p:sp>
                            <p:nvSpPr>
                              <p:cNvPr id="159" name="Rectángulo 158">
                                <a:extLst>
                                  <a:ext uri="{FF2B5EF4-FFF2-40B4-BE49-F238E27FC236}">
                                    <a16:creationId xmlns:a16="http://schemas.microsoft.com/office/drawing/2014/main" id="{02E5948E-14F6-DAD8-65F9-AFC721B38C7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423358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60" name="Rectángulo 159">
                                <a:extLst>
                                  <a:ext uri="{FF2B5EF4-FFF2-40B4-BE49-F238E27FC236}">
                                    <a16:creationId xmlns:a16="http://schemas.microsoft.com/office/drawing/2014/main" id="{FBAE0001-25F8-8841-0B24-AEF3D1773D4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731594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61" name="Rectángulo 160">
                                <a:extLst>
                                  <a:ext uri="{FF2B5EF4-FFF2-40B4-BE49-F238E27FC236}">
                                    <a16:creationId xmlns:a16="http://schemas.microsoft.com/office/drawing/2014/main" id="{ED843D05-1B22-707D-025C-D11D8555325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039830" y="3380836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</p:grpSp>
                        <p:grpSp>
                          <p:nvGrpSpPr>
                            <p:cNvPr id="144" name="Grupo 143">
                              <a:extLst>
                                <a:ext uri="{FF2B5EF4-FFF2-40B4-BE49-F238E27FC236}">
                                  <a16:creationId xmlns:a16="http://schemas.microsoft.com/office/drawing/2014/main" id="{9B1AF6B9-97D5-D7ED-5A20-EE7B6C75892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0529" y="2424804"/>
                              <a:ext cx="1232944" cy="309181"/>
                              <a:chOff x="1115122" y="3380820"/>
                              <a:chExt cx="1232944" cy="309181"/>
                            </a:xfrm>
                          </p:grpSpPr>
                          <p:sp>
                            <p:nvSpPr>
                              <p:cNvPr id="154" name="Rectángulo 153">
                                <a:extLst>
                                  <a:ext uri="{FF2B5EF4-FFF2-40B4-BE49-F238E27FC236}">
                                    <a16:creationId xmlns:a16="http://schemas.microsoft.com/office/drawing/2014/main" id="{83280FF1-34CE-9C2C-DF35-7D6CDD0A2AC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15122" y="3381765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 dirty="0"/>
                              </a:p>
                            </p:txBody>
                          </p:sp>
                          <p:sp>
                            <p:nvSpPr>
                              <p:cNvPr id="155" name="Rectángulo 154">
                                <a:extLst>
                                  <a:ext uri="{FF2B5EF4-FFF2-40B4-BE49-F238E27FC236}">
                                    <a16:creationId xmlns:a16="http://schemas.microsoft.com/office/drawing/2014/main" id="{BD453C14-FD42-5EB4-65F0-5C5D4A6C379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423358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9300"/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56" name="Rectángulo 155">
                                <a:extLst>
                                  <a:ext uri="{FF2B5EF4-FFF2-40B4-BE49-F238E27FC236}">
                                    <a16:creationId xmlns:a16="http://schemas.microsoft.com/office/drawing/2014/main" id="{CCDD6E0C-0C68-6FAE-FBFF-10A2FB775F3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731594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57" name="Rectángulo 156">
                                <a:extLst>
                                  <a:ext uri="{FF2B5EF4-FFF2-40B4-BE49-F238E27FC236}">
                                    <a16:creationId xmlns:a16="http://schemas.microsoft.com/office/drawing/2014/main" id="{A64224B9-9C7D-11E9-076F-1E0D7F6534A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039830" y="3380836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</p:grpSp>
                        <p:grpSp>
                          <p:nvGrpSpPr>
                            <p:cNvPr id="145" name="Grupo 144">
                              <a:extLst>
                                <a:ext uri="{FF2B5EF4-FFF2-40B4-BE49-F238E27FC236}">
                                  <a16:creationId xmlns:a16="http://schemas.microsoft.com/office/drawing/2014/main" id="{9D3EC360-C894-5EFF-266C-EDF2AEF981E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0529" y="2774085"/>
                              <a:ext cx="924708" cy="309181"/>
                              <a:chOff x="1115122" y="3380820"/>
                              <a:chExt cx="924708" cy="309181"/>
                            </a:xfrm>
                          </p:grpSpPr>
                          <p:sp>
                            <p:nvSpPr>
                              <p:cNvPr id="151" name="Rectángulo 150">
                                <a:extLst>
                                  <a:ext uri="{FF2B5EF4-FFF2-40B4-BE49-F238E27FC236}">
                                    <a16:creationId xmlns:a16="http://schemas.microsoft.com/office/drawing/2014/main" id="{8D3D45FC-5868-D1F2-5746-253F3D76B43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15122" y="3381765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 dirty="0"/>
                              </a:p>
                            </p:txBody>
                          </p:sp>
                          <p:sp>
                            <p:nvSpPr>
                              <p:cNvPr id="152" name="Rectángulo 151">
                                <a:extLst>
                                  <a:ext uri="{FF2B5EF4-FFF2-40B4-BE49-F238E27FC236}">
                                    <a16:creationId xmlns:a16="http://schemas.microsoft.com/office/drawing/2014/main" id="{BE282E25-2940-BB13-9CE9-89CEC9FA99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423358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53" name="Rectángulo 152">
                                <a:extLst>
                                  <a:ext uri="{FF2B5EF4-FFF2-40B4-BE49-F238E27FC236}">
                                    <a16:creationId xmlns:a16="http://schemas.microsoft.com/office/drawing/2014/main" id="{29EA89ED-3D5F-5C4F-B79C-EE1FE2A68F0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731594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9300"/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</p:grpSp>
                        <p:grpSp>
                          <p:nvGrpSpPr>
                            <p:cNvPr id="146" name="Grupo 145">
                              <a:extLst>
                                <a:ext uri="{FF2B5EF4-FFF2-40B4-BE49-F238E27FC236}">
                                  <a16:creationId xmlns:a16="http://schemas.microsoft.com/office/drawing/2014/main" id="{99C8F6F3-0704-0D1E-9AE0-D1674E3414A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0529" y="3122421"/>
                              <a:ext cx="1232944" cy="309181"/>
                              <a:chOff x="1115122" y="3380820"/>
                              <a:chExt cx="1232944" cy="309181"/>
                            </a:xfrm>
                          </p:grpSpPr>
                          <p:sp>
                            <p:nvSpPr>
                              <p:cNvPr id="147" name="Rectángulo 146">
                                <a:extLst>
                                  <a:ext uri="{FF2B5EF4-FFF2-40B4-BE49-F238E27FC236}">
                                    <a16:creationId xmlns:a16="http://schemas.microsoft.com/office/drawing/2014/main" id="{DD78F63A-9F34-ACF8-F4E2-B52DEEAAFD9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115122" y="3381765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 dirty="0"/>
                              </a:p>
                            </p:txBody>
                          </p:sp>
                          <p:sp>
                            <p:nvSpPr>
                              <p:cNvPr id="148" name="Rectángulo 147">
                                <a:extLst>
                                  <a:ext uri="{FF2B5EF4-FFF2-40B4-BE49-F238E27FC236}">
                                    <a16:creationId xmlns:a16="http://schemas.microsoft.com/office/drawing/2014/main" id="{F10FBF1F-DEBA-4BCF-9EDB-68CD9986D8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423358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49" name="Rectángulo 148">
                                <a:extLst>
                                  <a:ext uri="{FF2B5EF4-FFF2-40B4-BE49-F238E27FC236}">
                                    <a16:creationId xmlns:a16="http://schemas.microsoft.com/office/drawing/2014/main" id="{6FB0E0E4-BEE9-A65E-9C3C-26E1EC310EA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731594" y="3380820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C8505">
                                  <a:alpha val="9804"/>
                                </a:srgbClr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  <p:sp>
                            <p:nvSpPr>
                              <p:cNvPr id="150" name="Rectángulo 149">
                                <a:extLst>
                                  <a:ext uri="{FF2B5EF4-FFF2-40B4-BE49-F238E27FC236}">
                                    <a16:creationId xmlns:a16="http://schemas.microsoft.com/office/drawing/2014/main" id="{292360C1-EF12-9162-37D5-9DD3CC5971C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039830" y="3380836"/>
                                <a:ext cx="308236" cy="308236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9300"/>
                              </a:solidFill>
                              <a:ln w="635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s-E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142" name="Abrir corchete 141">
                            <a:extLst>
                              <a:ext uri="{FF2B5EF4-FFF2-40B4-BE49-F238E27FC236}">
                                <a16:creationId xmlns:a16="http://schemas.microsoft.com/office/drawing/2014/main" id="{AF49A24C-535E-F22C-017D-9F0113C0BC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1909335" y="1393161"/>
                            <a:ext cx="120567" cy="1181029"/>
                          </a:xfrm>
                          <a:prstGeom prst="leftBracket">
                            <a:avLst/>
                          </a:prstGeom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</p:grpSp>
                    <p:sp>
                      <p:nvSpPr>
                        <p:cNvPr id="140" name="CuadroTexto 139">
                          <a:extLst>
                            <a:ext uri="{FF2B5EF4-FFF2-40B4-BE49-F238E27FC236}">
                              <a16:creationId xmlns:a16="http://schemas.microsoft.com/office/drawing/2014/main" id="{3089F2B6-29DC-8117-7E4C-A21DB00672BA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6200000">
                          <a:off x="-129065" y="2566016"/>
                          <a:ext cx="1229711" cy="52322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/>
                          <a:r>
                            <a:rPr lang="es-ES" sz="1400" dirty="0">
                              <a:latin typeface="Candara" panose="020E0502030303020204" pitchFamily="34" charset="0"/>
                            </a:rPr>
                            <a:t>K iteraciones (K-</a:t>
                          </a:r>
                          <a:r>
                            <a:rPr lang="es-ES" sz="1400" dirty="0" err="1">
                              <a:latin typeface="Candara" panose="020E0502030303020204" pitchFamily="34" charset="0"/>
                            </a:rPr>
                            <a:t>Folds</a:t>
                          </a:r>
                          <a:r>
                            <a:rPr lang="es-ES" sz="1400" dirty="0">
                              <a:latin typeface="Candara" panose="020E0502030303020204" pitchFamily="34" charset="0"/>
                            </a:rPr>
                            <a:t>)</a:t>
                          </a:r>
                        </a:p>
                      </p:txBody>
                    </p:sp>
                  </p:grpSp>
                  <p:sp>
                    <p:nvSpPr>
                      <p:cNvPr id="136" name="CuadroTexto 135">
                        <a:extLst>
                          <a:ext uri="{FF2B5EF4-FFF2-40B4-BE49-F238E27FC236}">
                            <a16:creationId xmlns:a16="http://schemas.microsoft.com/office/drawing/2014/main" id="{FB7AE5ED-6D7F-5FA7-4981-C3762DFE222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31956" y="1646340"/>
                        <a:ext cx="1023982" cy="25391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s-ES" sz="1050" dirty="0">
                            <a:latin typeface="Candara" panose="020E0502030303020204" pitchFamily="34" charset="0"/>
                          </a:rPr>
                          <a:t>Validación</a:t>
                        </a:r>
                        <a:endParaRPr lang="es-ES" sz="1050" dirty="0"/>
                      </a:p>
                    </p:txBody>
                  </p:sp>
                  <p:sp>
                    <p:nvSpPr>
                      <p:cNvPr id="137" name="CuadroTexto 136">
                        <a:extLst>
                          <a:ext uri="{FF2B5EF4-FFF2-40B4-BE49-F238E27FC236}">
                            <a16:creationId xmlns:a16="http://schemas.microsoft.com/office/drawing/2014/main" id="{BFD61C86-A90E-364A-3632-5A6A8FDA1A2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79826" y="1527449"/>
                        <a:ext cx="1122883" cy="41549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s-ES" sz="1050" dirty="0">
                            <a:latin typeface="Candara" panose="020E0502030303020204" pitchFamily="34" charset="0"/>
                          </a:rPr>
                          <a:t>Conjunto de entrenamiento</a:t>
                        </a:r>
                        <a:endParaRPr lang="es-ES" sz="1050" dirty="0"/>
                      </a:p>
                    </p:txBody>
                  </p:sp>
                  <p:cxnSp>
                    <p:nvCxnSpPr>
                      <p:cNvPr id="138" name="Conector recto 137">
                        <a:extLst>
                          <a:ext uri="{FF2B5EF4-FFF2-40B4-BE49-F238E27FC236}">
                            <a16:creationId xmlns:a16="http://schemas.microsoft.com/office/drawing/2014/main" id="{9ACC4CD7-CF8B-FAB2-8322-37642FDAC9B0}"/>
                          </a:ext>
                        </a:extLst>
                      </p:cNvPr>
                      <p:cNvCxnSpPr>
                        <a:cxnSpLocks/>
                        <a:stCxn id="158" idx="0"/>
                        <a:endCxn id="136" idx="2"/>
                      </p:cNvCxnSpPr>
                      <p:nvPr/>
                    </p:nvCxnSpPr>
                    <p:spPr>
                      <a:xfrm flipH="1" flipV="1">
                        <a:off x="1043947" y="1900256"/>
                        <a:ext cx="130700" cy="180391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0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31" name="Rectángulo 130">
                    <a:extLst>
                      <a:ext uri="{FF2B5EF4-FFF2-40B4-BE49-F238E27FC236}">
                        <a16:creationId xmlns:a16="http://schemas.microsoft.com/office/drawing/2014/main" id="{E0CA4254-2D0B-6DC4-CDFA-7CBD8706290C}"/>
                      </a:ext>
                    </a:extLst>
                  </p:cNvPr>
                  <p:cNvSpPr/>
                  <p:nvPr/>
                </p:nvSpPr>
                <p:spPr>
                  <a:xfrm>
                    <a:off x="2777930" y="2197455"/>
                    <a:ext cx="308236" cy="308236"/>
                  </a:xfrm>
                  <a:prstGeom prst="rect">
                    <a:avLst/>
                  </a:prstGeom>
                  <a:solidFill>
                    <a:srgbClr val="FC8505">
                      <a:alpha val="9804"/>
                    </a:srgbClr>
                  </a:soli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32" name="Rectángulo 131">
                    <a:extLst>
                      <a:ext uri="{FF2B5EF4-FFF2-40B4-BE49-F238E27FC236}">
                        <a16:creationId xmlns:a16="http://schemas.microsoft.com/office/drawing/2014/main" id="{43754F4B-F823-664A-8FCB-0181CE607494}"/>
                      </a:ext>
                    </a:extLst>
                  </p:cNvPr>
                  <p:cNvSpPr/>
                  <p:nvPr/>
                </p:nvSpPr>
                <p:spPr>
                  <a:xfrm>
                    <a:off x="2777930" y="2895072"/>
                    <a:ext cx="308236" cy="308236"/>
                  </a:xfrm>
                  <a:prstGeom prst="rect">
                    <a:avLst/>
                  </a:prstGeom>
                  <a:solidFill>
                    <a:srgbClr val="FC8505">
                      <a:alpha val="9804"/>
                    </a:srgbClr>
                  </a:solidFill>
                  <a:ln w="6350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25" name="Rectángulo 124">
                  <a:extLst>
                    <a:ext uri="{FF2B5EF4-FFF2-40B4-BE49-F238E27FC236}">
                      <a16:creationId xmlns:a16="http://schemas.microsoft.com/office/drawing/2014/main" id="{6D3A15F9-5E9B-BFCD-6C4F-2CFC901E26E8}"/>
                    </a:ext>
                  </a:extLst>
                </p:cNvPr>
                <p:cNvSpPr/>
                <p:nvPr/>
              </p:nvSpPr>
              <p:spPr>
                <a:xfrm>
                  <a:off x="1546561" y="3255433"/>
                  <a:ext cx="308236" cy="308236"/>
                </a:xfrm>
                <a:prstGeom prst="rect">
                  <a:avLst/>
                </a:prstGeom>
                <a:solidFill>
                  <a:srgbClr val="FC8505">
                    <a:alpha val="9804"/>
                  </a:srgbClr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sp>
              <p:nvSpPr>
                <p:cNvPr id="126" name="Rectángulo 125">
                  <a:extLst>
                    <a:ext uri="{FF2B5EF4-FFF2-40B4-BE49-F238E27FC236}">
                      <a16:creationId xmlns:a16="http://schemas.microsoft.com/office/drawing/2014/main" id="{73A1D4C2-23D2-51EC-5BF8-A34E6E0F8FBC}"/>
                    </a:ext>
                  </a:extLst>
                </p:cNvPr>
                <p:cNvSpPr/>
                <p:nvPr/>
              </p:nvSpPr>
              <p:spPr>
                <a:xfrm>
                  <a:off x="1854797" y="3254488"/>
                  <a:ext cx="308236" cy="308236"/>
                </a:xfrm>
                <a:prstGeom prst="rect">
                  <a:avLst/>
                </a:prstGeom>
                <a:solidFill>
                  <a:srgbClr val="FC8505">
                    <a:alpha val="9804"/>
                  </a:srgbClr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7" name="Rectángulo 126">
                  <a:extLst>
                    <a:ext uri="{FF2B5EF4-FFF2-40B4-BE49-F238E27FC236}">
                      <a16:creationId xmlns:a16="http://schemas.microsoft.com/office/drawing/2014/main" id="{B563956D-568E-3E25-85B8-43C7FFD54A44}"/>
                    </a:ext>
                  </a:extLst>
                </p:cNvPr>
                <p:cNvSpPr/>
                <p:nvPr/>
              </p:nvSpPr>
              <p:spPr>
                <a:xfrm>
                  <a:off x="2163033" y="3254488"/>
                  <a:ext cx="308236" cy="308236"/>
                </a:xfrm>
                <a:prstGeom prst="rect">
                  <a:avLst/>
                </a:prstGeom>
                <a:solidFill>
                  <a:srgbClr val="FC8505">
                    <a:alpha val="9804"/>
                  </a:srgbClr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8" name="Rectángulo 127">
                  <a:extLst>
                    <a:ext uri="{FF2B5EF4-FFF2-40B4-BE49-F238E27FC236}">
                      <a16:creationId xmlns:a16="http://schemas.microsoft.com/office/drawing/2014/main" id="{47376E27-B741-0D5C-07B2-C19E6F926EDE}"/>
                    </a:ext>
                  </a:extLst>
                </p:cNvPr>
                <p:cNvSpPr/>
                <p:nvPr/>
              </p:nvSpPr>
              <p:spPr>
                <a:xfrm>
                  <a:off x="2777930" y="3251329"/>
                  <a:ext cx="308236" cy="308236"/>
                </a:xfrm>
                <a:prstGeom prst="rect">
                  <a:avLst/>
                </a:prstGeom>
                <a:solidFill>
                  <a:srgbClr val="FF9300"/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9" name="Rectángulo 128">
                  <a:extLst>
                    <a:ext uri="{FF2B5EF4-FFF2-40B4-BE49-F238E27FC236}">
                      <a16:creationId xmlns:a16="http://schemas.microsoft.com/office/drawing/2014/main" id="{2EACA037-437C-4594-FB84-F0893A03B20D}"/>
                    </a:ext>
                  </a:extLst>
                </p:cNvPr>
                <p:cNvSpPr/>
                <p:nvPr/>
              </p:nvSpPr>
              <p:spPr>
                <a:xfrm>
                  <a:off x="2471269" y="3254488"/>
                  <a:ext cx="308236" cy="308236"/>
                </a:xfrm>
                <a:prstGeom prst="rect">
                  <a:avLst/>
                </a:prstGeom>
                <a:solidFill>
                  <a:srgbClr val="FC8505">
                    <a:alpha val="9804"/>
                  </a:srgbClr>
                </a:solidFill>
                <a:ln w="63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123" name="Rectángulo 122">
                <a:extLst>
                  <a:ext uri="{FF2B5EF4-FFF2-40B4-BE49-F238E27FC236}">
                    <a16:creationId xmlns:a16="http://schemas.microsoft.com/office/drawing/2014/main" id="{78EA401A-94BA-040B-7616-9BEFAA32EA4D}"/>
                  </a:ext>
                </a:extLst>
              </p:cNvPr>
              <p:cNvSpPr/>
              <p:nvPr/>
            </p:nvSpPr>
            <p:spPr>
              <a:xfrm>
                <a:off x="2608530" y="1670720"/>
                <a:ext cx="308236" cy="308236"/>
              </a:xfrm>
              <a:prstGeom prst="rect">
                <a:avLst/>
              </a:prstGeom>
              <a:solidFill>
                <a:srgbClr val="FC8505">
                  <a:alpha val="9804"/>
                </a:srgb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20" name="Rectángulo 119">
              <a:extLst>
                <a:ext uri="{FF2B5EF4-FFF2-40B4-BE49-F238E27FC236}">
                  <a16:creationId xmlns:a16="http://schemas.microsoft.com/office/drawing/2014/main" id="{31D5AFE1-C50A-E974-0968-57A8F7A18388}"/>
                </a:ext>
              </a:extLst>
            </p:cNvPr>
            <p:cNvSpPr/>
            <p:nvPr/>
          </p:nvSpPr>
          <p:spPr>
            <a:xfrm>
              <a:off x="2302529" y="2365143"/>
              <a:ext cx="308236" cy="308236"/>
            </a:xfrm>
            <a:prstGeom prst="rect">
              <a:avLst/>
            </a:prstGeom>
            <a:solidFill>
              <a:srgbClr val="FC8505">
                <a:alpha val="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Rectángulo 120">
              <a:extLst>
                <a:ext uri="{FF2B5EF4-FFF2-40B4-BE49-F238E27FC236}">
                  <a16:creationId xmlns:a16="http://schemas.microsoft.com/office/drawing/2014/main" id="{C022BC98-1ACD-FEB0-4565-991B3514B46F}"/>
                </a:ext>
              </a:extLst>
            </p:cNvPr>
            <p:cNvSpPr/>
            <p:nvPr/>
          </p:nvSpPr>
          <p:spPr>
            <a:xfrm>
              <a:off x="2609190" y="2365111"/>
              <a:ext cx="308236" cy="308236"/>
            </a:xfrm>
            <a:prstGeom prst="rect">
              <a:avLst/>
            </a:prstGeom>
            <a:solidFill>
              <a:srgbClr val="FC8505">
                <a:alpha val="9804"/>
              </a:srgb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408099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8253863-AEDE-E412-2CB5-8AAC23726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24056C-274B-2C83-0AAE-893A00439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C9ED3F6-244D-4919-5DB3-3BDF8888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02C1E27-D60C-EFF4-0E28-E1BC2C017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80FFF5F-DEFD-D9ED-5BAE-5521910BC281}"/>
              </a:ext>
            </a:extLst>
          </p:cNvPr>
          <p:cNvGrpSpPr/>
          <p:nvPr/>
        </p:nvGrpSpPr>
        <p:grpSpPr>
          <a:xfrm>
            <a:off x="592284" y="1803456"/>
            <a:ext cx="3878925" cy="310704"/>
            <a:chOff x="805544" y="2306276"/>
            <a:chExt cx="3586228" cy="287259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910F7893-97CC-4157-29CA-940C4E8529D7}"/>
                </a:ext>
              </a:extLst>
            </p:cNvPr>
            <p:cNvCxnSpPr/>
            <p:nvPr/>
          </p:nvCxnSpPr>
          <p:spPr>
            <a:xfrm>
              <a:off x="805544" y="246287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52BCB354-2CE1-9827-F2AD-25DE2E44D956}"/>
                </a:ext>
              </a:extLst>
            </p:cNvPr>
            <p:cNvSpPr txBox="1"/>
            <p:nvPr/>
          </p:nvSpPr>
          <p:spPr>
            <a:xfrm>
              <a:off x="1110343" y="2306276"/>
              <a:ext cx="1631627" cy="28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Hrms Reconstruido</a:t>
              </a:r>
            </a:p>
          </p:txBody>
        </p: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C06BD32E-9B54-8F17-A98E-FDDD09202DBA}"/>
                </a:ext>
              </a:extLst>
            </p:cNvPr>
            <p:cNvCxnSpPr/>
            <p:nvPr/>
          </p:nvCxnSpPr>
          <p:spPr>
            <a:xfrm>
              <a:off x="2598658" y="2465585"/>
              <a:ext cx="3048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1302F594-81DD-94E1-539C-E4F17E96E0D1}"/>
                </a:ext>
              </a:extLst>
            </p:cNvPr>
            <p:cNvSpPr txBox="1"/>
            <p:nvPr/>
          </p:nvSpPr>
          <p:spPr>
            <a:xfrm>
              <a:off x="2903458" y="2308982"/>
              <a:ext cx="1488314" cy="284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Hrms Modelado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EA3136A-70C3-3E6C-ED29-D7EFC7D4BF78}"/>
              </a:ext>
            </a:extLst>
          </p:cNvPr>
          <p:cNvGrpSpPr/>
          <p:nvPr/>
        </p:nvGrpSpPr>
        <p:grpSpPr>
          <a:xfrm>
            <a:off x="4954037" y="1806157"/>
            <a:ext cx="3823297" cy="315909"/>
            <a:chOff x="5104146" y="2258338"/>
            <a:chExt cx="3823297" cy="315909"/>
          </a:xfrm>
        </p:grpSpPr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985D1E94-4185-D792-E7DA-92B1C7E34FC9}"/>
                </a:ext>
              </a:extLst>
            </p:cNvPr>
            <p:cNvCxnSpPr/>
            <p:nvPr/>
          </p:nvCxnSpPr>
          <p:spPr>
            <a:xfrm>
              <a:off x="5104146" y="241494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0FB7F6EE-38ED-2F80-94AA-4418274E9F76}"/>
                </a:ext>
              </a:extLst>
            </p:cNvPr>
            <p:cNvSpPr txBox="1"/>
            <p:nvPr/>
          </p:nvSpPr>
          <p:spPr>
            <a:xfrm>
              <a:off x="5375079" y="2258338"/>
              <a:ext cx="17647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Set-up Reconstruido</a:t>
              </a:r>
            </a:p>
          </p:txBody>
        </p: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29D0BAC3-0B23-AAF7-B44C-9BF08505F106}"/>
                </a:ext>
              </a:extLst>
            </p:cNvPr>
            <p:cNvCxnSpPr/>
            <p:nvPr/>
          </p:nvCxnSpPr>
          <p:spPr>
            <a:xfrm>
              <a:off x="7134329" y="2417647"/>
              <a:ext cx="304800" cy="0"/>
            </a:xfrm>
            <a:prstGeom prst="line">
              <a:avLst/>
            </a:prstGeom>
            <a:ln w="28575">
              <a:solidFill>
                <a:srgbClr val="0432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5464C553-2F80-9CB8-F415-E89D6DF2557D}"/>
                </a:ext>
              </a:extLst>
            </p:cNvPr>
            <p:cNvSpPr txBox="1"/>
            <p:nvPr/>
          </p:nvSpPr>
          <p:spPr>
            <a:xfrm>
              <a:off x="7439129" y="2261044"/>
              <a:ext cx="1488314" cy="3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latin typeface="Candara" panose="020E0502030303020204" pitchFamily="34" charset="0"/>
                </a:rPr>
                <a:t>Set-up Modelado</a:t>
              </a:r>
            </a:p>
          </p:txBody>
        </p:sp>
      </p:grpSp>
      <p:sp>
        <p:nvSpPr>
          <p:cNvPr id="72" name="CuadroTexto 71">
            <a:extLst>
              <a:ext uri="{FF2B5EF4-FFF2-40B4-BE49-F238E27FC236}">
                <a16:creationId xmlns:a16="http://schemas.microsoft.com/office/drawing/2014/main" id="{275E13F7-426C-A4FB-30A1-6C3DE039C59A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12/14</a:t>
            </a:r>
          </a:p>
        </p:txBody>
      </p:sp>
      <p:pic>
        <p:nvPicPr>
          <p:cNvPr id="17" name="Imagen 1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69240D3C-898E-3A61-3D6C-7E993051C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39" y="2099717"/>
            <a:ext cx="4544042" cy="3591132"/>
          </a:xfrm>
          <a:prstGeom prst="rect">
            <a:avLst/>
          </a:prstGeom>
        </p:spPr>
      </p:pic>
      <p:pic>
        <p:nvPicPr>
          <p:cNvPr id="23" name="Imagen 22" descr="Imagen que contiene juego, teclado&#10;&#10;Descripción generada automáticamente">
            <a:extLst>
              <a:ext uri="{FF2B5EF4-FFF2-40B4-BE49-F238E27FC236}">
                <a16:creationId xmlns:a16="http://schemas.microsoft.com/office/drawing/2014/main" id="{FD8006E3-1E40-07AD-BAF9-74BC1FDA9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599" y="2135318"/>
            <a:ext cx="4211899" cy="349548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4B2A390-5841-96B7-0DAC-722BFDDE52D3}"/>
              </a:ext>
            </a:extLst>
          </p:cNvPr>
          <p:cNvSpPr txBox="1"/>
          <p:nvPr/>
        </p:nvSpPr>
        <p:spPr>
          <a:xfrm>
            <a:off x="100822" y="239988"/>
            <a:ext cx="461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Candara" panose="020E0502030303020204" pitchFamily="34" charset="0"/>
              </a:rPr>
              <a:t>Validación cruzada K-</a:t>
            </a:r>
            <a:r>
              <a:rPr lang="es-ES" sz="2800" b="1" dirty="0" err="1">
                <a:latin typeface="Candara" panose="020E0502030303020204" pitchFamily="34" charset="0"/>
              </a:rPr>
              <a:t>Fold</a:t>
            </a:r>
            <a:endParaRPr lang="es-E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48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23D9B14D-67BB-9821-D4DE-EECF7EF59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4957" y="123036"/>
            <a:ext cx="561959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300" dirty="0">
                <a:latin typeface="Candara" panose="020E0502030303020204" pitchFamily="34" charset="0"/>
              </a:rPr>
              <a:t> Conclusiones y Discusión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068DD1-3588-F04D-9F4C-128C774A030B}"/>
              </a:ext>
            </a:extLst>
          </p:cNvPr>
          <p:cNvSpPr txBox="1"/>
          <p:nvPr/>
        </p:nvSpPr>
        <p:spPr>
          <a:xfrm>
            <a:off x="384020" y="2468666"/>
            <a:ext cx="5711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latin typeface="Candara" panose="020E0502030303020204" pitchFamily="34" charset="0"/>
              </a:rPr>
              <a:t>Generalización del metamodelo: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>
                <a:latin typeface="Candara" panose="020E0502030303020204" pitchFamily="34" charset="0"/>
              </a:rPr>
              <a:t>Bimodalidad</a:t>
            </a:r>
            <a:endParaRPr lang="es-ES" sz="1600" dirty="0"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ndara" panose="020E0502030303020204" pitchFamily="34" charset="0"/>
              </a:rPr>
              <a:t>Parámetros morfológicos del arrecife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A717CC-3489-3019-C87D-CF74F581AA9F}"/>
              </a:ext>
            </a:extLst>
          </p:cNvPr>
          <p:cNvSpPr txBox="1"/>
          <p:nvPr/>
        </p:nvSpPr>
        <p:spPr>
          <a:xfrm>
            <a:off x="384020" y="4961030"/>
            <a:ext cx="89922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latin typeface="Candara" panose="020E0502030303020204" pitchFamily="34" charset="0"/>
              </a:rPr>
              <a:t>Validación: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ndara" panose="020E0502030303020204" pitchFamily="34" charset="0"/>
              </a:rPr>
              <a:t>Simulación 1D vs. 2D puede resultar en una sobreestimación del set-up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ndara" panose="020E0502030303020204" pitchFamily="34" charset="0"/>
              </a:rPr>
              <a:t>Importancia de la resonancia a lo largo de la costa</a:t>
            </a:r>
            <a:r>
              <a:rPr lang="es-ES" sz="1400" dirty="0">
                <a:latin typeface="Candara" panose="020E0502030303020204" pitchFamily="34" charset="0"/>
              </a:rPr>
              <a:t> (Siguiente Ponencia: Manuel Zornoza-Aguado)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>
                <a:latin typeface="Candara" panose="020E0502030303020204" pitchFamily="34" charset="0"/>
              </a:rPr>
              <a:t> Validación con datos instrumentales o de laboratorio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1CE5A3D-5999-0E80-51FD-F42550678B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501A08A-2F10-1890-306C-D446D462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FBF92522-C84F-4556-9515-67A6B6DC8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74AA2EC5-008A-234D-98B2-BAE3345052FE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13/14</a:t>
            </a:r>
          </a:p>
        </p:txBody>
      </p:sp>
      <p:pic>
        <p:nvPicPr>
          <p:cNvPr id="46" name="Imagen 45" descr="Gráfico, Diagrama&#10;&#10;Descripción generada automáticamente">
            <a:extLst>
              <a:ext uri="{FF2B5EF4-FFF2-40B4-BE49-F238E27FC236}">
                <a16:creationId xmlns:a16="http://schemas.microsoft.com/office/drawing/2014/main" id="{C8C2D13C-C1FB-65F5-A576-D332163161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80" t="43450" r="2212" b="23453"/>
          <a:stretch/>
        </p:blipFill>
        <p:spPr>
          <a:xfrm>
            <a:off x="2512209" y="3558338"/>
            <a:ext cx="3225236" cy="1194552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DE5E268-7D5A-3F61-F400-BC51EF76D19D}"/>
              </a:ext>
            </a:extLst>
          </p:cNvPr>
          <p:cNvSpPr txBox="1"/>
          <p:nvPr/>
        </p:nvSpPr>
        <p:spPr>
          <a:xfrm>
            <a:off x="1669494" y="3319863"/>
            <a:ext cx="49106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Candara" panose="020E0502030303020204" pitchFamily="34" charset="0"/>
              </a:rPr>
              <a:t>Arrecife de Apia, Guam</a:t>
            </a:r>
            <a:endParaRPr lang="es-ES" sz="1200" dirty="0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69AC1AD-4E30-7AFD-8061-F07D6E8F1748}"/>
              </a:ext>
            </a:extLst>
          </p:cNvPr>
          <p:cNvSpPr txBox="1"/>
          <p:nvPr/>
        </p:nvSpPr>
        <p:spPr>
          <a:xfrm>
            <a:off x="420281" y="1561649"/>
            <a:ext cx="83034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 err="1">
                <a:latin typeface="Candara" panose="020E0502030303020204" pitchFamily="34" charset="0"/>
              </a:rPr>
              <a:t>HySwash</a:t>
            </a:r>
            <a:r>
              <a:rPr lang="es-ES" sz="1600" b="1" dirty="0">
                <a:latin typeface="Candara" panose="020E0502030303020204" pitchFamily="34" charset="0"/>
              </a:rPr>
              <a:t> pueden ser una herramienta muy eficaz para la evaluación de riesgos de inundación o proyecciones de CC sobre arrecifes de coral</a:t>
            </a:r>
          </a:p>
        </p:txBody>
      </p:sp>
    </p:spTree>
    <p:extLst>
      <p:ext uri="{BB962C8B-B14F-4D97-AF65-F5344CB8AC3E}">
        <p14:creationId xmlns:p14="http://schemas.microsoft.com/office/powerpoint/2010/main" val="2132747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715617"/>
            <a:ext cx="9144000" cy="61290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1143722" y="1707077"/>
            <a:ext cx="685655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" sz="2100" dirty="0">
                <a:latin typeface="Candara" panose="020E0502030303020204" pitchFamily="34" charset="0"/>
              </a:rPr>
            </a:br>
            <a:r>
              <a:rPr lang="es-ES" sz="2400" dirty="0">
                <a:latin typeface="Candara" panose="020E0502030303020204" pitchFamily="34" charset="0"/>
              </a:rPr>
              <a:t>Alba </a:t>
            </a:r>
            <a:r>
              <a:rPr lang="es-ES" sz="2400" dirty="0" err="1">
                <a:latin typeface="Candara" panose="020E0502030303020204" pitchFamily="34" charset="0"/>
              </a:rPr>
              <a:t>Ricondo</a:t>
            </a:r>
            <a:r>
              <a:rPr lang="es-ES" sz="2400" dirty="0">
                <a:latin typeface="Candara" panose="020E0502030303020204" pitchFamily="34" charset="0"/>
              </a:rPr>
              <a:t> Cueva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7112A8-709E-E5CA-6B93-269FFA98AC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0075" y="0"/>
            <a:ext cx="2943925" cy="94297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F5768E-8C4A-4803-EAC1-65AEFA2E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367" y="13337"/>
            <a:ext cx="1023882" cy="94297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B303CCF-B1FD-7CBF-0D06-8C9B04B59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8542" y="5921333"/>
            <a:ext cx="3065458" cy="923330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08303893-FEFE-7BE7-FCE5-E58C2D9C9EBC}"/>
              </a:ext>
            </a:extLst>
          </p:cNvPr>
          <p:cNvGrpSpPr/>
          <p:nvPr/>
        </p:nvGrpSpPr>
        <p:grpSpPr>
          <a:xfrm>
            <a:off x="5767045" y="2813117"/>
            <a:ext cx="324166" cy="635713"/>
            <a:chOff x="6193765" y="3232800"/>
            <a:chExt cx="324166" cy="635713"/>
          </a:xfrm>
        </p:grpSpPr>
        <p:pic>
          <p:nvPicPr>
            <p:cNvPr id="18" name="Gráfico 17" descr="Mundo con relleno sólido">
              <a:extLst>
                <a:ext uri="{FF2B5EF4-FFF2-40B4-BE49-F238E27FC236}">
                  <a16:creationId xmlns:a16="http://schemas.microsoft.com/office/drawing/2014/main" id="{FFAE7B09-5DA6-8B1D-6983-6344114D3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3765" y="3550657"/>
              <a:ext cx="317856" cy="317856"/>
            </a:xfrm>
            <a:prstGeom prst="rect">
              <a:avLst/>
            </a:prstGeom>
          </p:spPr>
        </p:pic>
        <p:pic>
          <p:nvPicPr>
            <p:cNvPr id="20" name="Gráfico 19" descr="Sobre con relleno sólido">
              <a:extLst>
                <a:ext uri="{FF2B5EF4-FFF2-40B4-BE49-F238E27FC236}">
                  <a16:creationId xmlns:a16="http://schemas.microsoft.com/office/drawing/2014/main" id="{E24F94E4-FA65-FA3D-44E6-4D565BD3E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00075" y="3232800"/>
              <a:ext cx="317856" cy="317856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EBCCCA1-4142-39D9-1818-5377AA37C659}"/>
              </a:ext>
            </a:extLst>
          </p:cNvPr>
          <p:cNvSpPr txBox="1"/>
          <p:nvPr/>
        </p:nvSpPr>
        <p:spPr>
          <a:xfrm>
            <a:off x="1056189" y="2758506"/>
            <a:ext cx="466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000" dirty="0" err="1">
                <a:latin typeface="Candara" panose="020E0502030303020204" pitchFamily="34" charset="0"/>
              </a:rPr>
              <a:t>alba.ricondo@unican.es</a:t>
            </a:r>
            <a:endParaRPr lang="es-ES" sz="2000" dirty="0">
              <a:latin typeface="Candara" panose="020E0502030303020204" pitchFamily="34" charset="0"/>
            </a:endParaRPr>
          </a:p>
          <a:p>
            <a:pPr algn="r"/>
            <a:r>
              <a:rPr lang="es-ES" sz="2000" dirty="0" err="1">
                <a:latin typeface="Candara" panose="020E0502030303020204" pitchFamily="34" charset="0"/>
              </a:rPr>
              <a:t>geocean.unican.es</a:t>
            </a:r>
            <a:endParaRPr lang="es-ES" sz="2000" dirty="0">
              <a:latin typeface="Candara" panose="020E0502030303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7C4D3E-A118-9612-17DF-B0BF5E0FCBA5}"/>
              </a:ext>
            </a:extLst>
          </p:cNvPr>
          <p:cNvSpPr txBox="1"/>
          <p:nvPr/>
        </p:nvSpPr>
        <p:spPr>
          <a:xfrm>
            <a:off x="121846" y="5565302"/>
            <a:ext cx="4158324" cy="946413"/>
          </a:xfrm>
          <a:prstGeom prst="rect">
            <a:avLst/>
          </a:prstGeom>
          <a:solidFill>
            <a:srgbClr val="AEB9D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>
                <a:latin typeface="Candara" panose="020E0502030303020204" pitchFamily="34" charset="0"/>
              </a:rPr>
              <a:t>Agradecimientos</a:t>
            </a: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3111443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D005743-9DE3-FCD7-4FD6-D462C79E5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2CC5A88-A35B-EA98-5781-888A9333D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E57EBA2-33CA-65AF-933D-0E5534C8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AAD4F1F-DEC9-5134-D541-79D86572E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BDB43687-91C1-FED1-B91F-7132DDE7FE13}"/>
              </a:ext>
            </a:extLst>
          </p:cNvPr>
          <p:cNvSpPr txBox="1"/>
          <p:nvPr/>
        </p:nvSpPr>
        <p:spPr>
          <a:xfrm>
            <a:off x="-21370" y="139358"/>
            <a:ext cx="535093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300" dirty="0">
                <a:latin typeface="Candara" panose="020E0502030303020204" pitchFamily="34" charset="0"/>
              </a:rPr>
              <a:t> </a:t>
            </a:r>
            <a:r>
              <a:rPr lang="es-ES" sz="2100" dirty="0">
                <a:latin typeface="Candara" panose="020E0502030303020204" pitchFamily="34" charset="0"/>
              </a:rPr>
              <a:t>Metodología</a:t>
            </a:r>
            <a:r>
              <a:rPr lang="es-ES" sz="3300" dirty="0">
                <a:latin typeface="Candara" panose="020E0502030303020204" pitchFamily="34" charset="0"/>
              </a:rPr>
              <a:t>: </a:t>
            </a:r>
            <a:r>
              <a:rPr lang="es-ES" sz="3300" b="1" dirty="0">
                <a:latin typeface="Candara" panose="020E0502030303020204" pitchFamily="34" charset="0"/>
              </a:rPr>
              <a:t>Modelado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2FF6466B-86C4-E060-AA25-829194FC3247}"/>
              </a:ext>
            </a:extLst>
          </p:cNvPr>
          <p:cNvSpPr txBox="1"/>
          <p:nvPr/>
        </p:nvSpPr>
        <p:spPr>
          <a:xfrm>
            <a:off x="65278" y="605271"/>
            <a:ext cx="3962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Candara" panose="020E0502030303020204" pitchFamily="34" charset="0"/>
              </a:rPr>
              <a:t>Simulación numérica  SWASH 1D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4CF41F8-BF0B-6377-5A84-9B62CC47E6EE}"/>
              </a:ext>
            </a:extLst>
          </p:cNvPr>
          <p:cNvSpPr txBox="1"/>
          <p:nvPr/>
        </p:nvSpPr>
        <p:spPr>
          <a:xfrm>
            <a:off x="316663" y="3682341"/>
            <a:ext cx="458239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50" dirty="0">
                <a:latin typeface="Candara" panose="020E0502030303020204" pitchFamily="34" charset="0"/>
              </a:rPr>
              <a:t>Set-up: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Inversamente proporcional a la altura de ola en rotura y al calado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67266B0A-F262-9851-870B-F61AB1FE7B19}"/>
              </a:ext>
            </a:extLst>
          </p:cNvPr>
          <p:cNvSpPr txBox="1"/>
          <p:nvPr/>
        </p:nvSpPr>
        <p:spPr>
          <a:xfrm>
            <a:off x="316663" y="2388488"/>
            <a:ext cx="342157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>
                <a:latin typeface="Candara" panose="020E0502030303020204" pitchFamily="34" charset="0"/>
              </a:rPr>
              <a:t>Dinámicas del oleaje: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Rotura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Transformación a lo largo del arrecife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Run-up e Inundación</a:t>
            </a:r>
          </a:p>
          <a:p>
            <a:endParaRPr lang="es-ES" sz="1350" dirty="0">
              <a:latin typeface="Candara" panose="020E0502030303020204" pitchFamily="34" charset="0"/>
            </a:endParaRP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57DFAE5D-109E-4818-DF06-E93BE999D117}"/>
              </a:ext>
            </a:extLst>
          </p:cNvPr>
          <p:cNvGrpSpPr/>
          <p:nvPr/>
        </p:nvGrpSpPr>
        <p:grpSpPr>
          <a:xfrm>
            <a:off x="5316550" y="1292993"/>
            <a:ext cx="3465842" cy="2622657"/>
            <a:chOff x="4899640" y="1421712"/>
            <a:chExt cx="2906767" cy="2199596"/>
          </a:xfrm>
        </p:grpSpPr>
        <p:pic>
          <p:nvPicPr>
            <p:cNvPr id="34" name="Imagen 33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05ACB078-BDB5-289C-DA91-95A80E055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19943" y="1421712"/>
              <a:ext cx="2493520" cy="2035101"/>
            </a:xfrm>
            <a:prstGeom prst="rect">
              <a:avLst/>
            </a:prstGeom>
          </p:spPr>
        </p:pic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6DEF75A0-00C8-C343-B776-F58F8D28560A}"/>
                </a:ext>
              </a:extLst>
            </p:cNvPr>
            <p:cNvSpPr txBox="1"/>
            <p:nvPr/>
          </p:nvSpPr>
          <p:spPr>
            <a:xfrm rot="16200000">
              <a:off x="7345477" y="2206511"/>
              <a:ext cx="6602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i="1" dirty="0"/>
                <a:t>WL (m)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2EE7FC0F-C669-3C6B-B690-BF984FCE9334}"/>
                    </a:ext>
                  </a:extLst>
                </p:cNvPr>
                <p:cNvSpPr txBox="1"/>
                <p:nvPr/>
              </p:nvSpPr>
              <p:spPr>
                <a:xfrm>
                  <a:off x="6068477" y="3344309"/>
                  <a:ext cx="6602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a14:m>
                  <a:r>
                    <a:rPr lang="es-ES" sz="1200" i="1" dirty="0"/>
                    <a:t> (m)</a:t>
                  </a:r>
                </a:p>
              </p:txBody>
            </p:sp>
          </mc:Choice>
          <mc:Fallback xmlns=""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2EE7FC0F-C669-3C6B-B690-BF984FCE9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8477" y="3344309"/>
                  <a:ext cx="660250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uadroTexto 38">
                  <a:extLst>
                    <a:ext uri="{FF2B5EF4-FFF2-40B4-BE49-F238E27FC236}">
                      <a16:creationId xmlns:a16="http://schemas.microsoft.com/office/drawing/2014/main" id="{798849E1-4DC6-0B0D-AC89-935ED18F732B}"/>
                    </a:ext>
                  </a:extLst>
                </p:cNvPr>
                <p:cNvSpPr txBox="1"/>
                <p:nvPr/>
              </p:nvSpPr>
              <p:spPr>
                <a:xfrm rot="16200000">
                  <a:off x="4708015" y="2198816"/>
                  <a:ext cx="6602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200" i="1" dirty="0"/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</m:acc>
                    </m:oMath>
                  </a14:m>
                  <a:r>
                    <a:rPr lang="es-ES" sz="1200" i="1" dirty="0"/>
                    <a:t>(m)</a:t>
                  </a:r>
                </a:p>
              </p:txBody>
            </p:sp>
          </mc:Choice>
          <mc:Fallback xmlns="">
            <p:sp>
              <p:nvSpPr>
                <p:cNvPr id="39" name="CuadroTexto 38">
                  <a:extLst>
                    <a:ext uri="{FF2B5EF4-FFF2-40B4-BE49-F238E27FC236}">
                      <a16:creationId xmlns:a16="http://schemas.microsoft.com/office/drawing/2014/main" id="{798849E1-4DC6-0B0D-AC89-935ED18F73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708015" y="2198816"/>
                  <a:ext cx="660250" cy="2769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F103D93-B7F7-BAFA-69AF-18C91357414D}"/>
              </a:ext>
            </a:extLst>
          </p:cNvPr>
          <p:cNvSpPr txBox="1"/>
          <p:nvPr/>
        </p:nvSpPr>
        <p:spPr>
          <a:xfrm>
            <a:off x="852150" y="1811000"/>
            <a:ext cx="1902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latin typeface="Candara" panose="020E0502030303020204" pitchFamily="34" charset="0"/>
              </a:rPr>
              <a:t>Set-up, Run-up y Hrms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ADDF3EC-774D-63B6-04DB-20F82273744E}"/>
              </a:ext>
            </a:extLst>
          </p:cNvPr>
          <p:cNvSpPr txBox="1"/>
          <p:nvPr/>
        </p:nvSpPr>
        <p:spPr>
          <a:xfrm>
            <a:off x="745846" y="1537962"/>
            <a:ext cx="21965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ndara" panose="020E0502030303020204" pitchFamily="34" charset="0"/>
              </a:rPr>
              <a:t>Indicadores de inundación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0DD6E4D-8DED-3528-80EF-C50DF510C3CB}"/>
              </a:ext>
            </a:extLst>
          </p:cNvPr>
          <p:cNvSpPr txBox="1"/>
          <p:nvPr/>
        </p:nvSpPr>
        <p:spPr>
          <a:xfrm>
            <a:off x="316663" y="4512332"/>
            <a:ext cx="45837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350" dirty="0">
                <a:latin typeface="Candara" panose="020E0502030303020204" pitchFamily="34" charset="0"/>
              </a:rPr>
              <a:t>Run-up: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350" dirty="0">
                <a:latin typeface="Candara" panose="020E0502030303020204" pitchFamily="34" charset="0"/>
              </a:rPr>
              <a:t>Proporcional a la altura de ola en rotura y al nivel del mar</a:t>
            </a:r>
            <a:endParaRPr lang="es-ES" sz="1800" dirty="0">
              <a:latin typeface="Candara" panose="020E0502030303020204" pitchFamily="34" charset="0"/>
            </a:endParaRP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7FDE86E0-9C77-29B4-331D-F3B20E53A366}"/>
              </a:ext>
            </a:extLst>
          </p:cNvPr>
          <p:cNvGrpSpPr/>
          <p:nvPr/>
        </p:nvGrpSpPr>
        <p:grpSpPr>
          <a:xfrm>
            <a:off x="5365517" y="3818812"/>
            <a:ext cx="3352971" cy="2582178"/>
            <a:chOff x="4899641" y="3845347"/>
            <a:chExt cx="2908141" cy="2239607"/>
          </a:xfrm>
        </p:grpSpPr>
        <p:pic>
          <p:nvPicPr>
            <p:cNvPr id="48" name="Imagen 47" descr="Gráfico, Gráfico de dispersión&#10;&#10;Descripción generada automáticamente">
              <a:extLst>
                <a:ext uri="{FF2B5EF4-FFF2-40B4-BE49-F238E27FC236}">
                  <a16:creationId xmlns:a16="http://schemas.microsoft.com/office/drawing/2014/main" id="{35857AF0-FEBD-FCA4-4F19-0D8923409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19943" y="3845347"/>
              <a:ext cx="2493520" cy="2075855"/>
            </a:xfrm>
            <a:prstGeom prst="rect">
              <a:avLst/>
            </a:prstGeom>
          </p:spPr>
        </p:pic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3426E746-A5C4-703D-73C7-5B7FBE3DE774}"/>
                </a:ext>
              </a:extLst>
            </p:cNvPr>
            <p:cNvSpPr txBox="1"/>
            <p:nvPr/>
          </p:nvSpPr>
          <p:spPr>
            <a:xfrm>
              <a:off x="6068477" y="5823344"/>
              <a:ext cx="6602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i="1" dirty="0"/>
                <a:t>WL (m)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CuadroTexto 49">
                  <a:extLst>
                    <a:ext uri="{FF2B5EF4-FFF2-40B4-BE49-F238E27FC236}">
                      <a16:creationId xmlns:a16="http://schemas.microsoft.com/office/drawing/2014/main" id="{093EE583-D4D8-D4FF-9F19-5FA021130257}"/>
                    </a:ext>
                  </a:extLst>
                </p:cNvPr>
                <p:cNvSpPr txBox="1"/>
                <p:nvPr/>
              </p:nvSpPr>
              <p:spPr>
                <a:xfrm rot="16200000">
                  <a:off x="4708016" y="4703446"/>
                  <a:ext cx="66025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a14:m>
                  <a:r>
                    <a:rPr lang="es-ES" sz="1200" i="1" dirty="0"/>
                    <a:t> (m)</a:t>
                  </a:r>
                </a:p>
              </p:txBody>
            </p:sp>
          </mc:Choice>
          <mc:Fallback xmlns="">
            <p:sp>
              <p:nvSpPr>
                <p:cNvPr id="50" name="CuadroTexto 49">
                  <a:extLst>
                    <a:ext uri="{FF2B5EF4-FFF2-40B4-BE49-F238E27FC236}">
                      <a16:creationId xmlns:a16="http://schemas.microsoft.com/office/drawing/2014/main" id="{093EE583-D4D8-D4FF-9F19-5FA0211302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708016" y="4703446"/>
                  <a:ext cx="660250" cy="27699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D9743166-F855-BA4C-A914-FB1BDE413B80}"/>
                </a:ext>
              </a:extLst>
            </p:cNvPr>
            <p:cNvSpPr txBox="1"/>
            <p:nvPr/>
          </p:nvSpPr>
          <p:spPr>
            <a:xfrm rot="16200000">
              <a:off x="7182227" y="4687559"/>
              <a:ext cx="974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i="1" dirty="0"/>
                <a:t>Run-up (m)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50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1" y="88620"/>
            <a:ext cx="273541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300" dirty="0">
                <a:latin typeface="Candara" panose="020E0502030303020204" pitchFamily="34" charset="0"/>
              </a:rPr>
              <a:t> Introducción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10B657-26B9-20EC-31DC-CBE367BB23E2}"/>
              </a:ext>
            </a:extLst>
          </p:cNvPr>
          <p:cNvSpPr txBox="1"/>
          <p:nvPr/>
        </p:nvSpPr>
        <p:spPr>
          <a:xfrm>
            <a:off x="371644" y="1493938"/>
            <a:ext cx="3659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ndara" panose="020E0502030303020204" pitchFamily="34" charset="0"/>
              </a:rPr>
              <a:t>Los arrecifes de coral transforman el oleaje y protegen las costas de la inundación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91D5259-EB62-4332-BB67-C82EAA66656A}"/>
              </a:ext>
            </a:extLst>
          </p:cNvPr>
          <p:cNvSpPr txBox="1"/>
          <p:nvPr/>
        </p:nvSpPr>
        <p:spPr>
          <a:xfrm>
            <a:off x="490515" y="2721737"/>
            <a:ext cx="3421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ndara" panose="020E0502030303020204" pitchFamily="34" charset="0"/>
              </a:rPr>
              <a:t>El cambio climático aumentará la frecuencia y magnitud de </a:t>
            </a:r>
            <a:r>
              <a:rPr lang="es-ES" sz="1600" b="1" dirty="0">
                <a:latin typeface="Candara" panose="020E0502030303020204" pitchFamily="34" charset="0"/>
              </a:rPr>
              <a:t>fenómenos extremos</a:t>
            </a:r>
            <a:r>
              <a:rPr lang="es-ES" sz="1600" dirty="0">
                <a:latin typeface="Candara" panose="020E0502030303020204" pitchFamily="34" charset="0"/>
              </a:rPr>
              <a:t>, potenciando su vulnerabilidad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8F99D18-4248-64ED-5F2F-69D71E7FAAC0}"/>
              </a:ext>
            </a:extLst>
          </p:cNvPr>
          <p:cNvGrpSpPr/>
          <p:nvPr/>
        </p:nvGrpSpPr>
        <p:grpSpPr>
          <a:xfrm>
            <a:off x="8621" y="4098073"/>
            <a:ext cx="4457700" cy="2265402"/>
            <a:chOff x="187037" y="4098073"/>
            <a:chExt cx="4457700" cy="2265402"/>
          </a:xfrm>
        </p:grpSpPr>
        <p:pic>
          <p:nvPicPr>
            <p:cNvPr id="8" name="Imagen 7" descr="Forma&#10;&#10;Descripción generada automáticamente">
              <a:extLst>
                <a:ext uri="{FF2B5EF4-FFF2-40B4-BE49-F238E27FC236}">
                  <a16:creationId xmlns:a16="http://schemas.microsoft.com/office/drawing/2014/main" id="{6E674732-808F-5B60-7F40-0C1203424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037" y="4134625"/>
              <a:ext cx="4457700" cy="2228850"/>
            </a:xfrm>
            <a:prstGeom prst="rect">
              <a:avLst/>
            </a:prstGeom>
          </p:spPr>
        </p:pic>
        <p:pic>
          <p:nvPicPr>
            <p:cNvPr id="18" name="Gráfico 17" descr="Hogar con relleno sólido">
              <a:extLst>
                <a:ext uri="{FF2B5EF4-FFF2-40B4-BE49-F238E27FC236}">
                  <a16:creationId xmlns:a16="http://schemas.microsoft.com/office/drawing/2014/main" id="{8694009A-30B6-871E-9B94-87AB875E6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25231" y="4098073"/>
              <a:ext cx="330559" cy="330559"/>
            </a:xfrm>
            <a:prstGeom prst="rect">
              <a:avLst/>
            </a:prstGeom>
          </p:spPr>
        </p:pic>
      </p:grpSp>
      <p:pic>
        <p:nvPicPr>
          <p:cNvPr id="21" name="Imagen 20" descr="Un circuito electrónico&#10;&#10;Descripción generada automáticamente con confianza baja">
            <a:extLst>
              <a:ext uri="{FF2B5EF4-FFF2-40B4-BE49-F238E27FC236}">
                <a16:creationId xmlns:a16="http://schemas.microsoft.com/office/drawing/2014/main" id="{3D21CFBF-B48C-05E5-E5D2-D1248D6C9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571999" y="1289241"/>
            <a:ext cx="4433570" cy="229652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D0815B1-CEF0-E267-55F6-48F91243EE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571998" y="3883243"/>
            <a:ext cx="4433568" cy="2315048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4122C037-B990-9E5E-6BAF-14C9374C1BA3}"/>
              </a:ext>
            </a:extLst>
          </p:cNvPr>
          <p:cNvSpPr txBox="1"/>
          <p:nvPr/>
        </p:nvSpPr>
        <p:spPr>
          <a:xfrm>
            <a:off x="4323169" y="1288648"/>
            <a:ext cx="2062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solidFill>
                  <a:schemeClr val="bg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Isla Tongatapu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30F7B6A-80F0-1C54-A9CD-D04ED9EC8704}"/>
              </a:ext>
            </a:extLst>
          </p:cNvPr>
          <p:cNvSpPr txBox="1"/>
          <p:nvPr/>
        </p:nvSpPr>
        <p:spPr>
          <a:xfrm>
            <a:off x="4433564" y="5812688"/>
            <a:ext cx="2062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latin typeface="Didot" panose="02000503000000020003" pitchFamily="2" charset="-79"/>
                <a:cs typeface="Didot" panose="02000503000000020003" pitchFamily="2" charset="-79"/>
              </a:rPr>
              <a:t>Atolón Kwajalein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D17A865-3D24-E588-F3AF-11B6B3E854CB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1/14</a:t>
            </a:r>
          </a:p>
        </p:txBody>
      </p:sp>
    </p:spTree>
    <p:extLst>
      <p:ext uri="{BB962C8B-B14F-4D97-AF65-F5344CB8AC3E}">
        <p14:creationId xmlns:p14="http://schemas.microsoft.com/office/powerpoint/2010/main" val="302597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6AD6AD-878E-7B0F-2156-491DDA8FB5A0}"/>
              </a:ext>
            </a:extLst>
          </p:cNvPr>
          <p:cNvSpPr txBox="1"/>
          <p:nvPr/>
        </p:nvSpPr>
        <p:spPr>
          <a:xfrm>
            <a:off x="1" y="88620"/>
            <a:ext cx="273541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300" dirty="0">
                <a:latin typeface="Candara" panose="020E0502030303020204" pitchFamily="34" charset="0"/>
              </a:rPr>
              <a:t> Motivación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CEC3A12-81FA-63E5-0F88-A86A7474B8FE}"/>
              </a:ext>
            </a:extLst>
          </p:cNvPr>
          <p:cNvGrpSpPr/>
          <p:nvPr/>
        </p:nvGrpSpPr>
        <p:grpSpPr>
          <a:xfrm>
            <a:off x="4112610" y="3043958"/>
            <a:ext cx="1143905" cy="584776"/>
            <a:chOff x="5371932" y="2937650"/>
            <a:chExt cx="1741694" cy="945357"/>
          </a:xfrm>
        </p:grpSpPr>
        <p:pic>
          <p:nvPicPr>
            <p:cNvPr id="26" name="Gráfico 25" descr="Gráfico de barras con relleno sólido">
              <a:extLst>
                <a:ext uri="{FF2B5EF4-FFF2-40B4-BE49-F238E27FC236}">
                  <a16:creationId xmlns:a16="http://schemas.microsoft.com/office/drawing/2014/main" id="{B25466B0-AD56-DDD4-1748-8EBA68A41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71932" y="2968607"/>
              <a:ext cx="914400" cy="914400"/>
            </a:xfrm>
            <a:prstGeom prst="rect">
              <a:avLst/>
            </a:prstGeom>
          </p:spPr>
        </p:pic>
        <p:pic>
          <p:nvPicPr>
            <p:cNvPr id="27" name="Gráfico 26" descr="Base de datos con relleno sólido">
              <a:extLst>
                <a:ext uri="{FF2B5EF4-FFF2-40B4-BE49-F238E27FC236}">
                  <a16:creationId xmlns:a16="http://schemas.microsoft.com/office/drawing/2014/main" id="{DFAC91BE-4C13-7F0D-1BF4-C0033235E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99226" y="2937650"/>
              <a:ext cx="914400" cy="914400"/>
            </a:xfrm>
            <a:prstGeom prst="rect">
              <a:avLst/>
            </a:prstGeom>
          </p:spPr>
        </p:pic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4F2A746-0A05-5E67-134D-4D10F66F30FD}"/>
              </a:ext>
            </a:extLst>
          </p:cNvPr>
          <p:cNvSpPr txBox="1"/>
          <p:nvPr/>
        </p:nvSpPr>
        <p:spPr>
          <a:xfrm>
            <a:off x="2991447" y="3597289"/>
            <a:ext cx="3329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Candara" panose="020E0502030303020204" pitchFamily="34" charset="0"/>
              </a:rPr>
              <a:t>Metamodelos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8439C2F-7009-1B7C-5183-6152F0C2C8D2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2/14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CD1F292-CC86-F97F-949C-E20416B256CA}"/>
              </a:ext>
            </a:extLst>
          </p:cNvPr>
          <p:cNvSpPr txBox="1"/>
          <p:nvPr/>
        </p:nvSpPr>
        <p:spPr>
          <a:xfrm>
            <a:off x="3252211" y="3915981"/>
            <a:ext cx="2979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latin typeface="Candara" panose="020E0502030303020204" pitchFamily="34" charset="0"/>
              </a:rPr>
              <a:t>Relación directa entre la hidrodinámica exterior  y la morfología del arrecife con la inundación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4898AE72-FBBF-4F1C-808A-BF095141B846}"/>
              </a:ext>
            </a:extLst>
          </p:cNvPr>
          <p:cNvSpPr txBox="1"/>
          <p:nvPr/>
        </p:nvSpPr>
        <p:spPr>
          <a:xfrm>
            <a:off x="866631" y="1529460"/>
            <a:ext cx="3448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Candara" panose="020E0502030303020204" pitchFamily="34" charset="0"/>
              </a:rPr>
              <a:t>A corto plazo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Evaluación del riesgo de inundación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Sistemas de Alerta Temprana (SAT)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9F357D1C-988F-D50C-6057-4ED18F4A2F5E}"/>
              </a:ext>
            </a:extLst>
          </p:cNvPr>
          <p:cNvSpPr txBox="1"/>
          <p:nvPr/>
        </p:nvSpPr>
        <p:spPr>
          <a:xfrm>
            <a:off x="4780986" y="1480644"/>
            <a:ext cx="3959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Candara" panose="020E0502030303020204" pitchFamily="34" charset="0"/>
              </a:rPr>
              <a:t>A largo plazo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Proyecciones de cambio de la hidrodinámica en arrecifes debido al CC</a:t>
            </a:r>
            <a:endParaRPr lang="es-ES" sz="1600" b="1" dirty="0">
              <a:latin typeface="Candara" panose="020E0502030303020204" pitchFamily="34" charset="0"/>
            </a:endParaRP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Evaluación de la vulnerabilidad y medidas de adaptación </a:t>
            </a:r>
          </a:p>
        </p:txBody>
      </p:sp>
      <p:pic>
        <p:nvPicPr>
          <p:cNvPr id="57" name="Picture 2" descr="Flood warnings for Shropshire and Mid Wales border ...">
            <a:extLst>
              <a:ext uri="{FF2B5EF4-FFF2-40B4-BE49-F238E27FC236}">
                <a16:creationId xmlns:a16="http://schemas.microsoft.com/office/drawing/2014/main" id="{56009399-C607-92A6-5DC9-6819DA7F0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22326" b="24869"/>
          <a:stretch/>
        </p:blipFill>
        <p:spPr bwMode="auto">
          <a:xfrm>
            <a:off x="2269449" y="908579"/>
            <a:ext cx="671846" cy="62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Gráfico 58" descr="Globo terráqueo: Asia y Australia con relleno sólido">
            <a:extLst>
              <a:ext uri="{FF2B5EF4-FFF2-40B4-BE49-F238E27FC236}">
                <a16:creationId xmlns:a16="http://schemas.microsoft.com/office/drawing/2014/main" id="{E9BBDE09-B369-04A2-5BB3-5EBAEDA15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0339" y="909287"/>
            <a:ext cx="620881" cy="62088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C6B337A7-E49E-A77A-8DA4-BD6D1DD64D8E}"/>
              </a:ext>
            </a:extLst>
          </p:cNvPr>
          <p:cNvSpPr txBox="1"/>
          <p:nvPr/>
        </p:nvSpPr>
        <p:spPr>
          <a:xfrm>
            <a:off x="1638772" y="5446300"/>
            <a:ext cx="2674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 err="1">
                <a:latin typeface="Candara" panose="020E0502030303020204" pitchFamily="34" charset="0"/>
              </a:rPr>
              <a:t>HyCReWW</a:t>
            </a:r>
            <a:r>
              <a:rPr lang="es-ES" sz="1600" dirty="0">
                <a:latin typeface="Candara" panose="020E0502030303020204" pitchFamily="34" charset="0"/>
              </a:rPr>
              <a:t> </a:t>
            </a:r>
            <a:r>
              <a:rPr lang="es-ES" sz="1600" i="1" dirty="0">
                <a:latin typeface="Candara" panose="020E0502030303020204" pitchFamily="34" charset="0"/>
              </a:rPr>
              <a:t>Rueda et al., 2019</a:t>
            </a:r>
          </a:p>
          <a:p>
            <a:pPr algn="ctr"/>
            <a:r>
              <a:rPr lang="es-ES" sz="1600" dirty="0">
                <a:latin typeface="Candara" panose="020E0502030303020204" pitchFamily="34" charset="0"/>
              </a:rPr>
              <a:t>BEWARE </a:t>
            </a:r>
            <a:r>
              <a:rPr lang="es-ES" sz="1600" i="1" dirty="0">
                <a:latin typeface="Candara" panose="020E0502030303020204" pitchFamily="34" charset="0"/>
              </a:rPr>
              <a:t>Pearson et al., 2017</a:t>
            </a:r>
          </a:p>
          <a:p>
            <a:pPr algn="ctr"/>
            <a:r>
              <a:rPr lang="es-ES" sz="1600" i="1" dirty="0">
                <a:latin typeface="Candara" panose="020E0502030303020204" pitchFamily="34" charset="0"/>
              </a:rPr>
              <a:t>Amores et al., 2022</a:t>
            </a:r>
          </a:p>
        </p:txBody>
      </p:sp>
      <p:pic>
        <p:nvPicPr>
          <p:cNvPr id="64" name="Picture 10">
            <a:extLst>
              <a:ext uri="{FF2B5EF4-FFF2-40B4-BE49-F238E27FC236}">
                <a16:creationId xmlns:a16="http://schemas.microsoft.com/office/drawing/2014/main" id="{D4D688AB-C19C-1D9B-E5ED-62A4D9740F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1" y="5309574"/>
            <a:ext cx="4097655" cy="112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ráfico 68" descr="Flecha lineal: curva ligera con relleno sólido">
            <a:extLst>
              <a:ext uri="{FF2B5EF4-FFF2-40B4-BE49-F238E27FC236}">
                <a16:creationId xmlns:a16="http://schemas.microsoft.com/office/drawing/2014/main" id="{6DA640EC-A473-2376-3463-9B93322D47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728712">
            <a:off x="2162056" y="2790818"/>
            <a:ext cx="914400" cy="914400"/>
          </a:xfrm>
          <a:prstGeom prst="rect">
            <a:avLst/>
          </a:prstGeom>
        </p:spPr>
      </p:pic>
      <p:pic>
        <p:nvPicPr>
          <p:cNvPr id="70" name="Gráfico 69" descr="Flecha lineal: curva ligera con relleno sólido">
            <a:extLst>
              <a:ext uri="{FF2B5EF4-FFF2-40B4-BE49-F238E27FC236}">
                <a16:creationId xmlns:a16="http://schemas.microsoft.com/office/drawing/2014/main" id="{DE792867-CEF9-719F-6B51-028F340B57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032795" flipH="1">
            <a:off x="6082413" y="2918240"/>
            <a:ext cx="91611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46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A7CAA13-0D92-0BD6-2E17-2F0E796F0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BDFF37-CF2D-5812-8C61-C6ECE562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78439C2F-7009-1B7C-5183-6152F0C2C8D2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3/14</a:t>
            </a: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EE8BAD4E-79C8-8BBC-622C-2376EF42DBC4}"/>
              </a:ext>
            </a:extLst>
          </p:cNvPr>
          <p:cNvSpPr txBox="1"/>
          <p:nvPr/>
        </p:nvSpPr>
        <p:spPr>
          <a:xfrm>
            <a:off x="1930607" y="1180922"/>
            <a:ext cx="528278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n-AU" sz="1400" dirty="0" err="1"/>
              <a:t>Estudio</a:t>
            </a:r>
            <a:r>
              <a:rPr lang="en-AU" sz="1400" dirty="0"/>
              <a:t> del </a:t>
            </a:r>
            <a:r>
              <a:rPr lang="en-AU" sz="1400" dirty="0" err="1"/>
              <a:t>riesgo</a:t>
            </a:r>
            <a:r>
              <a:rPr lang="en-AU" sz="1400" dirty="0"/>
              <a:t> de </a:t>
            </a:r>
            <a:r>
              <a:rPr lang="en-AU" sz="1400" dirty="0" err="1"/>
              <a:t>inundación</a:t>
            </a:r>
            <a:r>
              <a:rPr lang="en-AU" sz="1400" dirty="0"/>
              <a:t> </a:t>
            </a:r>
            <a:r>
              <a:rPr lang="en-AU" sz="1400" dirty="0" err="1"/>
              <a:t>en</a:t>
            </a:r>
            <a:r>
              <a:rPr lang="en-AU" sz="1400" dirty="0"/>
              <a:t> 2 bases </a:t>
            </a:r>
            <a:r>
              <a:rPr lang="en-AU" sz="1400" dirty="0" err="1"/>
              <a:t>militares</a:t>
            </a:r>
            <a:r>
              <a:rPr lang="en-AU" sz="1400" dirty="0"/>
              <a:t> del </a:t>
            </a:r>
            <a:r>
              <a:rPr lang="en-AU" sz="1400" dirty="0" err="1"/>
              <a:t>Pacífico</a:t>
            </a:r>
            <a:r>
              <a:rPr lang="en-AU" sz="1400" dirty="0"/>
              <a:t> </a:t>
            </a:r>
          </a:p>
          <a:p>
            <a:r>
              <a:rPr lang="en-US" sz="1400" dirty="0"/>
              <a:t>Proyecto SERDP RC-2644</a:t>
            </a:r>
            <a:endParaRPr lang="en-AU" sz="1100" dirty="0">
              <a:solidFill>
                <a:srgbClr val="002060"/>
              </a:solidFill>
              <a:cs typeface="Baloo Tamma" panose="03080902040302020200" pitchFamily="66" charset="77"/>
            </a:endParaRPr>
          </a:p>
        </p:txBody>
      </p:sp>
      <p:pic>
        <p:nvPicPr>
          <p:cNvPr id="139" name="Picture 1">
            <a:extLst>
              <a:ext uri="{FF2B5EF4-FFF2-40B4-BE49-F238E27FC236}">
                <a16:creationId xmlns:a16="http://schemas.microsoft.com/office/drawing/2014/main" id="{5D4AB218-2918-79EF-CEA4-6E33FEFBB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07" y="1720435"/>
            <a:ext cx="7160364" cy="4146374"/>
          </a:xfrm>
          <a:prstGeom prst="rect">
            <a:avLst/>
          </a:prstGeom>
        </p:spPr>
      </p:pic>
      <p:sp>
        <p:nvSpPr>
          <p:cNvPr id="140" name="CuadroTexto 139">
            <a:extLst>
              <a:ext uri="{FF2B5EF4-FFF2-40B4-BE49-F238E27FC236}">
                <a16:creationId xmlns:a16="http://schemas.microsoft.com/office/drawing/2014/main" id="{5D97CB64-CF12-89C3-197A-A71399A841F1}"/>
              </a:ext>
            </a:extLst>
          </p:cNvPr>
          <p:cNvSpPr txBox="1"/>
          <p:nvPr/>
        </p:nvSpPr>
        <p:spPr>
          <a:xfrm>
            <a:off x="146305" y="115261"/>
            <a:ext cx="6388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andara" panose="020E0502030303020204" pitchFamily="34" charset="0"/>
              </a:rPr>
              <a:t> Riesgo de Inundación en Atolones</a:t>
            </a:r>
          </a:p>
        </p:txBody>
      </p:sp>
    </p:spTree>
    <p:extLst>
      <p:ext uri="{BB962C8B-B14F-4D97-AF65-F5344CB8AC3E}">
        <p14:creationId xmlns:p14="http://schemas.microsoft.com/office/powerpoint/2010/main" val="3532307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1">
            <a:extLst>
              <a:ext uri="{FF2B5EF4-FFF2-40B4-BE49-F238E27FC236}">
                <a16:creationId xmlns:a16="http://schemas.microsoft.com/office/drawing/2014/main" id="{10FD6635-F802-FE6A-AEE4-771C863BE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9ED563-D72E-2508-C53B-F4FCB59CCB97}"/>
              </a:ext>
            </a:extLst>
          </p:cNvPr>
          <p:cNvSpPr txBox="1"/>
          <p:nvPr/>
        </p:nvSpPr>
        <p:spPr>
          <a:xfrm>
            <a:off x="714825" y="3628233"/>
            <a:ext cx="2820734" cy="1047095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Forzamiento: </a:t>
            </a:r>
          </a:p>
          <a:p>
            <a:r>
              <a:rPr lang="en-AU" sz="1400" dirty="0" err="1">
                <a:solidFill>
                  <a:srgbClr val="002060"/>
                </a:solidFill>
              </a:rPr>
              <a:t>Reanálisis</a:t>
            </a:r>
            <a:r>
              <a:rPr lang="en-AU" sz="1400" dirty="0">
                <a:solidFill>
                  <a:srgbClr val="002060"/>
                </a:solidFill>
              </a:rPr>
              <a:t> </a:t>
            </a:r>
            <a:r>
              <a:rPr lang="en-AU" sz="1400" dirty="0" err="1">
                <a:solidFill>
                  <a:srgbClr val="002060"/>
                </a:solidFill>
              </a:rPr>
              <a:t>Histórico</a:t>
            </a:r>
            <a:r>
              <a:rPr lang="en-AU" sz="1400" dirty="0">
                <a:solidFill>
                  <a:srgbClr val="002060"/>
                </a:solidFill>
              </a:rPr>
              <a:t> / </a:t>
            </a:r>
            <a:r>
              <a:rPr lang="en-AU" sz="1400" dirty="0" err="1">
                <a:solidFill>
                  <a:srgbClr val="002060"/>
                </a:solidFill>
              </a:rPr>
              <a:t>Emulado</a:t>
            </a:r>
            <a:r>
              <a:rPr lang="en-AU" sz="1400" dirty="0">
                <a:solidFill>
                  <a:srgbClr val="002060"/>
                </a:solidFill>
              </a:rPr>
              <a:t> de </a:t>
            </a:r>
            <a:r>
              <a:rPr lang="en-AU" sz="1400" dirty="0" err="1">
                <a:solidFill>
                  <a:srgbClr val="002060"/>
                </a:solidFill>
              </a:rPr>
              <a:t>condiciones</a:t>
            </a:r>
            <a:r>
              <a:rPr lang="en-AU" sz="1400" dirty="0">
                <a:solidFill>
                  <a:srgbClr val="002060"/>
                </a:solidFill>
              </a:rPr>
              <a:t> </a:t>
            </a:r>
            <a:r>
              <a:rPr lang="en-AU" sz="1400" dirty="0" err="1">
                <a:solidFill>
                  <a:srgbClr val="002060"/>
                </a:solidFill>
              </a:rPr>
              <a:t>hidrodinámicas</a:t>
            </a:r>
            <a:r>
              <a:rPr lang="en-AU" sz="1400" dirty="0">
                <a:solidFill>
                  <a:srgbClr val="002060"/>
                </a:solidFill>
              </a:rPr>
              <a:t> a pie de </a:t>
            </a:r>
            <a:r>
              <a:rPr lang="en-AU" sz="1400" dirty="0" err="1">
                <a:solidFill>
                  <a:srgbClr val="002060"/>
                </a:solidFill>
              </a:rPr>
              <a:t>arrecife</a:t>
            </a:r>
            <a:endParaRPr lang="en-AU" sz="1400" dirty="0">
              <a:solidFill>
                <a:srgbClr val="00206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326D18-7263-E7E0-ACA5-7EC6E56A044C}"/>
              </a:ext>
            </a:extLst>
          </p:cNvPr>
          <p:cNvSpPr txBox="1"/>
          <p:nvPr/>
        </p:nvSpPr>
        <p:spPr>
          <a:xfrm>
            <a:off x="6638039" y="2054634"/>
            <a:ext cx="1689757" cy="102155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Series temporales de los indicadores de inundación</a:t>
            </a:r>
          </a:p>
          <a:p>
            <a:r>
              <a:rPr lang="es-ES" sz="1350" b="1" dirty="0"/>
              <a:t>Ru2%, Q</a:t>
            </a:r>
            <a:endParaRPr lang="es-ES" sz="1350" b="1" dirty="0">
              <a:solidFill>
                <a:srgbClr val="00206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185E5F6-14E9-EA07-CD2B-222E7FC2A66A}"/>
              </a:ext>
            </a:extLst>
          </p:cNvPr>
          <p:cNvSpPr txBox="1"/>
          <p:nvPr/>
        </p:nvSpPr>
        <p:spPr>
          <a:xfrm>
            <a:off x="3601700" y="2817273"/>
            <a:ext cx="3244799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MDA</a:t>
            </a:r>
          </a:p>
          <a:p>
            <a:pPr algn="ctr"/>
            <a:r>
              <a:rPr lang="es-ES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SWASH 1D</a:t>
            </a:r>
          </a:p>
          <a:p>
            <a:pPr algn="ctr"/>
            <a:r>
              <a:rPr lang="es-ES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RBF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BDE5A7E-708C-DD8E-4E84-A14423C447FB}"/>
              </a:ext>
            </a:extLst>
          </p:cNvPr>
          <p:cNvSpPr txBox="1"/>
          <p:nvPr/>
        </p:nvSpPr>
        <p:spPr>
          <a:xfrm>
            <a:off x="528396" y="1217495"/>
            <a:ext cx="3082351" cy="56185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Morfología: </a:t>
            </a:r>
          </a:p>
          <a:p>
            <a:r>
              <a:rPr lang="es-ES" sz="1350" dirty="0">
                <a:solidFill>
                  <a:srgbClr val="002060"/>
                </a:solidFill>
              </a:rPr>
              <a:t>Perfil de arrecife de coral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59A2632-2D6F-B4C8-D78E-920CA3C50BF1}"/>
              </a:ext>
            </a:extLst>
          </p:cNvPr>
          <p:cNvSpPr txBox="1"/>
          <p:nvPr/>
        </p:nvSpPr>
        <p:spPr>
          <a:xfrm>
            <a:off x="4264599" y="2283192"/>
            <a:ext cx="1919000" cy="56185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50">
                <a:solidFill>
                  <a:srgbClr val="002060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Metamodelo </a:t>
            </a:r>
          </a:p>
          <a:p>
            <a:r>
              <a:rPr lang="es-ES" dirty="0"/>
              <a:t>híbrido de inundación</a:t>
            </a:r>
          </a:p>
        </p:txBody>
      </p:sp>
      <p:cxnSp>
        <p:nvCxnSpPr>
          <p:cNvPr id="30" name="Conector angular 29">
            <a:extLst>
              <a:ext uri="{FF2B5EF4-FFF2-40B4-BE49-F238E27FC236}">
                <a16:creationId xmlns:a16="http://schemas.microsoft.com/office/drawing/2014/main" id="{6ECAC7C4-7059-5F21-4C9F-A13D94D271F5}"/>
              </a:ext>
            </a:extLst>
          </p:cNvPr>
          <p:cNvCxnSpPr>
            <a:cxnSpLocks/>
            <a:stCxn id="23" idx="3"/>
            <a:endCxn id="28" idx="0"/>
          </p:cNvCxnSpPr>
          <p:nvPr/>
        </p:nvCxnSpPr>
        <p:spPr>
          <a:xfrm>
            <a:off x="3610747" y="1498423"/>
            <a:ext cx="1613352" cy="784769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F6E69CA9-B7AE-F0DA-E392-04C506A8BB17}"/>
              </a:ext>
            </a:extLst>
          </p:cNvPr>
          <p:cNvCxnSpPr>
            <a:cxnSpLocks/>
            <a:stCxn id="28" idx="3"/>
            <a:endCxn id="20" idx="1"/>
          </p:cNvCxnSpPr>
          <p:nvPr/>
        </p:nvCxnSpPr>
        <p:spPr>
          <a:xfrm>
            <a:off x="6183599" y="2564120"/>
            <a:ext cx="454440" cy="129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" name="Imagen 70">
            <a:extLst>
              <a:ext uri="{FF2B5EF4-FFF2-40B4-BE49-F238E27FC236}">
                <a16:creationId xmlns:a16="http://schemas.microsoft.com/office/drawing/2014/main" id="{E742426A-F3A7-EE7A-B646-F50AB3F7E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027FEE5C-D2FC-07F9-9FDA-EC81E7C0A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D750B9C3-A3EF-2DCD-3E09-F4805DF1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136" name="CuadroTexto 135">
            <a:extLst>
              <a:ext uri="{FF2B5EF4-FFF2-40B4-BE49-F238E27FC236}">
                <a16:creationId xmlns:a16="http://schemas.microsoft.com/office/drawing/2014/main" id="{2DF9960C-5DD5-2602-5CB7-3B78AD9D5CB1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4/14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1F210171-9056-CE95-3E4D-8A821BA0D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17"/>
          <a:stretch/>
        </p:blipFill>
        <p:spPr>
          <a:xfrm>
            <a:off x="89369" y="4733885"/>
            <a:ext cx="3736243" cy="1734147"/>
          </a:xfrm>
          <a:prstGeom prst="rect">
            <a:avLst/>
          </a:prstGeom>
        </p:spPr>
      </p:pic>
      <p:cxnSp>
        <p:nvCxnSpPr>
          <p:cNvPr id="48" name="Conector angular 47">
            <a:extLst>
              <a:ext uri="{FF2B5EF4-FFF2-40B4-BE49-F238E27FC236}">
                <a16:creationId xmlns:a16="http://schemas.microsoft.com/office/drawing/2014/main" id="{BFB84C13-69BD-0614-0BDA-D34E7A476928}"/>
              </a:ext>
            </a:extLst>
          </p:cNvPr>
          <p:cNvCxnSpPr>
            <a:cxnSpLocks/>
            <a:stCxn id="21" idx="2"/>
            <a:endCxn id="10" idx="3"/>
          </p:cNvCxnSpPr>
          <p:nvPr/>
        </p:nvCxnSpPr>
        <p:spPr>
          <a:xfrm rot="5400000">
            <a:off x="4172277" y="3099957"/>
            <a:ext cx="415107" cy="1688541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2CCFE126-71C4-D525-A182-291EC331D29D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7482918" y="3076190"/>
            <a:ext cx="0" cy="66048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12B2E77-B448-9A3F-D325-101369FA5921}"/>
              </a:ext>
            </a:extLst>
          </p:cNvPr>
          <p:cNvSpPr txBox="1"/>
          <p:nvPr/>
        </p:nvSpPr>
        <p:spPr>
          <a:xfrm>
            <a:off x="6638039" y="3782555"/>
            <a:ext cx="1689757" cy="79170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Caracterización del Clima de Inundación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E37472FB-DAE3-AB4E-1947-764B7C2C008F}"/>
              </a:ext>
            </a:extLst>
          </p:cNvPr>
          <p:cNvGrpSpPr/>
          <p:nvPr/>
        </p:nvGrpSpPr>
        <p:grpSpPr>
          <a:xfrm>
            <a:off x="245492" y="1868821"/>
            <a:ext cx="3333202" cy="1244816"/>
            <a:chOff x="245492" y="1676908"/>
            <a:chExt cx="3333202" cy="1244816"/>
          </a:xfrm>
        </p:grpSpPr>
        <p:grpSp>
          <p:nvGrpSpPr>
            <p:cNvPr id="69" name="Grupo 68">
              <a:extLst>
                <a:ext uri="{FF2B5EF4-FFF2-40B4-BE49-F238E27FC236}">
                  <a16:creationId xmlns:a16="http://schemas.microsoft.com/office/drawing/2014/main" id="{E87A1728-FAA7-6D89-4E7C-1C30875DBF22}"/>
                </a:ext>
              </a:extLst>
            </p:cNvPr>
            <p:cNvGrpSpPr/>
            <p:nvPr/>
          </p:nvGrpSpPr>
          <p:grpSpPr>
            <a:xfrm>
              <a:off x="245492" y="1698799"/>
              <a:ext cx="2237334" cy="1222925"/>
              <a:chOff x="120628" y="2118237"/>
              <a:chExt cx="2402596" cy="1313254"/>
            </a:xfrm>
          </p:grpSpPr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CCF03351-8F4F-B8B6-6711-439ED58BF533}"/>
                  </a:ext>
                </a:extLst>
              </p:cNvPr>
              <p:cNvSpPr txBox="1"/>
              <p:nvPr/>
            </p:nvSpPr>
            <p:spPr>
              <a:xfrm>
                <a:off x="1414753" y="3200132"/>
                <a:ext cx="1108471" cy="231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i="1" dirty="0"/>
                  <a:t>X (m)</a:t>
                </a:r>
              </a:p>
            </p:txBody>
          </p:sp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A10CCBA6-0F1F-16B4-5B2F-477362A2983B}"/>
                  </a:ext>
                </a:extLst>
              </p:cNvPr>
              <p:cNvSpPr txBox="1"/>
              <p:nvPr/>
            </p:nvSpPr>
            <p:spPr>
              <a:xfrm rot="16200000">
                <a:off x="-317928" y="2556793"/>
                <a:ext cx="1108470" cy="231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800" i="1" dirty="0"/>
                  <a:t>Depth (m)</a:t>
                </a:r>
              </a:p>
            </p:txBody>
          </p:sp>
        </p:grpSp>
        <p:pic>
          <p:nvPicPr>
            <p:cNvPr id="25" name="Imagen 24" descr="Gráfico&#10;&#10;Descripción generada automáticamente">
              <a:extLst>
                <a:ext uri="{FF2B5EF4-FFF2-40B4-BE49-F238E27FC236}">
                  <a16:creationId xmlns:a16="http://schemas.microsoft.com/office/drawing/2014/main" id="{054BEADC-08EE-6420-657B-517DA2C81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925" b="8115"/>
            <a:stretch/>
          </p:blipFill>
          <p:spPr>
            <a:xfrm>
              <a:off x="496343" y="1676908"/>
              <a:ext cx="3082351" cy="1067589"/>
            </a:xfrm>
            <a:prstGeom prst="rect">
              <a:avLst/>
            </a:prstGeom>
          </p:spPr>
        </p:pic>
      </p:grpSp>
      <p:sp>
        <p:nvSpPr>
          <p:cNvPr id="62" name="CuadroTexto 61">
            <a:extLst>
              <a:ext uri="{FF2B5EF4-FFF2-40B4-BE49-F238E27FC236}">
                <a16:creationId xmlns:a16="http://schemas.microsoft.com/office/drawing/2014/main" id="{CCDC6130-3C28-930E-2360-65B050DC5B33}"/>
              </a:ext>
            </a:extLst>
          </p:cNvPr>
          <p:cNvSpPr txBox="1"/>
          <p:nvPr/>
        </p:nvSpPr>
        <p:spPr>
          <a:xfrm>
            <a:off x="191216" y="153274"/>
            <a:ext cx="5350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andara" panose="020E0502030303020204" pitchFamily="34" charset="0"/>
              </a:rPr>
              <a:t> Metamodelo </a:t>
            </a:r>
            <a:r>
              <a:rPr lang="es-ES" sz="2800" b="1" dirty="0" err="1">
                <a:latin typeface="Candara" panose="020E0502030303020204" pitchFamily="34" charset="0"/>
              </a:rPr>
              <a:t>HySwash</a:t>
            </a:r>
            <a:endParaRPr lang="es-E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3030872-1510-1197-0B2B-76329338BC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E243C54-8F13-A410-6469-AFDDFB92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F73F591-CC4F-27E0-D9F1-1B87D1DA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3112AC4-E233-D142-E629-57B64E057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42BED039-B237-E10B-8E1D-85C18BC313A5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5/14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08EEAF-D173-469C-1926-BFC520EE671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66924" y="1909781"/>
            <a:ext cx="2354105" cy="192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 descr="Diagrama&#10;&#10;Descripción generada automáticamente">
            <a:extLst>
              <a:ext uri="{FF2B5EF4-FFF2-40B4-BE49-F238E27FC236}">
                <a16:creationId xmlns:a16="http://schemas.microsoft.com/office/drawing/2014/main" id="{57C839B3-CDAD-4E2D-9C66-65205C3F1D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01" t="8125" r="8239" b="7836"/>
          <a:stretch/>
        </p:blipFill>
        <p:spPr>
          <a:xfrm>
            <a:off x="6286350" y="1506713"/>
            <a:ext cx="2484694" cy="253221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3A7FC-8E84-5023-9E92-CFB915C4D569}"/>
              </a:ext>
            </a:extLst>
          </p:cNvPr>
          <p:cNvSpPr txBox="1"/>
          <p:nvPr/>
        </p:nvSpPr>
        <p:spPr>
          <a:xfrm>
            <a:off x="175847" y="1283067"/>
            <a:ext cx="372696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n-AU" sz="1600" b="1" dirty="0">
                <a:solidFill>
                  <a:srgbClr val="7030A0"/>
                </a:solidFill>
                <a:cs typeface="Baloo Tamma" panose="03080902040302020200" pitchFamily="66" charset="77"/>
              </a:rPr>
              <a:t>1. </a:t>
            </a:r>
            <a:r>
              <a:rPr lang="en-AU" sz="1600" b="1" dirty="0" err="1">
                <a:solidFill>
                  <a:srgbClr val="7030A0"/>
                </a:solidFill>
                <a:cs typeface="Baloo Tamma" panose="03080902040302020200" pitchFamily="66" charset="77"/>
              </a:rPr>
              <a:t>Segmentación</a:t>
            </a:r>
            <a:r>
              <a:rPr lang="en-AU" sz="1600" b="1" dirty="0">
                <a:solidFill>
                  <a:srgbClr val="7030A0"/>
                </a:solidFill>
                <a:cs typeface="Baloo Tamma" panose="03080902040302020200" pitchFamily="66" charset="77"/>
              </a:rPr>
              <a:t> del </a:t>
            </a:r>
            <a:r>
              <a:rPr lang="en-AU" sz="1600" b="1" dirty="0" err="1">
                <a:solidFill>
                  <a:srgbClr val="7030A0"/>
                </a:solidFill>
                <a:cs typeface="Baloo Tamma" panose="03080902040302020200" pitchFamily="66" charset="77"/>
              </a:rPr>
              <a:t>Dominio</a:t>
            </a:r>
            <a:r>
              <a:rPr lang="en-AU" sz="1600" b="1" dirty="0">
                <a:solidFill>
                  <a:srgbClr val="7030A0"/>
                </a:solidFill>
                <a:cs typeface="Baloo Tamma" panose="03080902040302020200" pitchFamily="66" charset="77"/>
              </a:rPr>
              <a:t> 2D </a:t>
            </a:r>
            <a:r>
              <a:rPr lang="en-AU" sz="1600" b="1" dirty="0" err="1">
                <a:solidFill>
                  <a:srgbClr val="7030A0"/>
                </a:solidFill>
                <a:cs typeface="Baloo Tamma" panose="03080902040302020200" pitchFamily="66" charset="77"/>
              </a:rPr>
              <a:t>en</a:t>
            </a:r>
            <a:r>
              <a:rPr lang="en-AU" sz="1600" b="1" dirty="0">
                <a:solidFill>
                  <a:srgbClr val="7030A0"/>
                </a:solidFill>
                <a:cs typeface="Baloo Tamma" panose="03080902040302020200" pitchFamily="66" charset="77"/>
              </a:rPr>
              <a:t> </a:t>
            </a:r>
            <a:r>
              <a:rPr lang="en-AU" sz="1600" b="1" dirty="0" err="1">
                <a:solidFill>
                  <a:srgbClr val="7030A0"/>
                </a:solidFill>
                <a:cs typeface="Baloo Tamma" panose="03080902040302020200" pitchFamily="66" charset="77"/>
              </a:rPr>
              <a:t>perfiles</a:t>
            </a:r>
            <a:r>
              <a:rPr lang="en-AU" sz="1600" b="1" dirty="0">
                <a:solidFill>
                  <a:srgbClr val="7030A0"/>
                </a:solidFill>
                <a:cs typeface="Baloo Tamma" panose="03080902040302020200" pitchFamily="66" charset="77"/>
              </a:rPr>
              <a:t> 1D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881B5DA-1858-A663-782E-87049C944BA1}"/>
              </a:ext>
            </a:extLst>
          </p:cNvPr>
          <p:cNvSpPr txBox="1"/>
          <p:nvPr/>
        </p:nvSpPr>
        <p:spPr>
          <a:xfrm>
            <a:off x="4390506" y="1251034"/>
            <a:ext cx="36232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50" b="1">
                <a:solidFill>
                  <a:srgbClr val="7030A0"/>
                </a:solidFill>
                <a:latin typeface="Candara" panose="020E0502030303020204" pitchFamily="34" charset="0"/>
                <a:cs typeface="Baloo Tamma" panose="03080902040302020200" pitchFamily="66" charset="77"/>
              </a:defRPr>
            </a:lvl1pPr>
          </a:lstStyle>
          <a:p>
            <a:pPr algn="l"/>
            <a:r>
              <a:rPr lang="en-AU" sz="1600" dirty="0"/>
              <a:t>2</a:t>
            </a:r>
            <a:r>
              <a:rPr lang="en-AU" sz="1600"/>
              <a:t>. Algoritmo</a:t>
            </a:r>
            <a:r>
              <a:rPr lang="en-AU" sz="1600" dirty="0"/>
              <a:t> </a:t>
            </a:r>
            <a:r>
              <a:rPr lang="en-AU" sz="1600"/>
              <a:t>de Selección</a:t>
            </a:r>
            <a:r>
              <a:rPr lang="en-AU" sz="1600" dirty="0"/>
              <a:t>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4028ED6-4D3F-CCB1-2FF8-911E6D5549C5}"/>
              </a:ext>
            </a:extLst>
          </p:cNvPr>
          <p:cNvSpPr txBox="1"/>
          <p:nvPr/>
        </p:nvSpPr>
        <p:spPr>
          <a:xfrm>
            <a:off x="4260094" y="2149597"/>
            <a:ext cx="282126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rgbClr val="002060"/>
                </a:solidFill>
                <a:cs typeface="Baloo Tamma" panose="03080902040302020200" pitchFamily="66" charset="77"/>
              </a:rPr>
              <a:t>500</a:t>
            </a:r>
            <a:r>
              <a:rPr lang="en-AU" sz="1400" dirty="0">
                <a:solidFill>
                  <a:srgbClr val="002060"/>
                </a:solidFill>
                <a:cs typeface="Baloo Tamma" panose="03080902040302020200" pitchFamily="66" charset="77"/>
              </a:rPr>
              <a:t> </a:t>
            </a:r>
          </a:p>
          <a:p>
            <a:pPr algn="ctr"/>
            <a:r>
              <a:rPr lang="en-AU" sz="1400" dirty="0" err="1">
                <a:solidFill>
                  <a:srgbClr val="002060"/>
                </a:solidFill>
                <a:cs typeface="Baloo Tamma" panose="03080902040302020200" pitchFamily="66" charset="77"/>
              </a:rPr>
              <a:t>casos</a:t>
            </a:r>
            <a:r>
              <a:rPr lang="en-AU" sz="1400" dirty="0">
                <a:solidFill>
                  <a:srgbClr val="002060"/>
                </a:solidFill>
                <a:cs typeface="Baloo Tamma" panose="03080902040302020200" pitchFamily="66" charset="77"/>
              </a:rPr>
              <a:t> </a:t>
            </a:r>
            <a:r>
              <a:rPr lang="en-AU" sz="1400" dirty="0" err="1">
                <a:solidFill>
                  <a:srgbClr val="002060"/>
                </a:solidFill>
                <a:cs typeface="Baloo Tamma" panose="03080902040302020200" pitchFamily="66" charset="77"/>
              </a:rPr>
              <a:t>representativos</a:t>
            </a:r>
            <a:r>
              <a:rPr lang="en-AU" sz="1400" dirty="0">
                <a:solidFill>
                  <a:srgbClr val="002060"/>
                </a:solidFill>
                <a:cs typeface="Baloo Tamma" panose="03080902040302020200" pitchFamily="66" charset="77"/>
              </a:rPr>
              <a:t> / </a:t>
            </a:r>
            <a:r>
              <a:rPr lang="en-AU" sz="1400" dirty="0" err="1">
                <a:solidFill>
                  <a:srgbClr val="002060"/>
                </a:solidFill>
                <a:cs typeface="Baloo Tamma" panose="03080902040302020200" pitchFamily="66" charset="77"/>
              </a:rPr>
              <a:t>perfil</a:t>
            </a:r>
            <a:endParaRPr lang="en-AU" sz="1400" dirty="0">
              <a:solidFill>
                <a:srgbClr val="002060"/>
              </a:solidFill>
              <a:cs typeface="Baloo Tamma" panose="03080902040302020200" pitchFamily="66" charset="77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E5A0900-D723-4144-F9F7-775CE30C8640}"/>
              </a:ext>
            </a:extLst>
          </p:cNvPr>
          <p:cNvGrpSpPr/>
          <p:nvPr/>
        </p:nvGrpSpPr>
        <p:grpSpPr>
          <a:xfrm>
            <a:off x="7430548" y="5066111"/>
            <a:ext cx="1434112" cy="1221857"/>
            <a:chOff x="223558" y="1739562"/>
            <a:chExt cx="4338610" cy="3696475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FF9F10AD-7CB7-6D0E-8365-543BCE5EE5F9}"/>
                </a:ext>
              </a:extLst>
            </p:cNvPr>
            <p:cNvGrpSpPr/>
            <p:nvPr/>
          </p:nvGrpSpPr>
          <p:grpSpPr>
            <a:xfrm>
              <a:off x="914400" y="2599589"/>
              <a:ext cx="3647768" cy="2222914"/>
              <a:chOff x="914400" y="2599589"/>
              <a:chExt cx="3647768" cy="2222914"/>
            </a:xfrm>
          </p:grpSpPr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89C3FB81-3132-2B7B-FB98-12ECE8E23E7D}"/>
                  </a:ext>
                </a:extLst>
              </p:cNvPr>
              <p:cNvGrpSpPr/>
              <p:nvPr/>
            </p:nvGrpSpPr>
            <p:grpSpPr>
              <a:xfrm>
                <a:off x="914400" y="2599589"/>
                <a:ext cx="3647768" cy="2219093"/>
                <a:chOff x="914400" y="2599589"/>
                <a:chExt cx="3647768" cy="2219093"/>
              </a:xfrm>
            </p:grpSpPr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CC5BFEF6-6FD2-7C31-6A6E-4781D69126AE}"/>
                    </a:ext>
                  </a:extLst>
                </p:cNvPr>
                <p:cNvCxnSpPr/>
                <p:nvPr/>
              </p:nvCxnSpPr>
              <p:spPr>
                <a:xfrm>
                  <a:off x="914400" y="2599589"/>
                  <a:ext cx="0" cy="221909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EFD1BAD0-DCD3-6B41-E508-CB9903E5FA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5551" y="4817327"/>
                  <a:ext cx="363661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8" name="Forma libre 47">
                <a:extLst>
                  <a:ext uri="{FF2B5EF4-FFF2-40B4-BE49-F238E27FC236}">
                    <a16:creationId xmlns:a16="http://schemas.microsoft.com/office/drawing/2014/main" id="{411AB430-9523-FC1C-B1C6-F8E8BB8F2560}"/>
                  </a:ext>
                </a:extLst>
              </p:cNvPr>
              <p:cNvSpPr/>
              <p:nvPr/>
            </p:nvSpPr>
            <p:spPr>
              <a:xfrm>
                <a:off x="2045827" y="3540583"/>
                <a:ext cx="707492" cy="1281401"/>
              </a:xfrm>
              <a:custGeom>
                <a:avLst/>
                <a:gdLst>
                  <a:gd name="connsiteX0" fmla="*/ 0 w 794260"/>
                  <a:gd name="connsiteY0" fmla="*/ 1275096 h 1281770"/>
                  <a:gd name="connsiteX1" fmla="*/ 213582 w 794260"/>
                  <a:gd name="connsiteY1" fmla="*/ 941373 h 1281770"/>
                  <a:gd name="connsiteX2" fmla="*/ 427165 w 794260"/>
                  <a:gd name="connsiteY2" fmla="*/ 275 h 1281770"/>
                  <a:gd name="connsiteX3" fmla="*/ 620724 w 794260"/>
                  <a:gd name="connsiteY3" fmla="*/ 1041490 h 1281770"/>
                  <a:gd name="connsiteX4" fmla="*/ 794260 w 794260"/>
                  <a:gd name="connsiteY4" fmla="*/ 1281770 h 1281770"/>
                  <a:gd name="connsiteX0" fmla="*/ 0 w 707492"/>
                  <a:gd name="connsiteY0" fmla="*/ 1268422 h 1281770"/>
                  <a:gd name="connsiteX1" fmla="*/ 126814 w 707492"/>
                  <a:gd name="connsiteY1" fmla="*/ 941373 h 1281770"/>
                  <a:gd name="connsiteX2" fmla="*/ 340397 w 707492"/>
                  <a:gd name="connsiteY2" fmla="*/ 275 h 1281770"/>
                  <a:gd name="connsiteX3" fmla="*/ 533956 w 707492"/>
                  <a:gd name="connsiteY3" fmla="*/ 1041490 h 1281770"/>
                  <a:gd name="connsiteX4" fmla="*/ 707492 w 707492"/>
                  <a:gd name="connsiteY4" fmla="*/ 1281770 h 1281770"/>
                  <a:gd name="connsiteX0" fmla="*/ 0 w 707492"/>
                  <a:gd name="connsiteY0" fmla="*/ 1268180 h 1281528"/>
                  <a:gd name="connsiteX1" fmla="*/ 126814 w 707492"/>
                  <a:gd name="connsiteY1" fmla="*/ 941131 h 1281528"/>
                  <a:gd name="connsiteX2" fmla="*/ 340397 w 707492"/>
                  <a:gd name="connsiteY2" fmla="*/ 33 h 1281528"/>
                  <a:gd name="connsiteX3" fmla="*/ 507258 w 707492"/>
                  <a:gd name="connsiteY3" fmla="*/ 907759 h 1281528"/>
                  <a:gd name="connsiteX4" fmla="*/ 707492 w 707492"/>
                  <a:gd name="connsiteY4" fmla="*/ 1281528 h 1281528"/>
                  <a:gd name="connsiteX0" fmla="*/ 0 w 707492"/>
                  <a:gd name="connsiteY0" fmla="*/ 1291232 h 1291232"/>
                  <a:gd name="connsiteX1" fmla="*/ 126814 w 707492"/>
                  <a:gd name="connsiteY1" fmla="*/ 941131 h 1291232"/>
                  <a:gd name="connsiteX2" fmla="*/ 340397 w 707492"/>
                  <a:gd name="connsiteY2" fmla="*/ 33 h 1291232"/>
                  <a:gd name="connsiteX3" fmla="*/ 507258 w 707492"/>
                  <a:gd name="connsiteY3" fmla="*/ 907759 h 1291232"/>
                  <a:gd name="connsiteX4" fmla="*/ 707492 w 707492"/>
                  <a:gd name="connsiteY4" fmla="*/ 1281528 h 1291232"/>
                  <a:gd name="connsiteX0" fmla="*/ 0 w 707492"/>
                  <a:gd name="connsiteY0" fmla="*/ 1281401 h 1281401"/>
                  <a:gd name="connsiteX1" fmla="*/ 126814 w 707492"/>
                  <a:gd name="connsiteY1" fmla="*/ 931300 h 1281401"/>
                  <a:gd name="connsiteX2" fmla="*/ 291236 w 707492"/>
                  <a:gd name="connsiteY2" fmla="*/ 34 h 1281401"/>
                  <a:gd name="connsiteX3" fmla="*/ 507258 w 707492"/>
                  <a:gd name="connsiteY3" fmla="*/ 897928 h 1281401"/>
                  <a:gd name="connsiteX4" fmla="*/ 707492 w 707492"/>
                  <a:gd name="connsiteY4" fmla="*/ 1271697 h 128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492" h="1281401">
                    <a:moveTo>
                      <a:pt x="0" y="1281401"/>
                    </a:moveTo>
                    <a:cubicBezTo>
                      <a:pt x="71194" y="1220774"/>
                      <a:pt x="78275" y="1144861"/>
                      <a:pt x="126814" y="931300"/>
                    </a:cubicBezTo>
                    <a:cubicBezTo>
                      <a:pt x="175353" y="717739"/>
                      <a:pt x="227829" y="5596"/>
                      <a:pt x="291236" y="34"/>
                    </a:cubicBezTo>
                    <a:cubicBezTo>
                      <a:pt x="354643" y="-5528"/>
                      <a:pt x="446076" y="684345"/>
                      <a:pt x="507258" y="897928"/>
                    </a:cubicBezTo>
                    <a:cubicBezTo>
                      <a:pt x="568441" y="1111510"/>
                      <a:pt x="651315" y="1258348"/>
                      <a:pt x="707492" y="1271697"/>
                    </a:cubicBez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 dirty="0"/>
              </a:p>
            </p:txBody>
          </p:sp>
          <p:sp>
            <p:nvSpPr>
              <p:cNvPr id="49" name="Forma libre 48">
                <a:extLst>
                  <a:ext uri="{FF2B5EF4-FFF2-40B4-BE49-F238E27FC236}">
                    <a16:creationId xmlns:a16="http://schemas.microsoft.com/office/drawing/2014/main" id="{06628599-F669-FFC9-5454-9B2A841EBDDA}"/>
                  </a:ext>
                </a:extLst>
              </p:cNvPr>
              <p:cNvSpPr/>
              <p:nvPr/>
            </p:nvSpPr>
            <p:spPr>
              <a:xfrm>
                <a:off x="2449142" y="2676124"/>
                <a:ext cx="1182209" cy="2141203"/>
              </a:xfrm>
              <a:custGeom>
                <a:avLst/>
                <a:gdLst>
                  <a:gd name="connsiteX0" fmla="*/ 0 w 794260"/>
                  <a:gd name="connsiteY0" fmla="*/ 1275096 h 1281770"/>
                  <a:gd name="connsiteX1" fmla="*/ 213582 w 794260"/>
                  <a:gd name="connsiteY1" fmla="*/ 941373 h 1281770"/>
                  <a:gd name="connsiteX2" fmla="*/ 427165 w 794260"/>
                  <a:gd name="connsiteY2" fmla="*/ 275 h 1281770"/>
                  <a:gd name="connsiteX3" fmla="*/ 620724 w 794260"/>
                  <a:gd name="connsiteY3" fmla="*/ 1041490 h 1281770"/>
                  <a:gd name="connsiteX4" fmla="*/ 794260 w 794260"/>
                  <a:gd name="connsiteY4" fmla="*/ 1281770 h 1281770"/>
                  <a:gd name="connsiteX0" fmla="*/ 0 w 707492"/>
                  <a:gd name="connsiteY0" fmla="*/ 1268422 h 1281770"/>
                  <a:gd name="connsiteX1" fmla="*/ 126814 w 707492"/>
                  <a:gd name="connsiteY1" fmla="*/ 941373 h 1281770"/>
                  <a:gd name="connsiteX2" fmla="*/ 340397 w 707492"/>
                  <a:gd name="connsiteY2" fmla="*/ 275 h 1281770"/>
                  <a:gd name="connsiteX3" fmla="*/ 533956 w 707492"/>
                  <a:gd name="connsiteY3" fmla="*/ 1041490 h 1281770"/>
                  <a:gd name="connsiteX4" fmla="*/ 707492 w 707492"/>
                  <a:gd name="connsiteY4" fmla="*/ 1281770 h 1281770"/>
                  <a:gd name="connsiteX0" fmla="*/ 0 w 707492"/>
                  <a:gd name="connsiteY0" fmla="*/ 1268180 h 1281528"/>
                  <a:gd name="connsiteX1" fmla="*/ 126814 w 707492"/>
                  <a:gd name="connsiteY1" fmla="*/ 941131 h 1281528"/>
                  <a:gd name="connsiteX2" fmla="*/ 340397 w 707492"/>
                  <a:gd name="connsiteY2" fmla="*/ 33 h 1281528"/>
                  <a:gd name="connsiteX3" fmla="*/ 507258 w 707492"/>
                  <a:gd name="connsiteY3" fmla="*/ 907759 h 1281528"/>
                  <a:gd name="connsiteX4" fmla="*/ 707492 w 707492"/>
                  <a:gd name="connsiteY4" fmla="*/ 1281528 h 1281528"/>
                  <a:gd name="connsiteX0" fmla="*/ 0 w 707492"/>
                  <a:gd name="connsiteY0" fmla="*/ 1291232 h 1291232"/>
                  <a:gd name="connsiteX1" fmla="*/ 126814 w 707492"/>
                  <a:gd name="connsiteY1" fmla="*/ 941131 h 1291232"/>
                  <a:gd name="connsiteX2" fmla="*/ 340397 w 707492"/>
                  <a:gd name="connsiteY2" fmla="*/ 33 h 1291232"/>
                  <a:gd name="connsiteX3" fmla="*/ 507258 w 707492"/>
                  <a:gd name="connsiteY3" fmla="*/ 907759 h 1291232"/>
                  <a:gd name="connsiteX4" fmla="*/ 707492 w 707492"/>
                  <a:gd name="connsiteY4" fmla="*/ 1281528 h 1291232"/>
                  <a:gd name="connsiteX0" fmla="*/ 0 w 707492"/>
                  <a:gd name="connsiteY0" fmla="*/ 1281401 h 1281401"/>
                  <a:gd name="connsiteX1" fmla="*/ 126814 w 707492"/>
                  <a:gd name="connsiteY1" fmla="*/ 931300 h 1281401"/>
                  <a:gd name="connsiteX2" fmla="*/ 291236 w 707492"/>
                  <a:gd name="connsiteY2" fmla="*/ 34 h 1281401"/>
                  <a:gd name="connsiteX3" fmla="*/ 507258 w 707492"/>
                  <a:gd name="connsiteY3" fmla="*/ 897928 h 1281401"/>
                  <a:gd name="connsiteX4" fmla="*/ 707492 w 707492"/>
                  <a:gd name="connsiteY4" fmla="*/ 1271697 h 128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492" h="1281401">
                    <a:moveTo>
                      <a:pt x="0" y="1281401"/>
                    </a:moveTo>
                    <a:cubicBezTo>
                      <a:pt x="71194" y="1220774"/>
                      <a:pt x="78275" y="1144861"/>
                      <a:pt x="126814" y="931300"/>
                    </a:cubicBezTo>
                    <a:cubicBezTo>
                      <a:pt x="175353" y="717739"/>
                      <a:pt x="227829" y="5596"/>
                      <a:pt x="291236" y="34"/>
                    </a:cubicBezTo>
                    <a:cubicBezTo>
                      <a:pt x="354643" y="-5528"/>
                      <a:pt x="446076" y="684345"/>
                      <a:pt x="507258" y="897928"/>
                    </a:cubicBezTo>
                    <a:cubicBezTo>
                      <a:pt x="568441" y="1111510"/>
                      <a:pt x="651315" y="1258348"/>
                      <a:pt x="707492" y="1271697"/>
                    </a:cubicBez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50" name="Forma libre 49">
                <a:extLst>
                  <a:ext uri="{FF2B5EF4-FFF2-40B4-BE49-F238E27FC236}">
                    <a16:creationId xmlns:a16="http://schemas.microsoft.com/office/drawing/2014/main" id="{B4CEE742-6289-EB48-34C2-B3F9A941457F}"/>
                  </a:ext>
                </a:extLst>
              </p:cNvPr>
              <p:cNvSpPr/>
              <p:nvPr/>
            </p:nvSpPr>
            <p:spPr>
              <a:xfrm>
                <a:off x="3374490" y="3535926"/>
                <a:ext cx="707492" cy="1281401"/>
              </a:xfrm>
              <a:custGeom>
                <a:avLst/>
                <a:gdLst>
                  <a:gd name="connsiteX0" fmla="*/ 0 w 794260"/>
                  <a:gd name="connsiteY0" fmla="*/ 1275096 h 1281770"/>
                  <a:gd name="connsiteX1" fmla="*/ 213582 w 794260"/>
                  <a:gd name="connsiteY1" fmla="*/ 941373 h 1281770"/>
                  <a:gd name="connsiteX2" fmla="*/ 427165 w 794260"/>
                  <a:gd name="connsiteY2" fmla="*/ 275 h 1281770"/>
                  <a:gd name="connsiteX3" fmla="*/ 620724 w 794260"/>
                  <a:gd name="connsiteY3" fmla="*/ 1041490 h 1281770"/>
                  <a:gd name="connsiteX4" fmla="*/ 794260 w 794260"/>
                  <a:gd name="connsiteY4" fmla="*/ 1281770 h 1281770"/>
                  <a:gd name="connsiteX0" fmla="*/ 0 w 707492"/>
                  <a:gd name="connsiteY0" fmla="*/ 1268422 h 1281770"/>
                  <a:gd name="connsiteX1" fmla="*/ 126814 w 707492"/>
                  <a:gd name="connsiteY1" fmla="*/ 941373 h 1281770"/>
                  <a:gd name="connsiteX2" fmla="*/ 340397 w 707492"/>
                  <a:gd name="connsiteY2" fmla="*/ 275 h 1281770"/>
                  <a:gd name="connsiteX3" fmla="*/ 533956 w 707492"/>
                  <a:gd name="connsiteY3" fmla="*/ 1041490 h 1281770"/>
                  <a:gd name="connsiteX4" fmla="*/ 707492 w 707492"/>
                  <a:gd name="connsiteY4" fmla="*/ 1281770 h 1281770"/>
                  <a:gd name="connsiteX0" fmla="*/ 0 w 707492"/>
                  <a:gd name="connsiteY0" fmla="*/ 1268180 h 1281528"/>
                  <a:gd name="connsiteX1" fmla="*/ 126814 w 707492"/>
                  <a:gd name="connsiteY1" fmla="*/ 941131 h 1281528"/>
                  <a:gd name="connsiteX2" fmla="*/ 340397 w 707492"/>
                  <a:gd name="connsiteY2" fmla="*/ 33 h 1281528"/>
                  <a:gd name="connsiteX3" fmla="*/ 507258 w 707492"/>
                  <a:gd name="connsiteY3" fmla="*/ 907759 h 1281528"/>
                  <a:gd name="connsiteX4" fmla="*/ 707492 w 707492"/>
                  <a:gd name="connsiteY4" fmla="*/ 1281528 h 1281528"/>
                  <a:gd name="connsiteX0" fmla="*/ 0 w 707492"/>
                  <a:gd name="connsiteY0" fmla="*/ 1291232 h 1291232"/>
                  <a:gd name="connsiteX1" fmla="*/ 126814 w 707492"/>
                  <a:gd name="connsiteY1" fmla="*/ 941131 h 1291232"/>
                  <a:gd name="connsiteX2" fmla="*/ 340397 w 707492"/>
                  <a:gd name="connsiteY2" fmla="*/ 33 h 1291232"/>
                  <a:gd name="connsiteX3" fmla="*/ 507258 w 707492"/>
                  <a:gd name="connsiteY3" fmla="*/ 907759 h 1291232"/>
                  <a:gd name="connsiteX4" fmla="*/ 707492 w 707492"/>
                  <a:gd name="connsiteY4" fmla="*/ 1281528 h 1291232"/>
                  <a:gd name="connsiteX0" fmla="*/ 0 w 707492"/>
                  <a:gd name="connsiteY0" fmla="*/ 1281401 h 1281401"/>
                  <a:gd name="connsiteX1" fmla="*/ 126814 w 707492"/>
                  <a:gd name="connsiteY1" fmla="*/ 931300 h 1281401"/>
                  <a:gd name="connsiteX2" fmla="*/ 291236 w 707492"/>
                  <a:gd name="connsiteY2" fmla="*/ 34 h 1281401"/>
                  <a:gd name="connsiteX3" fmla="*/ 507258 w 707492"/>
                  <a:gd name="connsiteY3" fmla="*/ 897928 h 1281401"/>
                  <a:gd name="connsiteX4" fmla="*/ 707492 w 707492"/>
                  <a:gd name="connsiteY4" fmla="*/ 1271697 h 128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492" h="1281401">
                    <a:moveTo>
                      <a:pt x="0" y="1281401"/>
                    </a:moveTo>
                    <a:cubicBezTo>
                      <a:pt x="71194" y="1220774"/>
                      <a:pt x="78275" y="1144861"/>
                      <a:pt x="126814" y="931300"/>
                    </a:cubicBezTo>
                    <a:cubicBezTo>
                      <a:pt x="175353" y="717739"/>
                      <a:pt x="227829" y="5596"/>
                      <a:pt x="291236" y="34"/>
                    </a:cubicBezTo>
                    <a:cubicBezTo>
                      <a:pt x="354643" y="-5528"/>
                      <a:pt x="446076" y="684345"/>
                      <a:pt x="507258" y="897928"/>
                    </a:cubicBezTo>
                    <a:cubicBezTo>
                      <a:pt x="568441" y="1111510"/>
                      <a:pt x="651315" y="1258348"/>
                      <a:pt x="707492" y="1271697"/>
                    </a:cubicBez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51" name="Forma libre 50">
                <a:extLst>
                  <a:ext uri="{FF2B5EF4-FFF2-40B4-BE49-F238E27FC236}">
                    <a16:creationId xmlns:a16="http://schemas.microsoft.com/office/drawing/2014/main" id="{D7E4CA45-4B2B-F24E-5680-5BECDD52D6D4}"/>
                  </a:ext>
                </a:extLst>
              </p:cNvPr>
              <p:cNvSpPr/>
              <p:nvPr/>
            </p:nvSpPr>
            <p:spPr>
              <a:xfrm>
                <a:off x="1093875" y="2957183"/>
                <a:ext cx="1029888" cy="1865320"/>
              </a:xfrm>
              <a:custGeom>
                <a:avLst/>
                <a:gdLst>
                  <a:gd name="connsiteX0" fmla="*/ 0 w 794260"/>
                  <a:gd name="connsiteY0" fmla="*/ 1275096 h 1281770"/>
                  <a:gd name="connsiteX1" fmla="*/ 213582 w 794260"/>
                  <a:gd name="connsiteY1" fmla="*/ 941373 h 1281770"/>
                  <a:gd name="connsiteX2" fmla="*/ 427165 w 794260"/>
                  <a:gd name="connsiteY2" fmla="*/ 275 h 1281770"/>
                  <a:gd name="connsiteX3" fmla="*/ 620724 w 794260"/>
                  <a:gd name="connsiteY3" fmla="*/ 1041490 h 1281770"/>
                  <a:gd name="connsiteX4" fmla="*/ 794260 w 794260"/>
                  <a:gd name="connsiteY4" fmla="*/ 1281770 h 1281770"/>
                  <a:gd name="connsiteX0" fmla="*/ 0 w 707492"/>
                  <a:gd name="connsiteY0" fmla="*/ 1268422 h 1281770"/>
                  <a:gd name="connsiteX1" fmla="*/ 126814 w 707492"/>
                  <a:gd name="connsiteY1" fmla="*/ 941373 h 1281770"/>
                  <a:gd name="connsiteX2" fmla="*/ 340397 w 707492"/>
                  <a:gd name="connsiteY2" fmla="*/ 275 h 1281770"/>
                  <a:gd name="connsiteX3" fmla="*/ 533956 w 707492"/>
                  <a:gd name="connsiteY3" fmla="*/ 1041490 h 1281770"/>
                  <a:gd name="connsiteX4" fmla="*/ 707492 w 707492"/>
                  <a:gd name="connsiteY4" fmla="*/ 1281770 h 1281770"/>
                  <a:gd name="connsiteX0" fmla="*/ 0 w 707492"/>
                  <a:gd name="connsiteY0" fmla="*/ 1268180 h 1281528"/>
                  <a:gd name="connsiteX1" fmla="*/ 126814 w 707492"/>
                  <a:gd name="connsiteY1" fmla="*/ 941131 h 1281528"/>
                  <a:gd name="connsiteX2" fmla="*/ 340397 w 707492"/>
                  <a:gd name="connsiteY2" fmla="*/ 33 h 1281528"/>
                  <a:gd name="connsiteX3" fmla="*/ 507258 w 707492"/>
                  <a:gd name="connsiteY3" fmla="*/ 907759 h 1281528"/>
                  <a:gd name="connsiteX4" fmla="*/ 707492 w 707492"/>
                  <a:gd name="connsiteY4" fmla="*/ 1281528 h 1281528"/>
                  <a:gd name="connsiteX0" fmla="*/ 0 w 707492"/>
                  <a:gd name="connsiteY0" fmla="*/ 1291232 h 1291232"/>
                  <a:gd name="connsiteX1" fmla="*/ 126814 w 707492"/>
                  <a:gd name="connsiteY1" fmla="*/ 941131 h 1291232"/>
                  <a:gd name="connsiteX2" fmla="*/ 340397 w 707492"/>
                  <a:gd name="connsiteY2" fmla="*/ 33 h 1291232"/>
                  <a:gd name="connsiteX3" fmla="*/ 507258 w 707492"/>
                  <a:gd name="connsiteY3" fmla="*/ 907759 h 1291232"/>
                  <a:gd name="connsiteX4" fmla="*/ 707492 w 707492"/>
                  <a:gd name="connsiteY4" fmla="*/ 1281528 h 1291232"/>
                  <a:gd name="connsiteX0" fmla="*/ 0 w 707492"/>
                  <a:gd name="connsiteY0" fmla="*/ 1281401 h 1281401"/>
                  <a:gd name="connsiteX1" fmla="*/ 126814 w 707492"/>
                  <a:gd name="connsiteY1" fmla="*/ 931300 h 1281401"/>
                  <a:gd name="connsiteX2" fmla="*/ 291236 w 707492"/>
                  <a:gd name="connsiteY2" fmla="*/ 34 h 1281401"/>
                  <a:gd name="connsiteX3" fmla="*/ 507258 w 707492"/>
                  <a:gd name="connsiteY3" fmla="*/ 897928 h 1281401"/>
                  <a:gd name="connsiteX4" fmla="*/ 707492 w 707492"/>
                  <a:gd name="connsiteY4" fmla="*/ 1271697 h 128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7492" h="1281401">
                    <a:moveTo>
                      <a:pt x="0" y="1281401"/>
                    </a:moveTo>
                    <a:cubicBezTo>
                      <a:pt x="71194" y="1220774"/>
                      <a:pt x="78275" y="1144861"/>
                      <a:pt x="126814" y="931300"/>
                    </a:cubicBezTo>
                    <a:cubicBezTo>
                      <a:pt x="175353" y="717739"/>
                      <a:pt x="227829" y="5596"/>
                      <a:pt x="291236" y="34"/>
                    </a:cubicBezTo>
                    <a:cubicBezTo>
                      <a:pt x="354643" y="-5528"/>
                      <a:pt x="446076" y="684345"/>
                      <a:pt x="507258" y="897928"/>
                    </a:cubicBezTo>
                    <a:cubicBezTo>
                      <a:pt x="568441" y="1111510"/>
                      <a:pt x="651315" y="1258348"/>
                      <a:pt x="707492" y="1271697"/>
                    </a:cubicBezTo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E951D4A6-5101-6CC2-0CE0-E5F1845CECFD}"/>
                </a:ext>
              </a:extLst>
            </p:cNvPr>
            <p:cNvSpPr txBox="1"/>
            <p:nvPr/>
          </p:nvSpPr>
          <p:spPr>
            <a:xfrm>
              <a:off x="2045828" y="4832667"/>
              <a:ext cx="1081669" cy="603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>
                  <a:latin typeface="Didot" panose="02000503000000020003" pitchFamily="2" charset="-79"/>
                  <a:ea typeface="Cambria Math" panose="02040503050406030204" pitchFamily="18" charset="0"/>
                  <a:cs typeface="Didot" panose="02000503000000020003" pitchFamily="2" charset="-79"/>
                </a:rPr>
                <a:t>x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92A19586-15B8-5689-9C4D-1483631C7914}"/>
                </a:ext>
              </a:extLst>
            </p:cNvPr>
            <p:cNvSpPr txBox="1"/>
            <p:nvPr/>
          </p:nvSpPr>
          <p:spPr>
            <a:xfrm>
              <a:off x="223558" y="1739562"/>
              <a:ext cx="2061293" cy="83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>
                  <a:latin typeface="Didot" panose="02000503000000020003" pitchFamily="2" charset="-79"/>
                  <a:ea typeface="Apple Symbols" panose="02000000000000000000" pitchFamily="2" charset="-79"/>
                  <a:cs typeface="Didot" panose="02000503000000020003" pitchFamily="2" charset="-79"/>
                </a:rPr>
                <a:t>RBF(x)</a:t>
              </a:r>
            </a:p>
          </p:txBody>
        </p:sp>
        <p:sp>
          <p:nvSpPr>
            <p:cNvPr id="40" name="Forma libre 39">
              <a:extLst>
                <a:ext uri="{FF2B5EF4-FFF2-40B4-BE49-F238E27FC236}">
                  <a16:creationId xmlns:a16="http://schemas.microsoft.com/office/drawing/2014/main" id="{C95AE3D2-C050-E176-1A83-FC708F432309}"/>
                </a:ext>
              </a:extLst>
            </p:cNvPr>
            <p:cNvSpPr/>
            <p:nvPr/>
          </p:nvSpPr>
          <p:spPr>
            <a:xfrm>
              <a:off x="1750145" y="3745096"/>
              <a:ext cx="592005" cy="1072232"/>
            </a:xfrm>
            <a:custGeom>
              <a:avLst/>
              <a:gdLst>
                <a:gd name="connsiteX0" fmla="*/ 0 w 794260"/>
                <a:gd name="connsiteY0" fmla="*/ 1275096 h 1281770"/>
                <a:gd name="connsiteX1" fmla="*/ 213582 w 794260"/>
                <a:gd name="connsiteY1" fmla="*/ 941373 h 1281770"/>
                <a:gd name="connsiteX2" fmla="*/ 427165 w 794260"/>
                <a:gd name="connsiteY2" fmla="*/ 275 h 1281770"/>
                <a:gd name="connsiteX3" fmla="*/ 620724 w 794260"/>
                <a:gd name="connsiteY3" fmla="*/ 1041490 h 1281770"/>
                <a:gd name="connsiteX4" fmla="*/ 794260 w 794260"/>
                <a:gd name="connsiteY4" fmla="*/ 1281770 h 1281770"/>
                <a:gd name="connsiteX0" fmla="*/ 0 w 707492"/>
                <a:gd name="connsiteY0" fmla="*/ 1268422 h 1281770"/>
                <a:gd name="connsiteX1" fmla="*/ 126814 w 707492"/>
                <a:gd name="connsiteY1" fmla="*/ 941373 h 1281770"/>
                <a:gd name="connsiteX2" fmla="*/ 340397 w 707492"/>
                <a:gd name="connsiteY2" fmla="*/ 275 h 1281770"/>
                <a:gd name="connsiteX3" fmla="*/ 533956 w 707492"/>
                <a:gd name="connsiteY3" fmla="*/ 1041490 h 1281770"/>
                <a:gd name="connsiteX4" fmla="*/ 707492 w 707492"/>
                <a:gd name="connsiteY4" fmla="*/ 1281770 h 1281770"/>
                <a:gd name="connsiteX0" fmla="*/ 0 w 707492"/>
                <a:gd name="connsiteY0" fmla="*/ 1268180 h 1281528"/>
                <a:gd name="connsiteX1" fmla="*/ 126814 w 707492"/>
                <a:gd name="connsiteY1" fmla="*/ 941131 h 1281528"/>
                <a:gd name="connsiteX2" fmla="*/ 340397 w 707492"/>
                <a:gd name="connsiteY2" fmla="*/ 33 h 1281528"/>
                <a:gd name="connsiteX3" fmla="*/ 507258 w 707492"/>
                <a:gd name="connsiteY3" fmla="*/ 907759 h 1281528"/>
                <a:gd name="connsiteX4" fmla="*/ 707492 w 707492"/>
                <a:gd name="connsiteY4" fmla="*/ 1281528 h 1281528"/>
                <a:gd name="connsiteX0" fmla="*/ 0 w 707492"/>
                <a:gd name="connsiteY0" fmla="*/ 1291232 h 1291232"/>
                <a:gd name="connsiteX1" fmla="*/ 126814 w 707492"/>
                <a:gd name="connsiteY1" fmla="*/ 941131 h 1291232"/>
                <a:gd name="connsiteX2" fmla="*/ 340397 w 707492"/>
                <a:gd name="connsiteY2" fmla="*/ 33 h 1291232"/>
                <a:gd name="connsiteX3" fmla="*/ 507258 w 707492"/>
                <a:gd name="connsiteY3" fmla="*/ 907759 h 1291232"/>
                <a:gd name="connsiteX4" fmla="*/ 707492 w 707492"/>
                <a:gd name="connsiteY4" fmla="*/ 1281528 h 1291232"/>
                <a:gd name="connsiteX0" fmla="*/ 0 w 707492"/>
                <a:gd name="connsiteY0" fmla="*/ 1281401 h 1281401"/>
                <a:gd name="connsiteX1" fmla="*/ 126814 w 707492"/>
                <a:gd name="connsiteY1" fmla="*/ 931300 h 1281401"/>
                <a:gd name="connsiteX2" fmla="*/ 291236 w 707492"/>
                <a:gd name="connsiteY2" fmla="*/ 34 h 1281401"/>
                <a:gd name="connsiteX3" fmla="*/ 507258 w 707492"/>
                <a:gd name="connsiteY3" fmla="*/ 897928 h 1281401"/>
                <a:gd name="connsiteX4" fmla="*/ 707492 w 707492"/>
                <a:gd name="connsiteY4" fmla="*/ 1271697 h 128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7492" h="1281401">
                  <a:moveTo>
                    <a:pt x="0" y="1281401"/>
                  </a:moveTo>
                  <a:cubicBezTo>
                    <a:pt x="71194" y="1220774"/>
                    <a:pt x="78275" y="1144861"/>
                    <a:pt x="126814" y="931300"/>
                  </a:cubicBezTo>
                  <a:cubicBezTo>
                    <a:pt x="175353" y="717739"/>
                    <a:pt x="227829" y="5596"/>
                    <a:pt x="291236" y="34"/>
                  </a:cubicBezTo>
                  <a:cubicBezTo>
                    <a:pt x="354643" y="-5528"/>
                    <a:pt x="446076" y="684345"/>
                    <a:pt x="507258" y="897928"/>
                  </a:cubicBezTo>
                  <a:cubicBezTo>
                    <a:pt x="568441" y="1111510"/>
                    <a:pt x="651315" y="1258348"/>
                    <a:pt x="707492" y="1271697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  <p:sp>
          <p:nvSpPr>
            <p:cNvPr id="41" name="Forma libre 40">
              <a:extLst>
                <a:ext uri="{FF2B5EF4-FFF2-40B4-BE49-F238E27FC236}">
                  <a16:creationId xmlns:a16="http://schemas.microsoft.com/office/drawing/2014/main" id="{B0F05944-6CB3-0756-6D2B-67166B1ECBC3}"/>
                </a:ext>
              </a:extLst>
            </p:cNvPr>
            <p:cNvSpPr/>
            <p:nvPr/>
          </p:nvSpPr>
          <p:spPr>
            <a:xfrm>
              <a:off x="1075235" y="2673978"/>
              <a:ext cx="2971471" cy="1080659"/>
            </a:xfrm>
            <a:custGeom>
              <a:avLst/>
              <a:gdLst>
                <a:gd name="connsiteX0" fmla="*/ 0 w 3112851"/>
                <a:gd name="connsiteY0" fmla="*/ 521127 h 895068"/>
                <a:gd name="connsiteX1" fmla="*/ 243192 w 3112851"/>
                <a:gd name="connsiteY1" fmla="*/ 482216 h 895068"/>
                <a:gd name="connsiteX2" fmla="*/ 573932 w 3112851"/>
                <a:gd name="connsiteY2" fmla="*/ 287663 h 895068"/>
                <a:gd name="connsiteX3" fmla="*/ 856034 w 3112851"/>
                <a:gd name="connsiteY3" fmla="*/ 423850 h 895068"/>
                <a:gd name="connsiteX4" fmla="*/ 1342417 w 3112851"/>
                <a:gd name="connsiteY4" fmla="*/ 890778 h 895068"/>
                <a:gd name="connsiteX5" fmla="*/ 1634247 w 3112851"/>
                <a:gd name="connsiteY5" fmla="*/ 618403 h 895068"/>
                <a:gd name="connsiteX6" fmla="*/ 1974715 w 3112851"/>
                <a:gd name="connsiteY6" fmla="*/ 5561 h 895068"/>
                <a:gd name="connsiteX7" fmla="*/ 2247090 w 3112851"/>
                <a:gd name="connsiteY7" fmla="*/ 346029 h 895068"/>
                <a:gd name="connsiteX8" fmla="*/ 2684834 w 3112851"/>
                <a:gd name="connsiteY8" fmla="*/ 861595 h 895068"/>
                <a:gd name="connsiteX9" fmla="*/ 3112851 w 3112851"/>
                <a:gd name="connsiteY9" fmla="*/ 530854 h 895068"/>
                <a:gd name="connsiteX0" fmla="*/ 0 w 3112851"/>
                <a:gd name="connsiteY0" fmla="*/ 516970 h 890911"/>
                <a:gd name="connsiteX1" fmla="*/ 243192 w 3112851"/>
                <a:gd name="connsiteY1" fmla="*/ 478059 h 890911"/>
                <a:gd name="connsiteX2" fmla="*/ 573932 w 3112851"/>
                <a:gd name="connsiteY2" fmla="*/ 283506 h 890911"/>
                <a:gd name="connsiteX3" fmla="*/ 856034 w 3112851"/>
                <a:gd name="connsiteY3" fmla="*/ 419693 h 890911"/>
                <a:gd name="connsiteX4" fmla="*/ 1342417 w 3112851"/>
                <a:gd name="connsiteY4" fmla="*/ 886621 h 890911"/>
                <a:gd name="connsiteX5" fmla="*/ 1634247 w 3112851"/>
                <a:gd name="connsiteY5" fmla="*/ 614246 h 890911"/>
                <a:gd name="connsiteX6" fmla="*/ 1974715 w 3112851"/>
                <a:gd name="connsiteY6" fmla="*/ 1404 h 890911"/>
                <a:gd name="connsiteX7" fmla="*/ 2383277 w 3112851"/>
                <a:gd name="connsiteY7" fmla="*/ 458604 h 890911"/>
                <a:gd name="connsiteX8" fmla="*/ 2684834 w 3112851"/>
                <a:gd name="connsiteY8" fmla="*/ 857438 h 890911"/>
                <a:gd name="connsiteX9" fmla="*/ 3112851 w 3112851"/>
                <a:gd name="connsiteY9" fmla="*/ 526697 h 890911"/>
                <a:gd name="connsiteX0" fmla="*/ 0 w 3112851"/>
                <a:gd name="connsiteY0" fmla="*/ 517007 h 890948"/>
                <a:gd name="connsiteX1" fmla="*/ 243192 w 3112851"/>
                <a:gd name="connsiteY1" fmla="*/ 478096 h 890948"/>
                <a:gd name="connsiteX2" fmla="*/ 573932 w 3112851"/>
                <a:gd name="connsiteY2" fmla="*/ 283543 h 890948"/>
                <a:gd name="connsiteX3" fmla="*/ 856034 w 3112851"/>
                <a:gd name="connsiteY3" fmla="*/ 419730 h 890948"/>
                <a:gd name="connsiteX4" fmla="*/ 1342417 w 3112851"/>
                <a:gd name="connsiteY4" fmla="*/ 886658 h 890948"/>
                <a:gd name="connsiteX5" fmla="*/ 1634247 w 3112851"/>
                <a:gd name="connsiteY5" fmla="*/ 614283 h 890948"/>
                <a:gd name="connsiteX6" fmla="*/ 1974715 w 3112851"/>
                <a:gd name="connsiteY6" fmla="*/ 1441 h 890948"/>
                <a:gd name="connsiteX7" fmla="*/ 2383277 w 3112851"/>
                <a:gd name="connsiteY7" fmla="*/ 458641 h 890948"/>
                <a:gd name="connsiteX8" fmla="*/ 2684834 w 3112851"/>
                <a:gd name="connsiteY8" fmla="*/ 857475 h 890948"/>
                <a:gd name="connsiteX9" fmla="*/ 3112851 w 3112851"/>
                <a:gd name="connsiteY9" fmla="*/ 526734 h 890948"/>
                <a:gd name="connsiteX0" fmla="*/ 0 w 3005847"/>
                <a:gd name="connsiteY0" fmla="*/ 526735 h 890948"/>
                <a:gd name="connsiteX1" fmla="*/ 136188 w 3005847"/>
                <a:gd name="connsiteY1" fmla="*/ 478096 h 890948"/>
                <a:gd name="connsiteX2" fmla="*/ 466928 w 3005847"/>
                <a:gd name="connsiteY2" fmla="*/ 283543 h 890948"/>
                <a:gd name="connsiteX3" fmla="*/ 749030 w 3005847"/>
                <a:gd name="connsiteY3" fmla="*/ 419730 h 890948"/>
                <a:gd name="connsiteX4" fmla="*/ 1235413 w 3005847"/>
                <a:gd name="connsiteY4" fmla="*/ 886658 h 890948"/>
                <a:gd name="connsiteX5" fmla="*/ 1527243 w 3005847"/>
                <a:gd name="connsiteY5" fmla="*/ 614283 h 890948"/>
                <a:gd name="connsiteX6" fmla="*/ 1867711 w 3005847"/>
                <a:gd name="connsiteY6" fmla="*/ 1441 h 890948"/>
                <a:gd name="connsiteX7" fmla="*/ 2276273 w 3005847"/>
                <a:gd name="connsiteY7" fmla="*/ 458641 h 890948"/>
                <a:gd name="connsiteX8" fmla="*/ 2577830 w 3005847"/>
                <a:gd name="connsiteY8" fmla="*/ 857475 h 890948"/>
                <a:gd name="connsiteX9" fmla="*/ 3005847 w 3005847"/>
                <a:gd name="connsiteY9" fmla="*/ 526734 h 890948"/>
                <a:gd name="connsiteX0" fmla="*/ 0 w 3005847"/>
                <a:gd name="connsiteY0" fmla="*/ 526735 h 890948"/>
                <a:gd name="connsiteX1" fmla="*/ 214009 w 3005847"/>
                <a:gd name="connsiteY1" fmla="*/ 429458 h 890948"/>
                <a:gd name="connsiteX2" fmla="*/ 466928 w 3005847"/>
                <a:gd name="connsiteY2" fmla="*/ 283543 h 890948"/>
                <a:gd name="connsiteX3" fmla="*/ 749030 w 3005847"/>
                <a:gd name="connsiteY3" fmla="*/ 419730 h 890948"/>
                <a:gd name="connsiteX4" fmla="*/ 1235413 w 3005847"/>
                <a:gd name="connsiteY4" fmla="*/ 886658 h 890948"/>
                <a:gd name="connsiteX5" fmla="*/ 1527243 w 3005847"/>
                <a:gd name="connsiteY5" fmla="*/ 614283 h 890948"/>
                <a:gd name="connsiteX6" fmla="*/ 1867711 w 3005847"/>
                <a:gd name="connsiteY6" fmla="*/ 1441 h 890948"/>
                <a:gd name="connsiteX7" fmla="*/ 2276273 w 3005847"/>
                <a:gd name="connsiteY7" fmla="*/ 458641 h 890948"/>
                <a:gd name="connsiteX8" fmla="*/ 2577830 w 3005847"/>
                <a:gd name="connsiteY8" fmla="*/ 857475 h 890948"/>
                <a:gd name="connsiteX9" fmla="*/ 3005847 w 3005847"/>
                <a:gd name="connsiteY9" fmla="*/ 526734 h 890948"/>
                <a:gd name="connsiteX0" fmla="*/ 0 w 3005847"/>
                <a:gd name="connsiteY0" fmla="*/ 526735 h 887320"/>
                <a:gd name="connsiteX1" fmla="*/ 214009 w 3005847"/>
                <a:gd name="connsiteY1" fmla="*/ 429458 h 887320"/>
                <a:gd name="connsiteX2" fmla="*/ 466928 w 3005847"/>
                <a:gd name="connsiteY2" fmla="*/ 283543 h 887320"/>
                <a:gd name="connsiteX3" fmla="*/ 856035 w 3005847"/>
                <a:gd name="connsiteY3" fmla="*/ 546190 h 887320"/>
                <a:gd name="connsiteX4" fmla="*/ 1235413 w 3005847"/>
                <a:gd name="connsiteY4" fmla="*/ 886658 h 887320"/>
                <a:gd name="connsiteX5" fmla="*/ 1527243 w 3005847"/>
                <a:gd name="connsiteY5" fmla="*/ 614283 h 887320"/>
                <a:gd name="connsiteX6" fmla="*/ 1867711 w 3005847"/>
                <a:gd name="connsiteY6" fmla="*/ 1441 h 887320"/>
                <a:gd name="connsiteX7" fmla="*/ 2276273 w 3005847"/>
                <a:gd name="connsiteY7" fmla="*/ 458641 h 887320"/>
                <a:gd name="connsiteX8" fmla="*/ 2577830 w 3005847"/>
                <a:gd name="connsiteY8" fmla="*/ 857475 h 887320"/>
                <a:gd name="connsiteX9" fmla="*/ 3005847 w 3005847"/>
                <a:gd name="connsiteY9" fmla="*/ 526734 h 887320"/>
                <a:gd name="connsiteX0" fmla="*/ 0 w 3005847"/>
                <a:gd name="connsiteY0" fmla="*/ 526735 h 1089335"/>
                <a:gd name="connsiteX1" fmla="*/ 214009 w 3005847"/>
                <a:gd name="connsiteY1" fmla="*/ 429458 h 1089335"/>
                <a:gd name="connsiteX2" fmla="*/ 466928 w 3005847"/>
                <a:gd name="connsiteY2" fmla="*/ 283543 h 1089335"/>
                <a:gd name="connsiteX3" fmla="*/ 924129 w 3005847"/>
                <a:gd name="connsiteY3" fmla="*/ 1061756 h 1089335"/>
                <a:gd name="connsiteX4" fmla="*/ 1235413 w 3005847"/>
                <a:gd name="connsiteY4" fmla="*/ 886658 h 1089335"/>
                <a:gd name="connsiteX5" fmla="*/ 1527243 w 3005847"/>
                <a:gd name="connsiteY5" fmla="*/ 614283 h 1089335"/>
                <a:gd name="connsiteX6" fmla="*/ 1867711 w 3005847"/>
                <a:gd name="connsiteY6" fmla="*/ 1441 h 1089335"/>
                <a:gd name="connsiteX7" fmla="*/ 2276273 w 3005847"/>
                <a:gd name="connsiteY7" fmla="*/ 458641 h 1089335"/>
                <a:gd name="connsiteX8" fmla="*/ 2577830 w 3005847"/>
                <a:gd name="connsiteY8" fmla="*/ 857475 h 1089335"/>
                <a:gd name="connsiteX9" fmla="*/ 3005847 w 3005847"/>
                <a:gd name="connsiteY9" fmla="*/ 526734 h 1089335"/>
                <a:gd name="connsiteX0" fmla="*/ 0 w 3005847"/>
                <a:gd name="connsiteY0" fmla="*/ 526735 h 1076437"/>
                <a:gd name="connsiteX1" fmla="*/ 214009 w 3005847"/>
                <a:gd name="connsiteY1" fmla="*/ 429458 h 1076437"/>
                <a:gd name="connsiteX2" fmla="*/ 466928 w 3005847"/>
                <a:gd name="connsiteY2" fmla="*/ 283543 h 1076437"/>
                <a:gd name="connsiteX3" fmla="*/ 924129 w 3005847"/>
                <a:gd name="connsiteY3" fmla="*/ 1061756 h 1076437"/>
                <a:gd name="connsiteX4" fmla="*/ 1342417 w 3005847"/>
                <a:gd name="connsiteY4" fmla="*/ 779654 h 1076437"/>
                <a:gd name="connsiteX5" fmla="*/ 1527243 w 3005847"/>
                <a:gd name="connsiteY5" fmla="*/ 614283 h 1076437"/>
                <a:gd name="connsiteX6" fmla="*/ 1867711 w 3005847"/>
                <a:gd name="connsiteY6" fmla="*/ 1441 h 1076437"/>
                <a:gd name="connsiteX7" fmla="*/ 2276273 w 3005847"/>
                <a:gd name="connsiteY7" fmla="*/ 458641 h 1076437"/>
                <a:gd name="connsiteX8" fmla="*/ 2577830 w 3005847"/>
                <a:gd name="connsiteY8" fmla="*/ 857475 h 1076437"/>
                <a:gd name="connsiteX9" fmla="*/ 3005847 w 3005847"/>
                <a:gd name="connsiteY9" fmla="*/ 526734 h 1076437"/>
                <a:gd name="connsiteX0" fmla="*/ 0 w 3005847"/>
                <a:gd name="connsiteY0" fmla="*/ 526735 h 1089335"/>
                <a:gd name="connsiteX1" fmla="*/ 214009 w 3005847"/>
                <a:gd name="connsiteY1" fmla="*/ 429458 h 1089335"/>
                <a:gd name="connsiteX2" fmla="*/ 466928 w 3005847"/>
                <a:gd name="connsiteY2" fmla="*/ 283543 h 1089335"/>
                <a:gd name="connsiteX3" fmla="*/ 924129 w 3005847"/>
                <a:gd name="connsiteY3" fmla="*/ 1061756 h 1089335"/>
                <a:gd name="connsiteX4" fmla="*/ 1274323 w 3005847"/>
                <a:gd name="connsiteY4" fmla="*/ 886658 h 1089335"/>
                <a:gd name="connsiteX5" fmla="*/ 1527243 w 3005847"/>
                <a:gd name="connsiteY5" fmla="*/ 614283 h 1089335"/>
                <a:gd name="connsiteX6" fmla="*/ 1867711 w 3005847"/>
                <a:gd name="connsiteY6" fmla="*/ 1441 h 1089335"/>
                <a:gd name="connsiteX7" fmla="*/ 2276273 w 3005847"/>
                <a:gd name="connsiteY7" fmla="*/ 458641 h 1089335"/>
                <a:gd name="connsiteX8" fmla="*/ 2577830 w 3005847"/>
                <a:gd name="connsiteY8" fmla="*/ 857475 h 1089335"/>
                <a:gd name="connsiteX9" fmla="*/ 3005847 w 3005847"/>
                <a:gd name="connsiteY9" fmla="*/ 526734 h 1089335"/>
                <a:gd name="connsiteX0" fmla="*/ 0 w 3005847"/>
                <a:gd name="connsiteY0" fmla="*/ 526735 h 1094411"/>
                <a:gd name="connsiteX1" fmla="*/ 214009 w 3005847"/>
                <a:gd name="connsiteY1" fmla="*/ 429458 h 1094411"/>
                <a:gd name="connsiteX2" fmla="*/ 466928 w 3005847"/>
                <a:gd name="connsiteY2" fmla="*/ 283543 h 1094411"/>
                <a:gd name="connsiteX3" fmla="*/ 924129 w 3005847"/>
                <a:gd name="connsiteY3" fmla="*/ 1061756 h 1094411"/>
                <a:gd name="connsiteX4" fmla="*/ 1274323 w 3005847"/>
                <a:gd name="connsiteY4" fmla="*/ 886658 h 1094411"/>
                <a:gd name="connsiteX5" fmla="*/ 1527243 w 3005847"/>
                <a:gd name="connsiteY5" fmla="*/ 614283 h 1094411"/>
                <a:gd name="connsiteX6" fmla="*/ 1867711 w 3005847"/>
                <a:gd name="connsiteY6" fmla="*/ 1441 h 1094411"/>
                <a:gd name="connsiteX7" fmla="*/ 2276273 w 3005847"/>
                <a:gd name="connsiteY7" fmla="*/ 458641 h 1094411"/>
                <a:gd name="connsiteX8" fmla="*/ 2577830 w 3005847"/>
                <a:gd name="connsiteY8" fmla="*/ 857475 h 1094411"/>
                <a:gd name="connsiteX9" fmla="*/ 3005847 w 3005847"/>
                <a:gd name="connsiteY9" fmla="*/ 526734 h 1094411"/>
                <a:gd name="connsiteX0" fmla="*/ 0 w 3005847"/>
                <a:gd name="connsiteY0" fmla="*/ 526735 h 1093276"/>
                <a:gd name="connsiteX1" fmla="*/ 214009 w 3005847"/>
                <a:gd name="connsiteY1" fmla="*/ 429458 h 1093276"/>
                <a:gd name="connsiteX2" fmla="*/ 466928 w 3005847"/>
                <a:gd name="connsiteY2" fmla="*/ 283543 h 1093276"/>
                <a:gd name="connsiteX3" fmla="*/ 924129 w 3005847"/>
                <a:gd name="connsiteY3" fmla="*/ 1061756 h 1093276"/>
                <a:gd name="connsiteX4" fmla="*/ 1274323 w 3005847"/>
                <a:gd name="connsiteY4" fmla="*/ 886658 h 1093276"/>
                <a:gd name="connsiteX5" fmla="*/ 1527243 w 3005847"/>
                <a:gd name="connsiteY5" fmla="*/ 614283 h 1093276"/>
                <a:gd name="connsiteX6" fmla="*/ 1867711 w 3005847"/>
                <a:gd name="connsiteY6" fmla="*/ 1441 h 1093276"/>
                <a:gd name="connsiteX7" fmla="*/ 2276273 w 3005847"/>
                <a:gd name="connsiteY7" fmla="*/ 458641 h 1093276"/>
                <a:gd name="connsiteX8" fmla="*/ 2577830 w 3005847"/>
                <a:gd name="connsiteY8" fmla="*/ 857475 h 1093276"/>
                <a:gd name="connsiteX9" fmla="*/ 3005847 w 3005847"/>
                <a:gd name="connsiteY9" fmla="*/ 526734 h 1093276"/>
                <a:gd name="connsiteX0" fmla="*/ 0 w 3005847"/>
                <a:gd name="connsiteY0" fmla="*/ 525790 h 1092331"/>
                <a:gd name="connsiteX1" fmla="*/ 214009 w 3005847"/>
                <a:gd name="connsiteY1" fmla="*/ 428513 h 1092331"/>
                <a:gd name="connsiteX2" fmla="*/ 466928 w 3005847"/>
                <a:gd name="connsiteY2" fmla="*/ 282598 h 1092331"/>
                <a:gd name="connsiteX3" fmla="*/ 924129 w 3005847"/>
                <a:gd name="connsiteY3" fmla="*/ 1060811 h 1092331"/>
                <a:gd name="connsiteX4" fmla="*/ 1274323 w 3005847"/>
                <a:gd name="connsiteY4" fmla="*/ 885713 h 1092331"/>
                <a:gd name="connsiteX5" fmla="*/ 1595336 w 3005847"/>
                <a:gd name="connsiteY5" fmla="*/ 379874 h 1092331"/>
                <a:gd name="connsiteX6" fmla="*/ 1867711 w 3005847"/>
                <a:gd name="connsiteY6" fmla="*/ 496 h 1092331"/>
                <a:gd name="connsiteX7" fmla="*/ 2276273 w 3005847"/>
                <a:gd name="connsiteY7" fmla="*/ 457696 h 1092331"/>
                <a:gd name="connsiteX8" fmla="*/ 2577830 w 3005847"/>
                <a:gd name="connsiteY8" fmla="*/ 856530 h 1092331"/>
                <a:gd name="connsiteX9" fmla="*/ 3005847 w 3005847"/>
                <a:gd name="connsiteY9" fmla="*/ 525789 h 1092331"/>
                <a:gd name="connsiteX0" fmla="*/ 0 w 3005847"/>
                <a:gd name="connsiteY0" fmla="*/ 516078 h 1082619"/>
                <a:gd name="connsiteX1" fmla="*/ 214009 w 3005847"/>
                <a:gd name="connsiteY1" fmla="*/ 418801 h 1082619"/>
                <a:gd name="connsiteX2" fmla="*/ 466928 w 3005847"/>
                <a:gd name="connsiteY2" fmla="*/ 272886 h 1082619"/>
                <a:gd name="connsiteX3" fmla="*/ 924129 w 3005847"/>
                <a:gd name="connsiteY3" fmla="*/ 1051099 h 1082619"/>
                <a:gd name="connsiteX4" fmla="*/ 1274323 w 3005847"/>
                <a:gd name="connsiteY4" fmla="*/ 876001 h 1082619"/>
                <a:gd name="connsiteX5" fmla="*/ 1595336 w 3005847"/>
                <a:gd name="connsiteY5" fmla="*/ 370162 h 1082619"/>
                <a:gd name="connsiteX6" fmla="*/ 1906621 w 3005847"/>
                <a:gd name="connsiteY6" fmla="*/ 512 h 1082619"/>
                <a:gd name="connsiteX7" fmla="*/ 2276273 w 3005847"/>
                <a:gd name="connsiteY7" fmla="*/ 447984 h 1082619"/>
                <a:gd name="connsiteX8" fmla="*/ 2577830 w 3005847"/>
                <a:gd name="connsiteY8" fmla="*/ 846818 h 1082619"/>
                <a:gd name="connsiteX9" fmla="*/ 3005847 w 3005847"/>
                <a:gd name="connsiteY9" fmla="*/ 516077 h 1082619"/>
                <a:gd name="connsiteX0" fmla="*/ 0 w 3005847"/>
                <a:gd name="connsiteY0" fmla="*/ 516665 h 1083206"/>
                <a:gd name="connsiteX1" fmla="*/ 214009 w 3005847"/>
                <a:gd name="connsiteY1" fmla="*/ 419388 h 1083206"/>
                <a:gd name="connsiteX2" fmla="*/ 466928 w 3005847"/>
                <a:gd name="connsiteY2" fmla="*/ 273473 h 1083206"/>
                <a:gd name="connsiteX3" fmla="*/ 924129 w 3005847"/>
                <a:gd name="connsiteY3" fmla="*/ 1051686 h 1083206"/>
                <a:gd name="connsiteX4" fmla="*/ 1274323 w 3005847"/>
                <a:gd name="connsiteY4" fmla="*/ 876588 h 1083206"/>
                <a:gd name="connsiteX5" fmla="*/ 1595336 w 3005847"/>
                <a:gd name="connsiteY5" fmla="*/ 370749 h 1083206"/>
                <a:gd name="connsiteX6" fmla="*/ 1906621 w 3005847"/>
                <a:gd name="connsiteY6" fmla="*/ 1099 h 1083206"/>
                <a:gd name="connsiteX7" fmla="*/ 2315183 w 3005847"/>
                <a:gd name="connsiteY7" fmla="*/ 487482 h 1083206"/>
                <a:gd name="connsiteX8" fmla="*/ 2577830 w 3005847"/>
                <a:gd name="connsiteY8" fmla="*/ 847405 h 1083206"/>
                <a:gd name="connsiteX9" fmla="*/ 3005847 w 3005847"/>
                <a:gd name="connsiteY9" fmla="*/ 516664 h 1083206"/>
                <a:gd name="connsiteX0" fmla="*/ 0 w 3005847"/>
                <a:gd name="connsiteY0" fmla="*/ 516665 h 1083206"/>
                <a:gd name="connsiteX1" fmla="*/ 214009 w 3005847"/>
                <a:gd name="connsiteY1" fmla="*/ 419388 h 1083206"/>
                <a:gd name="connsiteX2" fmla="*/ 466928 w 3005847"/>
                <a:gd name="connsiteY2" fmla="*/ 273473 h 1083206"/>
                <a:gd name="connsiteX3" fmla="*/ 924129 w 3005847"/>
                <a:gd name="connsiteY3" fmla="*/ 1051686 h 1083206"/>
                <a:gd name="connsiteX4" fmla="*/ 1274323 w 3005847"/>
                <a:gd name="connsiteY4" fmla="*/ 876588 h 1083206"/>
                <a:gd name="connsiteX5" fmla="*/ 1595336 w 3005847"/>
                <a:gd name="connsiteY5" fmla="*/ 370749 h 1083206"/>
                <a:gd name="connsiteX6" fmla="*/ 1906621 w 3005847"/>
                <a:gd name="connsiteY6" fmla="*/ 1099 h 1083206"/>
                <a:gd name="connsiteX7" fmla="*/ 2315183 w 3005847"/>
                <a:gd name="connsiteY7" fmla="*/ 487482 h 1083206"/>
                <a:gd name="connsiteX8" fmla="*/ 2577830 w 3005847"/>
                <a:gd name="connsiteY8" fmla="*/ 847405 h 1083206"/>
                <a:gd name="connsiteX9" fmla="*/ 3005847 w 3005847"/>
                <a:gd name="connsiteY9" fmla="*/ 516664 h 1083206"/>
                <a:gd name="connsiteX0" fmla="*/ 0 w 3005847"/>
                <a:gd name="connsiteY0" fmla="*/ 516665 h 1083206"/>
                <a:gd name="connsiteX1" fmla="*/ 214009 w 3005847"/>
                <a:gd name="connsiteY1" fmla="*/ 419388 h 1083206"/>
                <a:gd name="connsiteX2" fmla="*/ 466928 w 3005847"/>
                <a:gd name="connsiteY2" fmla="*/ 273473 h 1083206"/>
                <a:gd name="connsiteX3" fmla="*/ 924129 w 3005847"/>
                <a:gd name="connsiteY3" fmla="*/ 1051686 h 1083206"/>
                <a:gd name="connsiteX4" fmla="*/ 1274323 w 3005847"/>
                <a:gd name="connsiteY4" fmla="*/ 876588 h 1083206"/>
                <a:gd name="connsiteX5" fmla="*/ 1595336 w 3005847"/>
                <a:gd name="connsiteY5" fmla="*/ 370749 h 1083206"/>
                <a:gd name="connsiteX6" fmla="*/ 1906621 w 3005847"/>
                <a:gd name="connsiteY6" fmla="*/ 1099 h 1083206"/>
                <a:gd name="connsiteX7" fmla="*/ 2315183 w 3005847"/>
                <a:gd name="connsiteY7" fmla="*/ 487482 h 1083206"/>
                <a:gd name="connsiteX8" fmla="*/ 2636196 w 3005847"/>
                <a:gd name="connsiteY8" fmla="*/ 857133 h 1083206"/>
                <a:gd name="connsiteX9" fmla="*/ 3005847 w 3005847"/>
                <a:gd name="connsiteY9" fmla="*/ 516664 h 1083206"/>
                <a:gd name="connsiteX0" fmla="*/ 0 w 2971471"/>
                <a:gd name="connsiteY0" fmla="*/ 599167 h 1083206"/>
                <a:gd name="connsiteX1" fmla="*/ 179633 w 2971471"/>
                <a:gd name="connsiteY1" fmla="*/ 419388 h 1083206"/>
                <a:gd name="connsiteX2" fmla="*/ 432552 w 2971471"/>
                <a:gd name="connsiteY2" fmla="*/ 273473 h 1083206"/>
                <a:gd name="connsiteX3" fmla="*/ 889753 w 2971471"/>
                <a:gd name="connsiteY3" fmla="*/ 1051686 h 1083206"/>
                <a:gd name="connsiteX4" fmla="*/ 1239947 w 2971471"/>
                <a:gd name="connsiteY4" fmla="*/ 876588 h 1083206"/>
                <a:gd name="connsiteX5" fmla="*/ 1560960 w 2971471"/>
                <a:gd name="connsiteY5" fmla="*/ 370749 h 1083206"/>
                <a:gd name="connsiteX6" fmla="*/ 1872245 w 2971471"/>
                <a:gd name="connsiteY6" fmla="*/ 1099 h 1083206"/>
                <a:gd name="connsiteX7" fmla="*/ 2280807 w 2971471"/>
                <a:gd name="connsiteY7" fmla="*/ 487482 h 1083206"/>
                <a:gd name="connsiteX8" fmla="*/ 2601820 w 2971471"/>
                <a:gd name="connsiteY8" fmla="*/ 857133 h 1083206"/>
                <a:gd name="connsiteX9" fmla="*/ 2971471 w 2971471"/>
                <a:gd name="connsiteY9" fmla="*/ 516664 h 1083206"/>
                <a:gd name="connsiteX0" fmla="*/ 0 w 2971471"/>
                <a:gd name="connsiteY0" fmla="*/ 599167 h 1083206"/>
                <a:gd name="connsiteX1" fmla="*/ 207134 w 2971471"/>
                <a:gd name="connsiteY1" fmla="*/ 426263 h 1083206"/>
                <a:gd name="connsiteX2" fmla="*/ 432552 w 2971471"/>
                <a:gd name="connsiteY2" fmla="*/ 273473 h 1083206"/>
                <a:gd name="connsiteX3" fmla="*/ 889753 w 2971471"/>
                <a:gd name="connsiteY3" fmla="*/ 1051686 h 1083206"/>
                <a:gd name="connsiteX4" fmla="*/ 1239947 w 2971471"/>
                <a:gd name="connsiteY4" fmla="*/ 876588 h 1083206"/>
                <a:gd name="connsiteX5" fmla="*/ 1560960 w 2971471"/>
                <a:gd name="connsiteY5" fmla="*/ 370749 h 1083206"/>
                <a:gd name="connsiteX6" fmla="*/ 1872245 w 2971471"/>
                <a:gd name="connsiteY6" fmla="*/ 1099 h 1083206"/>
                <a:gd name="connsiteX7" fmla="*/ 2280807 w 2971471"/>
                <a:gd name="connsiteY7" fmla="*/ 487482 h 1083206"/>
                <a:gd name="connsiteX8" fmla="*/ 2601820 w 2971471"/>
                <a:gd name="connsiteY8" fmla="*/ 857133 h 1083206"/>
                <a:gd name="connsiteX9" fmla="*/ 2971471 w 2971471"/>
                <a:gd name="connsiteY9" fmla="*/ 516664 h 1083206"/>
                <a:gd name="connsiteX0" fmla="*/ 0 w 2971471"/>
                <a:gd name="connsiteY0" fmla="*/ 599167 h 1083206"/>
                <a:gd name="connsiteX1" fmla="*/ 207134 w 2971471"/>
                <a:gd name="connsiteY1" fmla="*/ 426263 h 1083206"/>
                <a:gd name="connsiteX2" fmla="*/ 432552 w 2971471"/>
                <a:gd name="connsiteY2" fmla="*/ 273473 h 1083206"/>
                <a:gd name="connsiteX3" fmla="*/ 889753 w 2971471"/>
                <a:gd name="connsiteY3" fmla="*/ 1051686 h 1083206"/>
                <a:gd name="connsiteX4" fmla="*/ 1239947 w 2971471"/>
                <a:gd name="connsiteY4" fmla="*/ 876588 h 1083206"/>
                <a:gd name="connsiteX5" fmla="*/ 1560960 w 2971471"/>
                <a:gd name="connsiteY5" fmla="*/ 370749 h 1083206"/>
                <a:gd name="connsiteX6" fmla="*/ 1872245 w 2971471"/>
                <a:gd name="connsiteY6" fmla="*/ 1099 h 1083206"/>
                <a:gd name="connsiteX7" fmla="*/ 2280807 w 2971471"/>
                <a:gd name="connsiteY7" fmla="*/ 487482 h 1083206"/>
                <a:gd name="connsiteX8" fmla="*/ 2601820 w 2971471"/>
                <a:gd name="connsiteY8" fmla="*/ 857133 h 1083206"/>
                <a:gd name="connsiteX9" fmla="*/ 2971471 w 2971471"/>
                <a:gd name="connsiteY9" fmla="*/ 516664 h 1083206"/>
                <a:gd name="connsiteX0" fmla="*/ 0 w 2971471"/>
                <a:gd name="connsiteY0" fmla="*/ 599167 h 1079096"/>
                <a:gd name="connsiteX1" fmla="*/ 207134 w 2971471"/>
                <a:gd name="connsiteY1" fmla="*/ 426263 h 1079096"/>
                <a:gd name="connsiteX2" fmla="*/ 494428 w 2971471"/>
                <a:gd name="connsiteY2" fmla="*/ 335350 h 1079096"/>
                <a:gd name="connsiteX3" fmla="*/ 889753 w 2971471"/>
                <a:gd name="connsiteY3" fmla="*/ 1051686 h 1079096"/>
                <a:gd name="connsiteX4" fmla="*/ 1239947 w 2971471"/>
                <a:gd name="connsiteY4" fmla="*/ 876588 h 1079096"/>
                <a:gd name="connsiteX5" fmla="*/ 1560960 w 2971471"/>
                <a:gd name="connsiteY5" fmla="*/ 370749 h 1079096"/>
                <a:gd name="connsiteX6" fmla="*/ 1872245 w 2971471"/>
                <a:gd name="connsiteY6" fmla="*/ 1099 h 1079096"/>
                <a:gd name="connsiteX7" fmla="*/ 2280807 w 2971471"/>
                <a:gd name="connsiteY7" fmla="*/ 487482 h 1079096"/>
                <a:gd name="connsiteX8" fmla="*/ 2601820 w 2971471"/>
                <a:gd name="connsiteY8" fmla="*/ 857133 h 1079096"/>
                <a:gd name="connsiteX9" fmla="*/ 2971471 w 2971471"/>
                <a:gd name="connsiteY9" fmla="*/ 516664 h 1079096"/>
                <a:gd name="connsiteX0" fmla="*/ 0 w 2971471"/>
                <a:gd name="connsiteY0" fmla="*/ 599167 h 1079096"/>
                <a:gd name="connsiteX1" fmla="*/ 207134 w 2971471"/>
                <a:gd name="connsiteY1" fmla="*/ 426263 h 1079096"/>
                <a:gd name="connsiteX2" fmla="*/ 494428 w 2971471"/>
                <a:gd name="connsiteY2" fmla="*/ 335350 h 1079096"/>
                <a:gd name="connsiteX3" fmla="*/ 889753 w 2971471"/>
                <a:gd name="connsiteY3" fmla="*/ 1051686 h 1079096"/>
                <a:gd name="connsiteX4" fmla="*/ 1239947 w 2971471"/>
                <a:gd name="connsiteY4" fmla="*/ 876588 h 1079096"/>
                <a:gd name="connsiteX5" fmla="*/ 1560960 w 2971471"/>
                <a:gd name="connsiteY5" fmla="*/ 370749 h 1079096"/>
                <a:gd name="connsiteX6" fmla="*/ 1872245 w 2971471"/>
                <a:gd name="connsiteY6" fmla="*/ 1099 h 1079096"/>
                <a:gd name="connsiteX7" fmla="*/ 2280807 w 2971471"/>
                <a:gd name="connsiteY7" fmla="*/ 487482 h 1079096"/>
                <a:gd name="connsiteX8" fmla="*/ 2601820 w 2971471"/>
                <a:gd name="connsiteY8" fmla="*/ 857133 h 1079096"/>
                <a:gd name="connsiteX9" fmla="*/ 2971471 w 2971471"/>
                <a:gd name="connsiteY9" fmla="*/ 516664 h 1079096"/>
                <a:gd name="connsiteX0" fmla="*/ 0 w 2971471"/>
                <a:gd name="connsiteY0" fmla="*/ 599167 h 1079096"/>
                <a:gd name="connsiteX1" fmla="*/ 207134 w 2971471"/>
                <a:gd name="connsiteY1" fmla="*/ 426263 h 1079096"/>
                <a:gd name="connsiteX2" fmla="*/ 494428 w 2971471"/>
                <a:gd name="connsiteY2" fmla="*/ 335350 h 1079096"/>
                <a:gd name="connsiteX3" fmla="*/ 889753 w 2971471"/>
                <a:gd name="connsiteY3" fmla="*/ 1051686 h 1079096"/>
                <a:gd name="connsiteX4" fmla="*/ 1239947 w 2971471"/>
                <a:gd name="connsiteY4" fmla="*/ 876588 h 1079096"/>
                <a:gd name="connsiteX5" fmla="*/ 1560960 w 2971471"/>
                <a:gd name="connsiteY5" fmla="*/ 370749 h 1079096"/>
                <a:gd name="connsiteX6" fmla="*/ 1872245 w 2971471"/>
                <a:gd name="connsiteY6" fmla="*/ 1099 h 1079096"/>
                <a:gd name="connsiteX7" fmla="*/ 2280807 w 2971471"/>
                <a:gd name="connsiteY7" fmla="*/ 487482 h 1079096"/>
                <a:gd name="connsiteX8" fmla="*/ 2601820 w 2971471"/>
                <a:gd name="connsiteY8" fmla="*/ 857133 h 1079096"/>
                <a:gd name="connsiteX9" fmla="*/ 2971471 w 2971471"/>
                <a:gd name="connsiteY9" fmla="*/ 516664 h 1079096"/>
                <a:gd name="connsiteX0" fmla="*/ 0 w 2971471"/>
                <a:gd name="connsiteY0" fmla="*/ 599167 h 1080630"/>
                <a:gd name="connsiteX1" fmla="*/ 207134 w 2971471"/>
                <a:gd name="connsiteY1" fmla="*/ 426263 h 1080630"/>
                <a:gd name="connsiteX2" fmla="*/ 494428 w 2971471"/>
                <a:gd name="connsiteY2" fmla="*/ 335350 h 1080630"/>
                <a:gd name="connsiteX3" fmla="*/ 889753 w 2971471"/>
                <a:gd name="connsiteY3" fmla="*/ 1051686 h 1080630"/>
                <a:gd name="connsiteX4" fmla="*/ 1239947 w 2971471"/>
                <a:gd name="connsiteY4" fmla="*/ 876588 h 1080630"/>
                <a:gd name="connsiteX5" fmla="*/ 1560960 w 2971471"/>
                <a:gd name="connsiteY5" fmla="*/ 370749 h 1080630"/>
                <a:gd name="connsiteX6" fmla="*/ 1872245 w 2971471"/>
                <a:gd name="connsiteY6" fmla="*/ 1099 h 1080630"/>
                <a:gd name="connsiteX7" fmla="*/ 2280807 w 2971471"/>
                <a:gd name="connsiteY7" fmla="*/ 487482 h 1080630"/>
                <a:gd name="connsiteX8" fmla="*/ 2601820 w 2971471"/>
                <a:gd name="connsiteY8" fmla="*/ 857133 h 1080630"/>
                <a:gd name="connsiteX9" fmla="*/ 2971471 w 2971471"/>
                <a:gd name="connsiteY9" fmla="*/ 516664 h 1080630"/>
                <a:gd name="connsiteX0" fmla="*/ 0 w 2971471"/>
                <a:gd name="connsiteY0" fmla="*/ 599167 h 1080630"/>
                <a:gd name="connsiteX1" fmla="*/ 207134 w 2971471"/>
                <a:gd name="connsiteY1" fmla="*/ 426263 h 1080630"/>
                <a:gd name="connsiteX2" fmla="*/ 494428 w 2971471"/>
                <a:gd name="connsiteY2" fmla="*/ 335350 h 1080630"/>
                <a:gd name="connsiteX3" fmla="*/ 889753 w 2971471"/>
                <a:gd name="connsiteY3" fmla="*/ 1051686 h 1080630"/>
                <a:gd name="connsiteX4" fmla="*/ 1239947 w 2971471"/>
                <a:gd name="connsiteY4" fmla="*/ 876588 h 1080630"/>
                <a:gd name="connsiteX5" fmla="*/ 1560960 w 2971471"/>
                <a:gd name="connsiteY5" fmla="*/ 370749 h 1080630"/>
                <a:gd name="connsiteX6" fmla="*/ 1872245 w 2971471"/>
                <a:gd name="connsiteY6" fmla="*/ 1099 h 1080630"/>
                <a:gd name="connsiteX7" fmla="*/ 2280807 w 2971471"/>
                <a:gd name="connsiteY7" fmla="*/ 487482 h 1080630"/>
                <a:gd name="connsiteX8" fmla="*/ 2601820 w 2971471"/>
                <a:gd name="connsiteY8" fmla="*/ 857133 h 1080630"/>
                <a:gd name="connsiteX9" fmla="*/ 2971471 w 2971471"/>
                <a:gd name="connsiteY9" fmla="*/ 516664 h 1080630"/>
                <a:gd name="connsiteX0" fmla="*/ 0 w 2971471"/>
                <a:gd name="connsiteY0" fmla="*/ 599167 h 1080630"/>
                <a:gd name="connsiteX1" fmla="*/ 207134 w 2971471"/>
                <a:gd name="connsiteY1" fmla="*/ 426263 h 1080630"/>
                <a:gd name="connsiteX2" fmla="*/ 494428 w 2971471"/>
                <a:gd name="connsiteY2" fmla="*/ 335350 h 1080630"/>
                <a:gd name="connsiteX3" fmla="*/ 889753 w 2971471"/>
                <a:gd name="connsiteY3" fmla="*/ 1051686 h 1080630"/>
                <a:gd name="connsiteX4" fmla="*/ 1239947 w 2971471"/>
                <a:gd name="connsiteY4" fmla="*/ 876588 h 1080630"/>
                <a:gd name="connsiteX5" fmla="*/ 1560960 w 2971471"/>
                <a:gd name="connsiteY5" fmla="*/ 370749 h 1080630"/>
                <a:gd name="connsiteX6" fmla="*/ 1872245 w 2971471"/>
                <a:gd name="connsiteY6" fmla="*/ 1099 h 1080630"/>
                <a:gd name="connsiteX7" fmla="*/ 2280807 w 2971471"/>
                <a:gd name="connsiteY7" fmla="*/ 487482 h 1080630"/>
                <a:gd name="connsiteX8" fmla="*/ 2601820 w 2971471"/>
                <a:gd name="connsiteY8" fmla="*/ 857133 h 1080630"/>
                <a:gd name="connsiteX9" fmla="*/ 2971471 w 2971471"/>
                <a:gd name="connsiteY9" fmla="*/ 516664 h 1080630"/>
                <a:gd name="connsiteX0" fmla="*/ 0 w 2971471"/>
                <a:gd name="connsiteY0" fmla="*/ 599196 h 1080659"/>
                <a:gd name="connsiteX1" fmla="*/ 207134 w 2971471"/>
                <a:gd name="connsiteY1" fmla="*/ 426292 h 1080659"/>
                <a:gd name="connsiteX2" fmla="*/ 494428 w 2971471"/>
                <a:gd name="connsiteY2" fmla="*/ 335379 h 1080659"/>
                <a:gd name="connsiteX3" fmla="*/ 889753 w 2971471"/>
                <a:gd name="connsiteY3" fmla="*/ 1051715 h 1080659"/>
                <a:gd name="connsiteX4" fmla="*/ 1239947 w 2971471"/>
                <a:gd name="connsiteY4" fmla="*/ 876617 h 1080659"/>
                <a:gd name="connsiteX5" fmla="*/ 1560960 w 2971471"/>
                <a:gd name="connsiteY5" fmla="*/ 370778 h 1080659"/>
                <a:gd name="connsiteX6" fmla="*/ 1872245 w 2971471"/>
                <a:gd name="connsiteY6" fmla="*/ 1128 h 1080659"/>
                <a:gd name="connsiteX7" fmla="*/ 2280807 w 2971471"/>
                <a:gd name="connsiteY7" fmla="*/ 487511 h 1080659"/>
                <a:gd name="connsiteX8" fmla="*/ 2601820 w 2971471"/>
                <a:gd name="connsiteY8" fmla="*/ 857162 h 1080659"/>
                <a:gd name="connsiteX9" fmla="*/ 2971471 w 2971471"/>
                <a:gd name="connsiteY9" fmla="*/ 516693 h 108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1471" h="1080659">
                  <a:moveTo>
                    <a:pt x="0" y="599196"/>
                  </a:moveTo>
                  <a:cubicBezTo>
                    <a:pt x="73768" y="599196"/>
                    <a:pt x="124730" y="525262"/>
                    <a:pt x="207134" y="426292"/>
                  </a:cubicBezTo>
                  <a:cubicBezTo>
                    <a:pt x="289538" y="327322"/>
                    <a:pt x="380658" y="231142"/>
                    <a:pt x="494428" y="335379"/>
                  </a:cubicBezTo>
                  <a:cubicBezTo>
                    <a:pt x="608198" y="439616"/>
                    <a:pt x="765500" y="961509"/>
                    <a:pt x="889753" y="1051715"/>
                  </a:cubicBezTo>
                  <a:cubicBezTo>
                    <a:pt x="1014006" y="1141921"/>
                    <a:pt x="1134954" y="1003857"/>
                    <a:pt x="1239947" y="876617"/>
                  </a:cubicBezTo>
                  <a:cubicBezTo>
                    <a:pt x="1344940" y="749377"/>
                    <a:pt x="1468926" y="523368"/>
                    <a:pt x="1560960" y="370778"/>
                  </a:cubicBezTo>
                  <a:cubicBezTo>
                    <a:pt x="1652994" y="218188"/>
                    <a:pt x="1752271" y="-18327"/>
                    <a:pt x="1872245" y="1128"/>
                  </a:cubicBezTo>
                  <a:cubicBezTo>
                    <a:pt x="1992219" y="20583"/>
                    <a:pt x="2181513" y="322167"/>
                    <a:pt x="2280807" y="487511"/>
                  </a:cubicBezTo>
                  <a:cubicBezTo>
                    <a:pt x="2380101" y="652855"/>
                    <a:pt x="2457527" y="826358"/>
                    <a:pt x="2601820" y="857162"/>
                  </a:cubicBezTo>
                  <a:cubicBezTo>
                    <a:pt x="2746113" y="887966"/>
                    <a:pt x="2829609" y="697465"/>
                    <a:pt x="2971471" y="516693"/>
                  </a:cubicBezTo>
                </a:path>
              </a:pathLst>
            </a:custGeom>
            <a:noFill/>
            <a:ln w="19050">
              <a:solidFill>
                <a:srgbClr val="0432FF">
                  <a:alpha val="6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dirty="0"/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DEE8D63E-074C-D568-3E1E-741216780E91}"/>
                </a:ext>
              </a:extLst>
            </p:cNvPr>
            <p:cNvSpPr/>
            <p:nvPr/>
          </p:nvSpPr>
          <p:spPr>
            <a:xfrm>
              <a:off x="1952225" y="3687155"/>
              <a:ext cx="76503" cy="76503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07C0609C-0587-E266-DBD3-F78FEB43B3F1}"/>
                </a:ext>
              </a:extLst>
            </p:cNvPr>
            <p:cNvSpPr/>
            <p:nvPr/>
          </p:nvSpPr>
          <p:spPr>
            <a:xfrm>
              <a:off x="1488133" y="2918931"/>
              <a:ext cx="76503" cy="76503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F7203595-29BC-DB5D-0615-24EB35FBEA81}"/>
                </a:ext>
              </a:extLst>
            </p:cNvPr>
            <p:cNvSpPr/>
            <p:nvPr/>
          </p:nvSpPr>
          <p:spPr>
            <a:xfrm>
              <a:off x="2899340" y="2613222"/>
              <a:ext cx="76503" cy="76503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3D901B22-3230-790E-EA42-848CCC9EC627}"/>
                </a:ext>
              </a:extLst>
            </p:cNvPr>
            <p:cNvSpPr/>
            <p:nvPr/>
          </p:nvSpPr>
          <p:spPr>
            <a:xfrm>
              <a:off x="3631351" y="3464080"/>
              <a:ext cx="76503" cy="76503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3975D927-38A1-AB27-27B0-E9A2D3A329CD}"/>
                </a:ext>
              </a:extLst>
            </p:cNvPr>
            <p:cNvSpPr/>
            <p:nvPr/>
          </p:nvSpPr>
          <p:spPr>
            <a:xfrm>
              <a:off x="2303237" y="3464080"/>
              <a:ext cx="76503" cy="76503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833A5A01-D838-1CF3-BD06-C1858A35F3BA}"/>
              </a:ext>
            </a:extLst>
          </p:cNvPr>
          <p:cNvSpPr txBox="1"/>
          <p:nvPr/>
        </p:nvSpPr>
        <p:spPr>
          <a:xfrm>
            <a:off x="286997" y="4156980"/>
            <a:ext cx="331259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1">
                <a:solidFill>
                  <a:srgbClr val="7030A0"/>
                </a:solidFill>
                <a:latin typeface="Candara" panose="020E0502030303020204" pitchFamily="34" charset="0"/>
                <a:cs typeface="Baloo Tamma" panose="03080902040302020200" pitchFamily="66" charset="77"/>
              </a:defRPr>
            </a:lvl1pPr>
          </a:lstStyle>
          <a:p>
            <a:r>
              <a:rPr lang="en-AU" sz="1600" dirty="0"/>
              <a:t>3. </a:t>
            </a:r>
            <a:r>
              <a:rPr lang="en-AU" sz="1600" dirty="0" err="1"/>
              <a:t>Modelado</a:t>
            </a:r>
            <a:r>
              <a:rPr lang="en-AU" sz="1600" dirty="0"/>
              <a:t> </a:t>
            </a:r>
            <a:r>
              <a:rPr lang="en-AU" sz="1600" dirty="0" err="1"/>
              <a:t>numérico</a:t>
            </a:r>
            <a:r>
              <a:rPr lang="en-AU" sz="1600" dirty="0"/>
              <a:t> SWASH 1D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3D550472-607B-BE66-8777-9BEF5A43C4AE}"/>
                  </a:ext>
                </a:extLst>
              </p:cNvPr>
              <p:cNvSpPr txBox="1"/>
              <p:nvPr/>
            </p:nvSpPr>
            <p:spPr>
              <a:xfrm>
                <a:off x="4773749" y="2801362"/>
                <a:ext cx="2002971" cy="539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AU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AU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AU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AU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AU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  <m:r>
                            <a:rPr lang="es-E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E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s-E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AU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s-E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𝑵𝑴</m:t>
                      </m:r>
                    </m:oMath>
                  </m:oMathPara>
                </a14:m>
                <a:endParaRPr lang="en-AU" sz="14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en-AU" sz="1400" i="1" dirty="0">
                    <a:solidFill>
                      <a:srgbClr val="002060"/>
                    </a:solidFill>
                    <a:cs typeface="Baloo Tamma" panose="03080902040302020200" pitchFamily="66" charset="77"/>
                  </a:rPr>
                  <a:t>Camus et al., 2011</a:t>
                </a:r>
              </a:p>
            </p:txBody>
          </p:sp>
        </mc:Choice>
        <mc:Fallback xmlns=""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3D550472-607B-BE66-8777-9BEF5A43C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749" y="2801362"/>
                <a:ext cx="2002971" cy="539828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CuadroTexto 55">
            <a:extLst>
              <a:ext uri="{FF2B5EF4-FFF2-40B4-BE49-F238E27FC236}">
                <a16:creationId xmlns:a16="http://schemas.microsoft.com/office/drawing/2014/main" id="{43263A55-A917-B30D-BDDC-4F611906E181}"/>
              </a:ext>
            </a:extLst>
          </p:cNvPr>
          <p:cNvSpPr txBox="1"/>
          <p:nvPr/>
        </p:nvSpPr>
        <p:spPr>
          <a:xfrm>
            <a:off x="4390505" y="4143115"/>
            <a:ext cx="209563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1">
                <a:solidFill>
                  <a:srgbClr val="7030A0"/>
                </a:solidFill>
                <a:latin typeface="Candara" panose="020E0502030303020204" pitchFamily="34" charset="0"/>
                <a:cs typeface="Baloo Tamma" panose="03080902040302020200" pitchFamily="66" charset="77"/>
              </a:defRPr>
            </a:lvl1pPr>
          </a:lstStyle>
          <a:p>
            <a:r>
              <a:rPr lang="en-AU" sz="1600" dirty="0"/>
              <a:t>4. </a:t>
            </a:r>
            <a:r>
              <a:rPr lang="en-AU" sz="1600" dirty="0" err="1"/>
              <a:t>Interpolación</a:t>
            </a:r>
            <a:r>
              <a:rPr lang="en-AU" sz="1600" dirty="0"/>
              <a:t> RBF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86D9A5C-3E90-D447-205E-FABF31468A33}"/>
              </a:ext>
            </a:extLst>
          </p:cNvPr>
          <p:cNvSpPr txBox="1"/>
          <p:nvPr/>
        </p:nvSpPr>
        <p:spPr>
          <a:xfrm>
            <a:off x="7254031" y="4189159"/>
            <a:ext cx="17157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Candara" panose="020E0502030303020204" pitchFamily="34" charset="0"/>
              </a:rPr>
              <a:t>Reconstrucción Variables</a:t>
            </a:r>
          </a:p>
          <a:p>
            <a:pPr algn="ctr"/>
            <a:r>
              <a:rPr lang="es-ES" sz="1400" b="1" dirty="0">
                <a:latin typeface="Candara" panose="020E0502030303020204" pitchFamily="34" charset="0"/>
              </a:rPr>
              <a:t>Run-up y Q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3216830-7A86-BF6D-D2F7-53586054B6B6}"/>
              </a:ext>
            </a:extLst>
          </p:cNvPr>
          <p:cNvCxnSpPr>
            <a:cxnSpLocks/>
          </p:cNvCxnSpPr>
          <p:nvPr/>
        </p:nvCxnSpPr>
        <p:spPr>
          <a:xfrm>
            <a:off x="4218432" y="1283067"/>
            <a:ext cx="0" cy="5194912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FC81CE2D-B8BF-70B9-9244-F2529883563C}"/>
              </a:ext>
            </a:extLst>
          </p:cNvPr>
          <p:cNvCxnSpPr>
            <a:cxnSpLocks/>
          </p:cNvCxnSpPr>
          <p:nvPr/>
        </p:nvCxnSpPr>
        <p:spPr>
          <a:xfrm flipH="1">
            <a:off x="324959" y="4080086"/>
            <a:ext cx="8378517" cy="23276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n 58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419EC95-910D-3DFF-2384-C60B37E492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30" t="7266" r="50661" b="7241"/>
          <a:stretch/>
        </p:blipFill>
        <p:spPr>
          <a:xfrm>
            <a:off x="694690" y="4495534"/>
            <a:ext cx="2497204" cy="233703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46CE7CD-A5D1-BE74-DD61-1044C1B29442}"/>
              </a:ext>
            </a:extLst>
          </p:cNvPr>
          <p:cNvGrpSpPr/>
          <p:nvPr/>
        </p:nvGrpSpPr>
        <p:grpSpPr>
          <a:xfrm>
            <a:off x="4276817" y="4514377"/>
            <a:ext cx="3226211" cy="1828873"/>
            <a:chOff x="4300695" y="4487328"/>
            <a:chExt cx="2755721" cy="1562162"/>
          </a:xfrm>
        </p:grpSpPr>
        <p:grpSp>
          <p:nvGrpSpPr>
            <p:cNvPr id="60" name="Grupo 59">
              <a:extLst>
                <a:ext uri="{FF2B5EF4-FFF2-40B4-BE49-F238E27FC236}">
                  <a16:creationId xmlns:a16="http://schemas.microsoft.com/office/drawing/2014/main" id="{1FAC9B7D-BAC3-9D8A-D808-18EB53C8B942}"/>
                </a:ext>
              </a:extLst>
            </p:cNvPr>
            <p:cNvGrpSpPr/>
            <p:nvPr/>
          </p:nvGrpSpPr>
          <p:grpSpPr>
            <a:xfrm>
              <a:off x="4300695" y="4487328"/>
              <a:ext cx="2747597" cy="1259240"/>
              <a:chOff x="2192371" y="2345537"/>
              <a:chExt cx="7806784" cy="3577896"/>
            </a:xfrm>
          </p:grpSpPr>
          <p:pic>
            <p:nvPicPr>
              <p:cNvPr id="61" name="Imagen 60">
                <a:extLst>
                  <a:ext uri="{FF2B5EF4-FFF2-40B4-BE49-F238E27FC236}">
                    <a16:creationId xmlns:a16="http://schemas.microsoft.com/office/drawing/2014/main" id="{8F6350EF-07D6-A878-2E44-1B65A42EE3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35190"/>
              <a:stretch/>
            </p:blipFill>
            <p:spPr>
              <a:xfrm>
                <a:off x="2192371" y="2345537"/>
                <a:ext cx="7806784" cy="2839493"/>
              </a:xfrm>
              <a:prstGeom prst="rect">
                <a:avLst/>
              </a:prstGeom>
            </p:spPr>
          </p:pic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CB118551-D665-0936-6EE1-D54CA090E445}"/>
                  </a:ext>
                </a:extLst>
              </p:cNvPr>
              <p:cNvSpPr/>
              <p:nvPr/>
            </p:nvSpPr>
            <p:spPr>
              <a:xfrm>
                <a:off x="2696132" y="5836027"/>
                <a:ext cx="369794" cy="87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053E23F8-1DFC-3A1B-A110-493ED675BCC6}"/>
                </a:ext>
              </a:extLst>
            </p:cNvPr>
            <p:cNvGrpSpPr/>
            <p:nvPr/>
          </p:nvGrpSpPr>
          <p:grpSpPr>
            <a:xfrm>
              <a:off x="4308819" y="5517140"/>
              <a:ext cx="2747597" cy="532350"/>
              <a:chOff x="2192371" y="5214257"/>
              <a:chExt cx="7806784" cy="1512573"/>
            </a:xfrm>
          </p:grpSpPr>
          <p:pic>
            <p:nvPicPr>
              <p:cNvPr id="64" name="Imagen 63">
                <a:extLst>
                  <a:ext uri="{FF2B5EF4-FFF2-40B4-BE49-F238E27FC236}">
                    <a16:creationId xmlns:a16="http://schemas.microsoft.com/office/drawing/2014/main" id="{67DE3853-76B8-15F9-690D-3772D1F463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65477"/>
              <a:stretch/>
            </p:blipFill>
            <p:spPr>
              <a:xfrm>
                <a:off x="2192371" y="5214257"/>
                <a:ext cx="7806784" cy="1512573"/>
              </a:xfrm>
              <a:prstGeom prst="rect">
                <a:avLst/>
              </a:prstGeom>
            </p:spPr>
          </p:pic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251F9106-0336-6CB7-CF39-CFAE38DF00F6}"/>
                  </a:ext>
                </a:extLst>
              </p:cNvPr>
              <p:cNvSpPr/>
              <p:nvPr/>
            </p:nvSpPr>
            <p:spPr>
              <a:xfrm>
                <a:off x="2696132" y="5836027"/>
                <a:ext cx="369794" cy="87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BF5F87F-F681-0C28-6D0A-345A243FB54E}"/>
              </a:ext>
            </a:extLst>
          </p:cNvPr>
          <p:cNvSpPr txBox="1"/>
          <p:nvPr/>
        </p:nvSpPr>
        <p:spPr>
          <a:xfrm>
            <a:off x="191216" y="153274"/>
            <a:ext cx="5350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andara" panose="020E0502030303020204" pitchFamily="34" charset="0"/>
              </a:rPr>
              <a:t> Metamodelo </a:t>
            </a:r>
            <a:r>
              <a:rPr lang="es-ES" sz="2800" b="1" dirty="0" err="1">
                <a:latin typeface="Candara" panose="020E0502030303020204" pitchFamily="34" charset="0"/>
              </a:rPr>
              <a:t>HySwash</a:t>
            </a:r>
            <a:endParaRPr lang="es-E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6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F38D313-67C1-28A3-45A3-BF607AD1A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7483257-9522-D0CE-1068-4B78C4578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5A0AF1D-6D60-E77C-00C9-45AEF663F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D81CA20-800E-08F7-E9E8-F4F5CDDE1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pic>
        <p:nvPicPr>
          <p:cNvPr id="16" name="Picture 89">
            <a:extLst>
              <a:ext uri="{FF2B5EF4-FFF2-40B4-BE49-F238E27FC236}">
                <a16:creationId xmlns:a16="http://schemas.microsoft.com/office/drawing/2014/main" id="{4EC4991D-74CA-FC3A-6A12-3696685665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7171" r="8297" b="4370"/>
          <a:stretch/>
        </p:blipFill>
        <p:spPr bwMode="auto">
          <a:xfrm>
            <a:off x="4858043" y="2713275"/>
            <a:ext cx="3933535" cy="17670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8" name="Picture 87">
            <a:extLst>
              <a:ext uri="{FF2B5EF4-FFF2-40B4-BE49-F238E27FC236}">
                <a16:creationId xmlns:a16="http://schemas.microsoft.com/office/drawing/2014/main" id="{DF1B3270-26D0-B2F6-90CA-652E4D996A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t="9084" r="8297"/>
          <a:stretch/>
        </p:blipFill>
        <p:spPr bwMode="auto">
          <a:xfrm>
            <a:off x="4858043" y="4670349"/>
            <a:ext cx="3923692" cy="1799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3" name="CuadroTexto 132">
            <a:extLst>
              <a:ext uri="{FF2B5EF4-FFF2-40B4-BE49-F238E27FC236}">
                <a16:creationId xmlns:a16="http://schemas.microsoft.com/office/drawing/2014/main" id="{41957F7B-8F7A-42E9-6A8C-AF7BA35B8945}"/>
              </a:ext>
            </a:extLst>
          </p:cNvPr>
          <p:cNvSpPr txBox="1"/>
          <p:nvPr/>
        </p:nvSpPr>
        <p:spPr>
          <a:xfrm>
            <a:off x="5105379" y="1397178"/>
            <a:ext cx="3342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i="1" dirty="0"/>
              <a:t>Proyecciones de CC</a:t>
            </a:r>
            <a:endParaRPr lang="es-ES" sz="1600" i="1" dirty="0"/>
          </a:p>
          <a:p>
            <a:pPr algn="ctr"/>
            <a:r>
              <a:rPr lang="es-ES" sz="1600" i="1" dirty="0"/>
              <a:t>Global and Regional Sea </a:t>
            </a:r>
            <a:r>
              <a:rPr lang="es-ES" sz="1600" i="1" dirty="0" err="1"/>
              <a:t>Level</a:t>
            </a:r>
            <a:r>
              <a:rPr lang="es-ES" sz="1600" i="1" dirty="0"/>
              <a:t> </a:t>
            </a:r>
            <a:r>
              <a:rPr lang="es-ES" sz="1600" i="1" dirty="0" err="1"/>
              <a:t>Rise</a:t>
            </a:r>
            <a:r>
              <a:rPr lang="es-ES" sz="1600" i="1" dirty="0"/>
              <a:t> </a:t>
            </a:r>
            <a:r>
              <a:rPr lang="es-ES" sz="1600" i="1" dirty="0" err="1"/>
              <a:t>Scenarios</a:t>
            </a:r>
            <a:r>
              <a:rPr lang="es-ES" sz="1600" i="1" dirty="0"/>
              <a:t> </a:t>
            </a:r>
            <a:r>
              <a:rPr lang="es-ES" sz="1600" i="1" dirty="0" err="1"/>
              <a:t>for</a:t>
            </a:r>
            <a:r>
              <a:rPr lang="es-ES" sz="1600" i="1" dirty="0"/>
              <a:t> </a:t>
            </a:r>
            <a:r>
              <a:rPr lang="es-ES" sz="1600" i="1" dirty="0" err="1"/>
              <a:t>the</a:t>
            </a:r>
            <a:r>
              <a:rPr lang="es-ES" sz="1600" i="1" dirty="0"/>
              <a:t> </a:t>
            </a:r>
            <a:r>
              <a:rPr lang="es-ES" sz="1600" i="1" dirty="0" err="1"/>
              <a:t>United</a:t>
            </a:r>
            <a:r>
              <a:rPr lang="es-ES" sz="1600" i="1" dirty="0"/>
              <a:t> </a:t>
            </a:r>
            <a:r>
              <a:rPr lang="es-ES" sz="1600" i="1" dirty="0" err="1"/>
              <a:t>States</a:t>
            </a:r>
            <a:endParaRPr lang="es-ES" sz="1600" i="1" dirty="0"/>
          </a:p>
          <a:p>
            <a:pPr algn="ctr"/>
            <a:r>
              <a:rPr lang="es-ES" sz="1600" i="1" dirty="0"/>
              <a:t>Sweet et al. 2017</a:t>
            </a:r>
          </a:p>
        </p:txBody>
      </p: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AEE928EC-96DA-2F37-38AD-5C56AB4FEC17}"/>
              </a:ext>
            </a:extLst>
          </p:cNvPr>
          <p:cNvSpPr txBox="1"/>
          <p:nvPr/>
        </p:nvSpPr>
        <p:spPr>
          <a:xfrm>
            <a:off x="4582603" y="25540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 err="1"/>
              <a:t>Nº</a:t>
            </a:r>
            <a:r>
              <a:rPr lang="es-ES" sz="1200" i="1" dirty="0"/>
              <a:t> de eventos / año</a:t>
            </a:r>
            <a:endParaRPr lang="es-ES" sz="1200" dirty="0"/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04E33387-97F3-5EBC-E0BB-F272E11E34BE}"/>
              </a:ext>
            </a:extLst>
          </p:cNvPr>
          <p:cNvSpPr txBox="1"/>
          <p:nvPr/>
        </p:nvSpPr>
        <p:spPr>
          <a:xfrm>
            <a:off x="4748609" y="447741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i="1" dirty="0" err="1"/>
              <a:t>Nº</a:t>
            </a:r>
            <a:r>
              <a:rPr lang="es-ES" sz="1200" i="1" dirty="0"/>
              <a:t> Horas de inundación / año</a:t>
            </a:r>
            <a:endParaRPr lang="es-ES" sz="1200" dirty="0"/>
          </a:p>
        </p:txBody>
      </p:sp>
      <p:sp>
        <p:nvSpPr>
          <p:cNvPr id="140" name="CuadroTexto 139">
            <a:extLst>
              <a:ext uri="{FF2B5EF4-FFF2-40B4-BE49-F238E27FC236}">
                <a16:creationId xmlns:a16="http://schemas.microsoft.com/office/drawing/2014/main" id="{A3F3A597-9511-67FB-BB93-6A95C6115E55}"/>
              </a:ext>
            </a:extLst>
          </p:cNvPr>
          <p:cNvSpPr txBox="1"/>
          <p:nvPr/>
        </p:nvSpPr>
        <p:spPr>
          <a:xfrm>
            <a:off x="296286" y="1125100"/>
            <a:ext cx="4152609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0" b="1">
                <a:solidFill>
                  <a:srgbClr val="7030A0"/>
                </a:solidFill>
                <a:latin typeface="Candara" panose="020E0502030303020204" pitchFamily="34" charset="0"/>
                <a:cs typeface="Baloo Tamma" panose="03080902040302020200" pitchFamily="66" charset="77"/>
              </a:defRPr>
            </a:lvl1pPr>
          </a:lstStyle>
          <a:p>
            <a:r>
              <a:rPr lang="es-ES" sz="1600" dirty="0"/>
              <a:t> 5. Caracterización del clima de inundación</a:t>
            </a:r>
          </a:p>
        </p:txBody>
      </p:sp>
      <p:sp>
        <p:nvSpPr>
          <p:cNvPr id="141" name="CuadroTexto 140">
            <a:extLst>
              <a:ext uri="{FF2B5EF4-FFF2-40B4-BE49-F238E27FC236}">
                <a16:creationId xmlns:a16="http://schemas.microsoft.com/office/drawing/2014/main" id="{86BCEDAE-F5B8-65F0-9876-8BC54025B621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6/14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363E64A-CBD5-0B6E-194D-0486C1729635}"/>
              </a:ext>
            </a:extLst>
          </p:cNvPr>
          <p:cNvGrpSpPr/>
          <p:nvPr/>
        </p:nvGrpSpPr>
        <p:grpSpPr>
          <a:xfrm>
            <a:off x="776264" y="2697790"/>
            <a:ext cx="3552748" cy="3703578"/>
            <a:chOff x="-282151" y="5263968"/>
            <a:chExt cx="3032902" cy="3161662"/>
          </a:xfrm>
        </p:grpSpPr>
        <p:pic>
          <p:nvPicPr>
            <p:cNvPr id="23" name="Imagen 2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FCACB7BC-0DAD-DD0C-1858-595BE66DB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542" t="11145" r="13370" b="8191"/>
            <a:stretch/>
          </p:blipFill>
          <p:spPr>
            <a:xfrm>
              <a:off x="240207" y="5263968"/>
              <a:ext cx="1883832" cy="1516320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FA11A8DB-BE25-DD71-7253-831D6F65C606}"/>
                </a:ext>
              </a:extLst>
            </p:cNvPr>
            <p:cNvGrpSpPr/>
            <p:nvPr/>
          </p:nvGrpSpPr>
          <p:grpSpPr>
            <a:xfrm>
              <a:off x="-282151" y="6904789"/>
              <a:ext cx="3032902" cy="1520841"/>
              <a:chOff x="4616457" y="5847671"/>
              <a:chExt cx="2317022" cy="1161865"/>
            </a:xfrm>
          </p:grpSpPr>
          <p:pic>
            <p:nvPicPr>
              <p:cNvPr id="25" name="Imagen 24" descr="Imagen que contiene Mapa&#10;&#10;Descripción generada automáticamente">
                <a:extLst>
                  <a:ext uri="{FF2B5EF4-FFF2-40B4-BE49-F238E27FC236}">
                    <a16:creationId xmlns:a16="http://schemas.microsoft.com/office/drawing/2014/main" id="{A1C541EE-E7E5-34F6-E242-933C03D00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870" t="20747" r="11555" b="10144"/>
              <a:stretch/>
            </p:blipFill>
            <p:spPr>
              <a:xfrm>
                <a:off x="4616457" y="5858792"/>
                <a:ext cx="2130882" cy="1150744"/>
              </a:xfrm>
              <a:prstGeom prst="rect">
                <a:avLst/>
              </a:prstGeom>
            </p:spPr>
          </p:pic>
          <p:pic>
            <p:nvPicPr>
              <p:cNvPr id="26" name="Imagen 25" descr="Imagen que contiene Mapa&#10;&#10;Descripción generada automáticamente">
                <a:extLst>
                  <a:ext uri="{FF2B5EF4-FFF2-40B4-BE49-F238E27FC236}">
                    <a16:creationId xmlns:a16="http://schemas.microsoft.com/office/drawing/2014/main" id="{77940A67-D5F6-7184-0156-FA56B7ECE4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9482" t="10145"/>
              <a:stretch/>
            </p:blipFill>
            <p:spPr>
              <a:xfrm>
                <a:off x="6722159" y="5847671"/>
                <a:ext cx="211320" cy="1150744"/>
              </a:xfrm>
              <a:prstGeom prst="rect">
                <a:avLst/>
              </a:prstGeom>
            </p:spPr>
          </p:pic>
        </p:grp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60D203D-9C41-4C66-5F19-211F87D62D70}"/>
              </a:ext>
            </a:extLst>
          </p:cNvPr>
          <p:cNvSpPr txBox="1"/>
          <p:nvPr/>
        </p:nvSpPr>
        <p:spPr>
          <a:xfrm>
            <a:off x="776264" y="1703901"/>
            <a:ext cx="33426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002060"/>
                </a:solidFill>
              </a:rPr>
              <a:t>Acople con un </a:t>
            </a:r>
            <a:r>
              <a:rPr lang="es-ES" sz="1600" b="1" dirty="0">
                <a:solidFill>
                  <a:srgbClr val="002060"/>
                </a:solidFill>
              </a:rPr>
              <a:t>modelo de inundación </a:t>
            </a:r>
            <a:r>
              <a:rPr lang="es-ES" sz="1600" dirty="0">
                <a:solidFill>
                  <a:srgbClr val="002060"/>
                </a:solidFill>
              </a:rPr>
              <a:t>de alta resolución</a:t>
            </a:r>
          </a:p>
          <a:p>
            <a:pPr algn="ctr"/>
            <a:r>
              <a:rPr lang="es-ES" sz="1600" i="1" dirty="0" err="1"/>
              <a:t>Lisflood</a:t>
            </a:r>
            <a:r>
              <a:rPr lang="es-ES" sz="1600" i="1" dirty="0"/>
              <a:t>-FP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D629FA3-E4D3-3D5D-511E-0780A0D50BE9}"/>
              </a:ext>
            </a:extLst>
          </p:cNvPr>
          <p:cNvSpPr txBox="1"/>
          <p:nvPr/>
        </p:nvSpPr>
        <p:spPr>
          <a:xfrm>
            <a:off x="191216" y="153274"/>
            <a:ext cx="5350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andara" panose="020E0502030303020204" pitchFamily="34" charset="0"/>
              </a:rPr>
              <a:t> Metamodelo </a:t>
            </a:r>
            <a:r>
              <a:rPr lang="es-ES" sz="2800" b="1" dirty="0" err="1">
                <a:latin typeface="Candara" panose="020E0502030303020204" pitchFamily="34" charset="0"/>
              </a:rPr>
              <a:t>HySwash</a:t>
            </a:r>
            <a:endParaRPr lang="es-E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74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1">
            <a:extLst>
              <a:ext uri="{FF2B5EF4-FFF2-40B4-BE49-F238E27FC236}">
                <a16:creationId xmlns:a16="http://schemas.microsoft.com/office/drawing/2014/main" id="{10FD6635-F802-FE6A-AEE4-771C863BE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BE2385-AF87-05D3-5B12-B5A782239FA8}"/>
              </a:ext>
            </a:extLst>
          </p:cNvPr>
          <p:cNvSpPr/>
          <p:nvPr/>
        </p:nvSpPr>
        <p:spPr>
          <a:xfrm>
            <a:off x="6232126" y="857250"/>
            <a:ext cx="2911875" cy="802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19ED563-D72E-2508-C53B-F4FCB59CCB97}"/>
              </a:ext>
            </a:extLst>
          </p:cNvPr>
          <p:cNvSpPr txBox="1"/>
          <p:nvPr/>
        </p:nvSpPr>
        <p:spPr>
          <a:xfrm>
            <a:off x="448752" y="4405415"/>
            <a:ext cx="2820734" cy="56185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Forzamiento: </a:t>
            </a:r>
          </a:p>
          <a:p>
            <a:r>
              <a:rPr lang="es-ES" sz="1350" dirty="0">
                <a:solidFill>
                  <a:srgbClr val="002060"/>
                </a:solidFill>
              </a:rPr>
              <a:t>Condiciones de oleaje y nivel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70646DB-8F7E-7890-C4C5-C4E8764C36A4}"/>
              </a:ext>
            </a:extLst>
          </p:cNvPr>
          <p:cNvSpPr txBox="1"/>
          <p:nvPr/>
        </p:nvSpPr>
        <p:spPr>
          <a:xfrm>
            <a:off x="1588131" y="3874936"/>
            <a:ext cx="5498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FF0000"/>
                </a:solidFill>
                <a:latin typeface="Candara" panose="020E0502030303020204" pitchFamily="34" charset="0"/>
              </a:rPr>
              <a:t>LSH</a:t>
            </a:r>
            <a:endParaRPr lang="es-ES" sz="1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326D18-7263-E7E0-ACA5-7EC6E56A044C}"/>
              </a:ext>
            </a:extLst>
          </p:cNvPr>
          <p:cNvSpPr txBox="1"/>
          <p:nvPr/>
        </p:nvSpPr>
        <p:spPr>
          <a:xfrm>
            <a:off x="5971686" y="2289561"/>
            <a:ext cx="1689757" cy="1711107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Indicadores de inundación y de los procesos de transformación a lo largo del arrecife</a:t>
            </a:r>
          </a:p>
          <a:p>
            <a:r>
              <a:rPr lang="es-ES" sz="1400" dirty="0">
                <a:solidFill>
                  <a:srgbClr val="FF0000"/>
                </a:solidFill>
              </a:rPr>
              <a:t>Set-up, Ru2%, H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185E5F6-14E9-EA07-CD2B-222E7FC2A66A}"/>
              </a:ext>
            </a:extLst>
          </p:cNvPr>
          <p:cNvSpPr txBox="1"/>
          <p:nvPr/>
        </p:nvSpPr>
        <p:spPr>
          <a:xfrm>
            <a:off x="2967566" y="3420185"/>
            <a:ext cx="3244799" cy="95345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MDA</a:t>
            </a:r>
          </a:p>
          <a:p>
            <a:pPr algn="ctr"/>
            <a:r>
              <a:rPr lang="es-ES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SWASH 1D</a:t>
            </a:r>
          </a:p>
          <a:p>
            <a:pPr algn="ctr"/>
            <a:r>
              <a:rPr lang="es-ES" b="1" dirty="0">
                <a:solidFill>
                  <a:srgbClr val="FF0000"/>
                </a:solidFill>
                <a:latin typeface="Candara" panose="020E0502030303020204" pitchFamily="34" charset="0"/>
              </a:rPr>
              <a:t>PCA</a:t>
            </a:r>
            <a:r>
              <a:rPr lang="es-ES" sz="1600" b="1" dirty="0">
                <a:solidFill>
                  <a:srgbClr val="002060"/>
                </a:solidFill>
                <a:latin typeface="Candara" panose="020E0502030303020204" pitchFamily="34" charset="0"/>
              </a:rPr>
              <a:t> + RBF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BDE5A7E-708C-DD8E-4E84-A14423C447FB}"/>
              </a:ext>
            </a:extLst>
          </p:cNvPr>
          <p:cNvSpPr txBox="1"/>
          <p:nvPr/>
        </p:nvSpPr>
        <p:spPr>
          <a:xfrm>
            <a:off x="306515" y="1594561"/>
            <a:ext cx="3082351" cy="79170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Morfología: </a:t>
            </a:r>
          </a:p>
          <a:p>
            <a:r>
              <a:rPr lang="es-ES" sz="1350" dirty="0">
                <a:solidFill>
                  <a:srgbClr val="002060"/>
                </a:solidFill>
              </a:rPr>
              <a:t>Perfiles de arrecife de coral parametrizados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59A2632-2D6F-B4C8-D78E-920CA3C50BF1}"/>
              </a:ext>
            </a:extLst>
          </p:cNvPr>
          <p:cNvSpPr txBox="1"/>
          <p:nvPr/>
        </p:nvSpPr>
        <p:spPr>
          <a:xfrm>
            <a:off x="3630466" y="2864979"/>
            <a:ext cx="1919000" cy="56185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50">
                <a:solidFill>
                  <a:srgbClr val="002060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Metamodelo </a:t>
            </a:r>
          </a:p>
          <a:p>
            <a:r>
              <a:rPr lang="es-ES" dirty="0"/>
              <a:t>híbrido de inundación</a:t>
            </a:r>
          </a:p>
        </p:txBody>
      </p:sp>
      <p:cxnSp>
        <p:nvCxnSpPr>
          <p:cNvPr id="30" name="Conector angular 29">
            <a:extLst>
              <a:ext uri="{FF2B5EF4-FFF2-40B4-BE49-F238E27FC236}">
                <a16:creationId xmlns:a16="http://schemas.microsoft.com/office/drawing/2014/main" id="{6ECAC7C4-7059-5F21-4C9F-A13D94D271F5}"/>
              </a:ext>
            </a:extLst>
          </p:cNvPr>
          <p:cNvCxnSpPr>
            <a:cxnSpLocks/>
            <a:stCxn id="23" idx="3"/>
            <a:endCxn id="28" idx="0"/>
          </p:cNvCxnSpPr>
          <p:nvPr/>
        </p:nvCxnSpPr>
        <p:spPr>
          <a:xfrm>
            <a:off x="3388866" y="1990414"/>
            <a:ext cx="1201100" cy="874565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angular 33">
            <a:extLst>
              <a:ext uri="{FF2B5EF4-FFF2-40B4-BE49-F238E27FC236}">
                <a16:creationId xmlns:a16="http://schemas.microsoft.com/office/drawing/2014/main" id="{4F418573-4C36-781B-6387-D124274CEF62}"/>
              </a:ext>
            </a:extLst>
          </p:cNvPr>
          <p:cNvCxnSpPr>
            <a:stCxn id="10" idx="3"/>
            <a:endCxn id="21" idx="2"/>
          </p:cNvCxnSpPr>
          <p:nvPr/>
        </p:nvCxnSpPr>
        <p:spPr>
          <a:xfrm flipV="1">
            <a:off x="3269486" y="4373638"/>
            <a:ext cx="1320480" cy="312705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F6E69CA9-B7AE-F0DA-E392-04C506A8BB17}"/>
              </a:ext>
            </a:extLst>
          </p:cNvPr>
          <p:cNvCxnSpPr>
            <a:cxnSpLocks/>
            <a:stCxn id="28" idx="3"/>
            <a:endCxn id="20" idx="1"/>
          </p:cNvCxnSpPr>
          <p:nvPr/>
        </p:nvCxnSpPr>
        <p:spPr>
          <a:xfrm flipV="1">
            <a:off x="5549466" y="3145115"/>
            <a:ext cx="422220" cy="79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upo 54">
            <a:extLst>
              <a:ext uri="{FF2B5EF4-FFF2-40B4-BE49-F238E27FC236}">
                <a16:creationId xmlns:a16="http://schemas.microsoft.com/office/drawing/2014/main" id="{8B5069A8-F028-060C-8480-1976B6C1D98D}"/>
              </a:ext>
            </a:extLst>
          </p:cNvPr>
          <p:cNvGrpSpPr/>
          <p:nvPr/>
        </p:nvGrpSpPr>
        <p:grpSpPr>
          <a:xfrm>
            <a:off x="2873782" y="5064349"/>
            <a:ext cx="1521692" cy="889688"/>
            <a:chOff x="-154256" y="5160039"/>
            <a:chExt cx="2028923" cy="1186250"/>
          </a:xfrm>
        </p:grpSpPr>
        <p:grpSp>
          <p:nvGrpSpPr>
            <p:cNvPr id="53" name="Grupo 52">
              <a:extLst>
                <a:ext uri="{FF2B5EF4-FFF2-40B4-BE49-F238E27FC236}">
                  <a16:creationId xmlns:a16="http://schemas.microsoft.com/office/drawing/2014/main" id="{AC056ADD-A698-49E5-BD27-DDAC3DC41452}"/>
                </a:ext>
              </a:extLst>
            </p:cNvPr>
            <p:cNvGrpSpPr/>
            <p:nvPr/>
          </p:nvGrpSpPr>
          <p:grpSpPr>
            <a:xfrm>
              <a:off x="-154256" y="5160039"/>
              <a:ext cx="2028923" cy="1186250"/>
              <a:chOff x="-154256" y="5160039"/>
              <a:chExt cx="2028923" cy="1186250"/>
            </a:xfrm>
          </p:grpSpPr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24EE1A0B-3574-8F34-2805-279F4CE676E3}"/>
                  </a:ext>
                </a:extLst>
              </p:cNvPr>
              <p:cNvGrpSpPr/>
              <p:nvPr/>
            </p:nvGrpSpPr>
            <p:grpSpPr>
              <a:xfrm>
                <a:off x="365737" y="5209974"/>
                <a:ext cx="1242072" cy="861743"/>
                <a:chOff x="7094483" y="4942859"/>
                <a:chExt cx="1486809" cy="1031540"/>
              </a:xfrm>
            </p:grpSpPr>
            <p:cxnSp>
              <p:nvCxnSpPr>
                <p:cNvPr id="43" name="Conector recto 42">
                  <a:extLst>
                    <a:ext uri="{FF2B5EF4-FFF2-40B4-BE49-F238E27FC236}">
                      <a16:creationId xmlns:a16="http://schemas.microsoft.com/office/drawing/2014/main" id="{279703F9-690E-3612-658F-189EEE86B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4483" y="4956916"/>
                  <a:ext cx="0" cy="101748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13815D51-25EC-6098-B15A-3D81B1B0F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94483" y="5974399"/>
                  <a:ext cx="1486809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" name="Forma libre 46">
                  <a:extLst>
                    <a:ext uri="{FF2B5EF4-FFF2-40B4-BE49-F238E27FC236}">
                      <a16:creationId xmlns:a16="http://schemas.microsoft.com/office/drawing/2014/main" id="{10ADB602-8AD7-7736-6970-3F5998623C3B}"/>
                    </a:ext>
                  </a:extLst>
                </p:cNvPr>
                <p:cNvSpPr/>
                <p:nvPr/>
              </p:nvSpPr>
              <p:spPr>
                <a:xfrm>
                  <a:off x="7274258" y="4942859"/>
                  <a:ext cx="1187669" cy="1030362"/>
                </a:xfrm>
                <a:custGeom>
                  <a:avLst/>
                  <a:gdLst>
                    <a:gd name="connsiteX0" fmla="*/ 0 w 1177158"/>
                    <a:gd name="connsiteY0" fmla="*/ 861899 h 1022191"/>
                    <a:gd name="connsiteX1" fmla="*/ 168165 w 1177158"/>
                    <a:gd name="connsiteY1" fmla="*/ 840879 h 1022191"/>
                    <a:gd name="connsiteX2" fmla="*/ 388882 w 1177158"/>
                    <a:gd name="connsiteY2" fmla="*/ 51 h 1022191"/>
                    <a:gd name="connsiteX3" fmla="*/ 493986 w 1177158"/>
                    <a:gd name="connsiteY3" fmla="*/ 882920 h 1022191"/>
                    <a:gd name="connsiteX4" fmla="*/ 1177158 w 1177158"/>
                    <a:gd name="connsiteY4" fmla="*/ 1019554 h 1022191"/>
                    <a:gd name="connsiteX5" fmla="*/ 1177158 w 1177158"/>
                    <a:gd name="connsiteY5" fmla="*/ 1019554 h 1022191"/>
                    <a:gd name="connsiteX0" fmla="*/ 0 w 1187669"/>
                    <a:gd name="connsiteY0" fmla="*/ 945983 h 1022192"/>
                    <a:gd name="connsiteX1" fmla="*/ 178676 w 1187669"/>
                    <a:gd name="connsiteY1" fmla="*/ 840880 h 1022192"/>
                    <a:gd name="connsiteX2" fmla="*/ 399393 w 1187669"/>
                    <a:gd name="connsiteY2" fmla="*/ 52 h 1022192"/>
                    <a:gd name="connsiteX3" fmla="*/ 504497 w 1187669"/>
                    <a:gd name="connsiteY3" fmla="*/ 882921 h 1022192"/>
                    <a:gd name="connsiteX4" fmla="*/ 1187669 w 1187669"/>
                    <a:gd name="connsiteY4" fmla="*/ 1019555 h 1022192"/>
                    <a:gd name="connsiteX5" fmla="*/ 1187669 w 1187669"/>
                    <a:gd name="connsiteY5" fmla="*/ 1019555 h 1022192"/>
                    <a:gd name="connsiteX0" fmla="*/ 0 w 1187669"/>
                    <a:gd name="connsiteY0" fmla="*/ 945983 h 1022192"/>
                    <a:gd name="connsiteX1" fmla="*/ 178676 w 1187669"/>
                    <a:gd name="connsiteY1" fmla="*/ 840880 h 1022192"/>
                    <a:gd name="connsiteX2" fmla="*/ 315311 w 1187669"/>
                    <a:gd name="connsiteY2" fmla="*/ 52 h 1022192"/>
                    <a:gd name="connsiteX3" fmla="*/ 504497 w 1187669"/>
                    <a:gd name="connsiteY3" fmla="*/ 882921 h 1022192"/>
                    <a:gd name="connsiteX4" fmla="*/ 1187669 w 1187669"/>
                    <a:gd name="connsiteY4" fmla="*/ 1019555 h 1022192"/>
                    <a:gd name="connsiteX5" fmla="*/ 1187669 w 1187669"/>
                    <a:gd name="connsiteY5" fmla="*/ 1019555 h 1022192"/>
                    <a:gd name="connsiteX0" fmla="*/ 0 w 1222838"/>
                    <a:gd name="connsiteY0" fmla="*/ 981153 h 1022193"/>
                    <a:gd name="connsiteX1" fmla="*/ 213845 w 1222838"/>
                    <a:gd name="connsiteY1" fmla="*/ 840881 h 1022193"/>
                    <a:gd name="connsiteX2" fmla="*/ 350480 w 1222838"/>
                    <a:gd name="connsiteY2" fmla="*/ 53 h 1022193"/>
                    <a:gd name="connsiteX3" fmla="*/ 539666 w 1222838"/>
                    <a:gd name="connsiteY3" fmla="*/ 882922 h 1022193"/>
                    <a:gd name="connsiteX4" fmla="*/ 1222838 w 1222838"/>
                    <a:gd name="connsiteY4" fmla="*/ 1019556 h 1022193"/>
                    <a:gd name="connsiteX5" fmla="*/ 1222838 w 1222838"/>
                    <a:gd name="connsiteY5" fmla="*/ 1019556 h 1022193"/>
                    <a:gd name="connsiteX0" fmla="*/ 0 w 1222838"/>
                    <a:gd name="connsiteY0" fmla="*/ 981365 h 1022405"/>
                    <a:gd name="connsiteX1" fmla="*/ 178676 w 1222838"/>
                    <a:gd name="connsiteY1" fmla="*/ 791856 h 1022405"/>
                    <a:gd name="connsiteX2" fmla="*/ 350480 w 1222838"/>
                    <a:gd name="connsiteY2" fmla="*/ 265 h 1022405"/>
                    <a:gd name="connsiteX3" fmla="*/ 539666 w 1222838"/>
                    <a:gd name="connsiteY3" fmla="*/ 883134 h 1022405"/>
                    <a:gd name="connsiteX4" fmla="*/ 1222838 w 1222838"/>
                    <a:gd name="connsiteY4" fmla="*/ 1019768 h 1022405"/>
                    <a:gd name="connsiteX5" fmla="*/ 1222838 w 1222838"/>
                    <a:gd name="connsiteY5" fmla="*/ 1019768 h 1022405"/>
                    <a:gd name="connsiteX0" fmla="*/ 0 w 1222838"/>
                    <a:gd name="connsiteY0" fmla="*/ 982089 h 1023129"/>
                    <a:gd name="connsiteX1" fmla="*/ 164608 w 1222838"/>
                    <a:gd name="connsiteY1" fmla="*/ 715208 h 1023129"/>
                    <a:gd name="connsiteX2" fmla="*/ 350480 w 1222838"/>
                    <a:gd name="connsiteY2" fmla="*/ 989 h 1023129"/>
                    <a:gd name="connsiteX3" fmla="*/ 539666 w 1222838"/>
                    <a:gd name="connsiteY3" fmla="*/ 883858 h 1023129"/>
                    <a:gd name="connsiteX4" fmla="*/ 1222838 w 1222838"/>
                    <a:gd name="connsiteY4" fmla="*/ 1020492 h 1023129"/>
                    <a:gd name="connsiteX5" fmla="*/ 1222838 w 1222838"/>
                    <a:gd name="connsiteY5" fmla="*/ 1020492 h 1023129"/>
                    <a:gd name="connsiteX0" fmla="*/ 0 w 1187669"/>
                    <a:gd name="connsiteY0" fmla="*/ 1003197 h 1023135"/>
                    <a:gd name="connsiteX1" fmla="*/ 129439 w 1187669"/>
                    <a:gd name="connsiteY1" fmla="*/ 715214 h 1023135"/>
                    <a:gd name="connsiteX2" fmla="*/ 315311 w 1187669"/>
                    <a:gd name="connsiteY2" fmla="*/ 995 h 1023135"/>
                    <a:gd name="connsiteX3" fmla="*/ 504497 w 1187669"/>
                    <a:gd name="connsiteY3" fmla="*/ 883864 h 1023135"/>
                    <a:gd name="connsiteX4" fmla="*/ 1187669 w 1187669"/>
                    <a:gd name="connsiteY4" fmla="*/ 1020498 h 1023135"/>
                    <a:gd name="connsiteX5" fmla="*/ 1187669 w 1187669"/>
                    <a:gd name="connsiteY5" fmla="*/ 1020498 h 1023135"/>
                    <a:gd name="connsiteX0" fmla="*/ 0 w 1187669"/>
                    <a:gd name="connsiteY0" fmla="*/ 1010221 h 1030362"/>
                    <a:gd name="connsiteX1" fmla="*/ 129439 w 1187669"/>
                    <a:gd name="connsiteY1" fmla="*/ 722238 h 1030362"/>
                    <a:gd name="connsiteX2" fmla="*/ 259040 w 1187669"/>
                    <a:gd name="connsiteY2" fmla="*/ 985 h 1030362"/>
                    <a:gd name="connsiteX3" fmla="*/ 504497 w 1187669"/>
                    <a:gd name="connsiteY3" fmla="*/ 890888 h 1030362"/>
                    <a:gd name="connsiteX4" fmla="*/ 1187669 w 1187669"/>
                    <a:gd name="connsiteY4" fmla="*/ 1027522 h 1030362"/>
                    <a:gd name="connsiteX5" fmla="*/ 1187669 w 1187669"/>
                    <a:gd name="connsiteY5" fmla="*/ 1027522 h 1030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87669" h="1030362">
                      <a:moveTo>
                        <a:pt x="0" y="1010221"/>
                      </a:moveTo>
                      <a:cubicBezTo>
                        <a:pt x="51675" y="1071531"/>
                        <a:pt x="86266" y="890444"/>
                        <a:pt x="129439" y="722238"/>
                      </a:cubicBezTo>
                      <a:cubicBezTo>
                        <a:pt x="172612" y="554032"/>
                        <a:pt x="196530" y="-27123"/>
                        <a:pt x="259040" y="985"/>
                      </a:cubicBezTo>
                      <a:cubicBezTo>
                        <a:pt x="321550" y="29093"/>
                        <a:pt x="349726" y="719799"/>
                        <a:pt x="504497" y="890888"/>
                      </a:cubicBezTo>
                      <a:cubicBezTo>
                        <a:pt x="659268" y="1061977"/>
                        <a:pt x="1187669" y="1027522"/>
                        <a:pt x="1187669" y="1027522"/>
                      </a:cubicBezTo>
                      <a:lnTo>
                        <a:pt x="1187669" y="1027522"/>
                      </a:lnTo>
                    </a:path>
                  </a:pathLst>
                </a:custGeom>
                <a:solidFill>
                  <a:srgbClr val="C00000">
                    <a:alpha val="9804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</p:grp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F1C7DD18-E648-AB7F-0DCD-A04042A89DBC}"/>
                  </a:ext>
                </a:extLst>
              </p:cNvPr>
              <p:cNvSpPr txBox="1"/>
              <p:nvPr/>
            </p:nvSpPr>
            <p:spPr>
              <a:xfrm>
                <a:off x="1141518" y="6053901"/>
                <a:ext cx="733149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825" i="1" dirty="0">
                    <a:latin typeface="Candara" panose="020E0502030303020204" pitchFamily="34" charset="0"/>
                  </a:rPr>
                  <a:t>f</a:t>
                </a:r>
              </a:p>
            </p:txBody>
          </p:sp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id="{AEE0DBCB-0C03-E39A-25FF-7A71E0FFF9FF}"/>
                  </a:ext>
                </a:extLst>
              </p:cNvPr>
              <p:cNvSpPr txBox="1"/>
              <p:nvPr/>
            </p:nvSpPr>
            <p:spPr>
              <a:xfrm>
                <a:off x="-154256" y="5160039"/>
                <a:ext cx="733149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825" i="1" dirty="0">
                    <a:latin typeface="Candara" panose="020E0502030303020204" pitchFamily="34" charset="0"/>
                  </a:rPr>
                  <a:t>S(f)</a:t>
                </a:r>
              </a:p>
            </p:txBody>
          </p:sp>
        </p:grp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7894C829-3A03-E89A-CF53-CDBB3830D2A2}"/>
                </a:ext>
              </a:extLst>
            </p:cNvPr>
            <p:cNvSpPr txBox="1"/>
            <p:nvPr/>
          </p:nvSpPr>
          <p:spPr>
            <a:xfrm>
              <a:off x="824269" y="5201050"/>
              <a:ext cx="83060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825" i="1" dirty="0">
                  <a:latin typeface="Candara" panose="020E0502030303020204" pitchFamily="34" charset="0"/>
                </a:rPr>
                <a:t>Espectro</a:t>
              </a:r>
            </a:p>
            <a:p>
              <a:pPr algn="ctr"/>
              <a:r>
                <a:rPr lang="es-ES" sz="825" i="1" dirty="0">
                  <a:latin typeface="Candara" panose="020E0502030303020204" pitchFamily="34" charset="0"/>
                </a:rPr>
                <a:t>JONSWAP</a:t>
              </a:r>
            </a:p>
          </p:txBody>
        </p:sp>
      </p:grpSp>
      <p:grpSp>
        <p:nvGrpSpPr>
          <p:cNvPr id="69" name="Grupo 68">
            <a:extLst>
              <a:ext uri="{FF2B5EF4-FFF2-40B4-BE49-F238E27FC236}">
                <a16:creationId xmlns:a16="http://schemas.microsoft.com/office/drawing/2014/main" id="{E87A1728-FAA7-6D89-4E7C-1C30875DBF22}"/>
              </a:ext>
            </a:extLst>
          </p:cNvPr>
          <p:cNvGrpSpPr/>
          <p:nvPr/>
        </p:nvGrpSpPr>
        <p:grpSpPr>
          <a:xfrm>
            <a:off x="89369" y="2503628"/>
            <a:ext cx="3446190" cy="1296071"/>
            <a:chOff x="120628" y="2118237"/>
            <a:chExt cx="3700745" cy="1391806"/>
          </a:xfrm>
        </p:grpSpPr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150D5431-78D9-1BCC-FAD2-C236CA9B1DD7}"/>
                </a:ext>
              </a:extLst>
            </p:cNvPr>
            <p:cNvGrpSpPr/>
            <p:nvPr/>
          </p:nvGrpSpPr>
          <p:grpSpPr>
            <a:xfrm>
              <a:off x="246477" y="2125875"/>
              <a:ext cx="3574896" cy="1250617"/>
              <a:chOff x="246477" y="2125875"/>
              <a:chExt cx="3574896" cy="1250617"/>
            </a:xfrm>
          </p:grpSpPr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AD1A7399-BF28-B204-0F90-304322BA6E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287" b="14013"/>
              <a:stretch/>
            </p:blipFill>
            <p:spPr>
              <a:xfrm>
                <a:off x="479934" y="2125875"/>
                <a:ext cx="3244810" cy="1060677"/>
              </a:xfrm>
              <a:prstGeom prst="rect">
                <a:avLst/>
              </a:prstGeom>
            </p:spPr>
          </p:pic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8FBD74CB-8736-AE90-6C6E-9F43BF79172E}"/>
                  </a:ext>
                </a:extLst>
              </p:cNvPr>
              <p:cNvSpPr txBox="1"/>
              <p:nvPr/>
            </p:nvSpPr>
            <p:spPr>
              <a:xfrm>
                <a:off x="405834" y="3161048"/>
                <a:ext cx="341553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450" dirty="0"/>
                  <a:t>0                         200                       400                        600                      800                       1000                    1200</a:t>
                </a:r>
              </a:p>
            </p:txBody>
          </p:sp>
          <p:sp>
            <p:nvSpPr>
              <p:cNvPr id="65" name="CuadroTexto 64">
                <a:extLst>
                  <a:ext uri="{FF2B5EF4-FFF2-40B4-BE49-F238E27FC236}">
                    <a16:creationId xmlns:a16="http://schemas.microsoft.com/office/drawing/2014/main" id="{D28CEE17-8792-77B1-056A-E7DC66B2BD71}"/>
                  </a:ext>
                </a:extLst>
              </p:cNvPr>
              <p:cNvSpPr txBox="1"/>
              <p:nvPr/>
            </p:nvSpPr>
            <p:spPr>
              <a:xfrm>
                <a:off x="246477" y="2204719"/>
                <a:ext cx="32080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450" dirty="0"/>
                  <a:t>5</a:t>
                </a:r>
              </a:p>
              <a:p>
                <a:pPr algn="ctr"/>
                <a:endParaRPr lang="es-ES" sz="450" dirty="0"/>
              </a:p>
              <a:p>
                <a:pPr algn="ctr"/>
                <a:r>
                  <a:rPr lang="es-ES" sz="450" dirty="0"/>
                  <a:t>0</a:t>
                </a:r>
              </a:p>
              <a:p>
                <a:pPr algn="ctr"/>
                <a:endParaRPr lang="es-ES" sz="450" dirty="0"/>
              </a:p>
              <a:p>
                <a:pPr algn="ctr"/>
                <a:r>
                  <a:rPr lang="es-ES" sz="450" dirty="0"/>
                  <a:t>-5</a:t>
                </a:r>
              </a:p>
              <a:p>
                <a:pPr algn="ctr"/>
                <a:endParaRPr lang="es-ES" sz="450" dirty="0"/>
              </a:p>
              <a:p>
                <a:pPr algn="ctr"/>
                <a:r>
                  <a:rPr lang="es-ES" sz="450" dirty="0"/>
                  <a:t>-10</a:t>
                </a:r>
              </a:p>
              <a:p>
                <a:pPr algn="ctr"/>
                <a:endParaRPr lang="es-ES" sz="450" dirty="0"/>
              </a:p>
              <a:p>
                <a:pPr algn="ctr"/>
                <a:r>
                  <a:rPr lang="es-ES" sz="450" dirty="0"/>
                  <a:t>-15</a:t>
                </a:r>
              </a:p>
            </p:txBody>
          </p:sp>
        </p:grp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CCF03351-8F4F-B8B6-6711-439ED58BF533}"/>
                </a:ext>
              </a:extLst>
            </p:cNvPr>
            <p:cNvSpPr txBox="1"/>
            <p:nvPr/>
          </p:nvSpPr>
          <p:spPr>
            <a:xfrm>
              <a:off x="1414753" y="3278685"/>
              <a:ext cx="1108471" cy="231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i="1" dirty="0"/>
                <a:t>X (m)</a:t>
              </a: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A10CCBA6-0F1F-16B4-5B2F-477362A2983B}"/>
                </a:ext>
              </a:extLst>
            </p:cNvPr>
            <p:cNvSpPr txBox="1"/>
            <p:nvPr/>
          </p:nvSpPr>
          <p:spPr>
            <a:xfrm rot="16200000">
              <a:off x="-317928" y="2556793"/>
              <a:ext cx="1108470" cy="231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800" i="1" dirty="0"/>
                <a:t>Depth (m)</a:t>
              </a:r>
            </a:p>
          </p:txBody>
        </p:sp>
      </p:grpSp>
      <p:pic>
        <p:nvPicPr>
          <p:cNvPr id="71" name="Imagen 70">
            <a:extLst>
              <a:ext uri="{FF2B5EF4-FFF2-40B4-BE49-F238E27FC236}">
                <a16:creationId xmlns:a16="http://schemas.microsoft.com/office/drawing/2014/main" id="{E742426A-F3A7-EE7A-B646-F50AB3F7E5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027FEE5C-D2FC-07F9-9FDA-EC81E7C0A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D750B9C3-A3EF-2DCD-3E09-F4805DF1B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4A0581D8-1E24-7725-49AD-A09A54E2F27C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1859119" y="4213490"/>
            <a:ext cx="3944" cy="19192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55DEAD5-5C00-32F2-A7CA-41295EBF1753}"/>
              </a:ext>
            </a:extLst>
          </p:cNvPr>
          <p:cNvSpPr txBox="1"/>
          <p:nvPr/>
        </p:nvSpPr>
        <p:spPr>
          <a:xfrm>
            <a:off x="7895926" y="2747516"/>
            <a:ext cx="1125285" cy="791706"/>
          </a:xfrm>
          <a:prstGeom prst="roundRect">
            <a:avLst/>
          </a:prstGeom>
          <a:solidFill>
            <a:srgbClr val="E4DFF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Candara" panose="020E0502030303020204" pitchFamily="34" charset="0"/>
              </a:defRPr>
            </a:lvl1pPr>
          </a:lstStyle>
          <a:p>
            <a:r>
              <a:rPr lang="es-ES" sz="1350" dirty="0">
                <a:solidFill>
                  <a:srgbClr val="002060"/>
                </a:solidFill>
              </a:rPr>
              <a:t>Validación</a:t>
            </a:r>
          </a:p>
          <a:p>
            <a:r>
              <a:rPr lang="es-ES" sz="1350" dirty="0">
                <a:solidFill>
                  <a:srgbClr val="002060"/>
                </a:solidFill>
              </a:rPr>
              <a:t>Cruzada </a:t>
            </a:r>
          </a:p>
          <a:p>
            <a:r>
              <a:rPr lang="es-ES" sz="1350" dirty="0">
                <a:solidFill>
                  <a:srgbClr val="002060"/>
                </a:solidFill>
              </a:rPr>
              <a:t>K-</a:t>
            </a:r>
            <a:r>
              <a:rPr lang="es-ES" sz="1350" dirty="0" err="1">
                <a:solidFill>
                  <a:srgbClr val="002060"/>
                </a:solidFill>
              </a:rPr>
              <a:t>Fold</a:t>
            </a:r>
            <a:endParaRPr lang="es-ES" sz="1350" dirty="0">
              <a:solidFill>
                <a:srgbClr val="002060"/>
              </a:solidFill>
            </a:endParaRPr>
          </a:p>
        </p:txBody>
      </p:sp>
      <p:pic>
        <p:nvPicPr>
          <p:cNvPr id="115" name="Imagen 114" descr="La sombra de un árbol&#10;&#10;Descripción generada automáticamente con confianza media">
            <a:extLst>
              <a:ext uri="{FF2B5EF4-FFF2-40B4-BE49-F238E27FC236}">
                <a16:creationId xmlns:a16="http://schemas.microsoft.com/office/drawing/2014/main" id="{3D7047D9-F7FE-8459-0801-C2B0020AA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924" y="5233143"/>
            <a:ext cx="2794720" cy="663304"/>
          </a:xfrm>
          <a:prstGeom prst="rect">
            <a:avLst/>
          </a:prstGeom>
        </p:spPr>
      </p:pic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531620B8-F310-AECD-726D-210F59E3EDA7}"/>
              </a:ext>
            </a:extLst>
          </p:cNvPr>
          <p:cNvCxnSpPr>
            <a:cxnSpLocks/>
            <a:stCxn id="20" idx="3"/>
            <a:endCxn id="103" idx="1"/>
          </p:cNvCxnSpPr>
          <p:nvPr/>
        </p:nvCxnSpPr>
        <p:spPr>
          <a:xfrm flipV="1">
            <a:off x="7661443" y="3143369"/>
            <a:ext cx="234483" cy="174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6" name="CuadroTexto 135">
            <a:extLst>
              <a:ext uri="{FF2B5EF4-FFF2-40B4-BE49-F238E27FC236}">
                <a16:creationId xmlns:a16="http://schemas.microsoft.com/office/drawing/2014/main" id="{2DF9960C-5DD5-2602-5CB7-3B78AD9D5CB1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7/14</a:t>
            </a:r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DF66DD36-896B-5947-54D8-AB8D08DEA746}"/>
              </a:ext>
            </a:extLst>
          </p:cNvPr>
          <p:cNvSpPr txBox="1"/>
          <p:nvPr/>
        </p:nvSpPr>
        <p:spPr>
          <a:xfrm>
            <a:off x="191216" y="153274"/>
            <a:ext cx="53509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latin typeface="Candara" panose="020E0502030303020204" pitchFamily="34" charset="0"/>
              </a:rPr>
              <a:t> Generalización </a:t>
            </a:r>
            <a:r>
              <a:rPr lang="es-ES" sz="2800" b="1" dirty="0" err="1">
                <a:latin typeface="Candara" panose="020E0502030303020204" pitchFamily="34" charset="0"/>
              </a:rPr>
              <a:t>HySwash</a:t>
            </a:r>
            <a:endParaRPr lang="es-ES" sz="28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23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n 163">
            <a:extLst>
              <a:ext uri="{FF2B5EF4-FFF2-40B4-BE49-F238E27FC236}">
                <a16:creationId xmlns:a16="http://schemas.microsoft.com/office/drawing/2014/main" id="{1FEE1DA1-F2C2-7523-C396-863E5B1C4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193" t="-1" r="14486" b="87616"/>
          <a:stretch/>
        </p:blipFill>
        <p:spPr>
          <a:xfrm rot="10800000" flipH="1">
            <a:off x="0" y="995"/>
            <a:ext cx="5952171" cy="11917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8F6144B-253D-FA5D-9B5F-AF208CD1CDE4}"/>
              </a:ext>
            </a:extLst>
          </p:cNvPr>
          <p:cNvSpPr txBox="1"/>
          <p:nvPr/>
        </p:nvSpPr>
        <p:spPr>
          <a:xfrm>
            <a:off x="51467" y="-10973"/>
            <a:ext cx="5350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latin typeface="Candara" panose="020E0502030303020204" pitchFamily="34" charset="0"/>
              </a:rPr>
              <a:t>Condiciones de Contorno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3335E6-AE7A-E624-74A8-38BA171CCB68}"/>
              </a:ext>
            </a:extLst>
          </p:cNvPr>
          <p:cNvSpPr txBox="1"/>
          <p:nvPr/>
        </p:nvSpPr>
        <p:spPr>
          <a:xfrm>
            <a:off x="68947" y="535926"/>
            <a:ext cx="4151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latin typeface="Candara" panose="020E0502030303020204" pitchFamily="34" charset="0"/>
              </a:rPr>
              <a:t>Muestreo de Hipercubo Latino (LHS)</a:t>
            </a:r>
          </a:p>
        </p:txBody>
      </p:sp>
      <p:grpSp>
        <p:nvGrpSpPr>
          <p:cNvPr id="1025" name="Grupo 1024">
            <a:extLst>
              <a:ext uri="{FF2B5EF4-FFF2-40B4-BE49-F238E27FC236}">
                <a16:creationId xmlns:a16="http://schemas.microsoft.com/office/drawing/2014/main" id="{96250700-6126-D1D1-A50C-D3B3AD7387DB}"/>
              </a:ext>
            </a:extLst>
          </p:cNvPr>
          <p:cNvGrpSpPr/>
          <p:nvPr/>
        </p:nvGrpSpPr>
        <p:grpSpPr>
          <a:xfrm>
            <a:off x="330193" y="3185262"/>
            <a:ext cx="2807101" cy="3076331"/>
            <a:chOff x="615475" y="3489911"/>
            <a:chExt cx="2447784" cy="2688389"/>
          </a:xfrm>
        </p:grpSpPr>
        <p:grpSp>
          <p:nvGrpSpPr>
            <p:cNvPr id="123" name="Grupo 122">
              <a:extLst>
                <a:ext uri="{FF2B5EF4-FFF2-40B4-BE49-F238E27FC236}">
                  <a16:creationId xmlns:a16="http://schemas.microsoft.com/office/drawing/2014/main" id="{BB435DCB-8014-3947-BC4F-14090B407925}"/>
                </a:ext>
              </a:extLst>
            </p:cNvPr>
            <p:cNvGrpSpPr/>
            <p:nvPr/>
          </p:nvGrpSpPr>
          <p:grpSpPr>
            <a:xfrm>
              <a:off x="615475" y="3807125"/>
              <a:ext cx="2447784" cy="2371175"/>
              <a:chOff x="916265" y="3933433"/>
              <a:chExt cx="2447784" cy="2371175"/>
            </a:xfrm>
          </p:grpSpPr>
          <p:grpSp>
            <p:nvGrpSpPr>
              <p:cNvPr id="121" name="Grupo 120">
                <a:extLst>
                  <a:ext uri="{FF2B5EF4-FFF2-40B4-BE49-F238E27FC236}">
                    <a16:creationId xmlns:a16="http://schemas.microsoft.com/office/drawing/2014/main" id="{C2C77F24-D746-6780-C73C-0989A8D24E89}"/>
                  </a:ext>
                </a:extLst>
              </p:cNvPr>
              <p:cNvGrpSpPr/>
              <p:nvPr/>
            </p:nvGrpSpPr>
            <p:grpSpPr>
              <a:xfrm>
                <a:off x="1189201" y="3933433"/>
                <a:ext cx="2174848" cy="2121342"/>
                <a:chOff x="6025895" y="4182295"/>
                <a:chExt cx="2174848" cy="2121342"/>
              </a:xfrm>
            </p:grpSpPr>
            <p:grpSp>
              <p:nvGrpSpPr>
                <p:cNvPr id="86" name="Grupo 85">
                  <a:extLst>
                    <a:ext uri="{FF2B5EF4-FFF2-40B4-BE49-F238E27FC236}">
                      <a16:creationId xmlns:a16="http://schemas.microsoft.com/office/drawing/2014/main" id="{E7971D94-24C6-A3F5-0288-F956A6BEE70F}"/>
                    </a:ext>
                  </a:extLst>
                </p:cNvPr>
                <p:cNvGrpSpPr/>
                <p:nvPr/>
              </p:nvGrpSpPr>
              <p:grpSpPr>
                <a:xfrm>
                  <a:off x="6025895" y="4182295"/>
                  <a:ext cx="2174848" cy="2121342"/>
                  <a:chOff x="5880477" y="4285149"/>
                  <a:chExt cx="2174848" cy="2121342"/>
                </a:xfrm>
                <a:solidFill>
                  <a:schemeClr val="bg1"/>
                </a:solidFill>
              </p:grpSpPr>
              <p:sp>
                <p:nvSpPr>
                  <p:cNvPr id="65" name="Rectángulo 64">
                    <a:extLst>
                      <a:ext uri="{FF2B5EF4-FFF2-40B4-BE49-F238E27FC236}">
                        <a16:creationId xmlns:a16="http://schemas.microsoft.com/office/drawing/2014/main" id="{A44C1FD5-766F-72BF-545C-E8CA9A30906A}"/>
                      </a:ext>
                    </a:extLst>
                  </p:cNvPr>
                  <p:cNvSpPr/>
                  <p:nvPr/>
                </p:nvSpPr>
                <p:spPr>
                  <a:xfrm>
                    <a:off x="5880477" y="4291636"/>
                    <a:ext cx="2174848" cy="2105712"/>
                  </a:xfrm>
                  <a:prstGeom prst="rect">
                    <a:avLst/>
                  </a:prstGeom>
                  <a:grp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sz="1350"/>
                  </a:p>
                </p:txBody>
              </p:sp>
              <p:cxnSp>
                <p:nvCxnSpPr>
                  <p:cNvPr id="82" name="Conector recto 81">
                    <a:extLst>
                      <a:ext uri="{FF2B5EF4-FFF2-40B4-BE49-F238E27FC236}">
                        <a16:creationId xmlns:a16="http://schemas.microsoft.com/office/drawing/2014/main" id="{C5111D2A-06F7-9F03-5FB5-20B57C09102E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534314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Conector recto 86">
                    <a:extLst>
                      <a:ext uri="{FF2B5EF4-FFF2-40B4-BE49-F238E27FC236}">
                        <a16:creationId xmlns:a16="http://schemas.microsoft.com/office/drawing/2014/main" id="{B8279138-8CFD-66E0-0FC4-226E95555F86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513270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ector recto 87">
                    <a:extLst>
                      <a:ext uri="{FF2B5EF4-FFF2-40B4-BE49-F238E27FC236}">
                        <a16:creationId xmlns:a16="http://schemas.microsoft.com/office/drawing/2014/main" id="{316843AF-AD04-AB23-B73C-1CA446661091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513270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ector recto 88">
                    <a:extLst>
                      <a:ext uri="{FF2B5EF4-FFF2-40B4-BE49-F238E27FC236}">
                        <a16:creationId xmlns:a16="http://schemas.microsoft.com/office/drawing/2014/main" id="{A621B0D0-64C3-7604-2BD5-2FD78E19CAD4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492226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Conector recto 91">
                    <a:extLst>
                      <a:ext uri="{FF2B5EF4-FFF2-40B4-BE49-F238E27FC236}">
                        <a16:creationId xmlns:a16="http://schemas.microsoft.com/office/drawing/2014/main" id="{BF15CF5A-F64E-1563-A995-24F03CFC2E40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492226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Conector recto 92">
                    <a:extLst>
                      <a:ext uri="{FF2B5EF4-FFF2-40B4-BE49-F238E27FC236}">
                        <a16:creationId xmlns:a16="http://schemas.microsoft.com/office/drawing/2014/main" id="{45734013-037E-3CA7-C982-685380684B44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471182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Conector recto 93">
                    <a:extLst>
                      <a:ext uri="{FF2B5EF4-FFF2-40B4-BE49-F238E27FC236}">
                        <a16:creationId xmlns:a16="http://schemas.microsoft.com/office/drawing/2014/main" id="{718E47F5-C3E5-E574-9984-F8C41C83A722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4501383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Conector recto 94">
                    <a:extLst>
                      <a:ext uri="{FF2B5EF4-FFF2-40B4-BE49-F238E27FC236}">
                        <a16:creationId xmlns:a16="http://schemas.microsoft.com/office/drawing/2014/main" id="{95A3FF37-D5EA-B3BA-E20D-54297390689D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6188507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Conector recto 95">
                    <a:extLst>
                      <a:ext uri="{FF2B5EF4-FFF2-40B4-BE49-F238E27FC236}">
                        <a16:creationId xmlns:a16="http://schemas.microsoft.com/office/drawing/2014/main" id="{8D48D85A-79FD-D252-2E8B-BC3F700E7DB1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5978067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Conector recto 96">
                    <a:extLst>
                      <a:ext uri="{FF2B5EF4-FFF2-40B4-BE49-F238E27FC236}">
                        <a16:creationId xmlns:a16="http://schemas.microsoft.com/office/drawing/2014/main" id="{AE8CAE57-819A-DF44-8448-B84789AD834A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5767627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Conector recto 97">
                    <a:extLst>
                      <a:ext uri="{FF2B5EF4-FFF2-40B4-BE49-F238E27FC236}">
                        <a16:creationId xmlns:a16="http://schemas.microsoft.com/office/drawing/2014/main" id="{7D0EEEEE-20ED-0B1E-1D74-2968D6A3B3D3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5557187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Conector recto 101">
                    <a:extLst>
                      <a:ext uri="{FF2B5EF4-FFF2-40B4-BE49-F238E27FC236}">
                        <a16:creationId xmlns:a16="http://schemas.microsoft.com/office/drawing/2014/main" id="{33628498-9F6A-1F24-1071-94E319345881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6397351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Conector recto 102">
                    <a:extLst>
                      <a:ext uri="{FF2B5EF4-FFF2-40B4-BE49-F238E27FC236}">
                        <a16:creationId xmlns:a16="http://schemas.microsoft.com/office/drawing/2014/main" id="{0ECB62D3-CE5C-E4FB-FA3C-0846198A5500}"/>
                      </a:ext>
                    </a:extLst>
                  </p:cNvPr>
                  <p:cNvCxnSpPr/>
                  <p:nvPr/>
                </p:nvCxnSpPr>
                <p:spPr>
                  <a:xfrm>
                    <a:off x="5886824" y="6186911"/>
                    <a:ext cx="2168501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Conector recto 84">
                    <a:extLst>
                      <a:ext uri="{FF2B5EF4-FFF2-40B4-BE49-F238E27FC236}">
                        <a16:creationId xmlns:a16="http://schemas.microsoft.com/office/drawing/2014/main" id="{7343EDDD-A280-F3DB-1B4E-AD9EC056329B}"/>
                      </a:ext>
                    </a:extLst>
                  </p:cNvPr>
                  <p:cNvCxnSpPr/>
                  <p:nvPr/>
                </p:nvCxnSpPr>
                <p:spPr>
                  <a:xfrm>
                    <a:off x="5880477" y="4288197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Conector recto 105">
                    <a:extLst>
                      <a:ext uri="{FF2B5EF4-FFF2-40B4-BE49-F238E27FC236}">
                        <a16:creationId xmlns:a16="http://schemas.microsoft.com/office/drawing/2014/main" id="{C7344DD3-C3AF-8224-37C3-DA3D618A7169}"/>
                      </a:ext>
                    </a:extLst>
                  </p:cNvPr>
                  <p:cNvCxnSpPr/>
                  <p:nvPr/>
                </p:nvCxnSpPr>
                <p:spPr>
                  <a:xfrm>
                    <a:off x="6096000" y="4288197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Conector recto 107">
                    <a:extLst>
                      <a:ext uri="{FF2B5EF4-FFF2-40B4-BE49-F238E27FC236}">
                        <a16:creationId xmlns:a16="http://schemas.microsoft.com/office/drawing/2014/main" id="{73103454-A7F1-2253-251A-D59DA968B2E3}"/>
                      </a:ext>
                    </a:extLst>
                  </p:cNvPr>
                  <p:cNvCxnSpPr/>
                  <p:nvPr/>
                </p:nvCxnSpPr>
                <p:spPr>
                  <a:xfrm>
                    <a:off x="6316134" y="4297340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Conector recto 110">
                    <a:extLst>
                      <a:ext uri="{FF2B5EF4-FFF2-40B4-BE49-F238E27FC236}">
                        <a16:creationId xmlns:a16="http://schemas.microsoft.com/office/drawing/2014/main" id="{F800712E-6976-DE6B-4FED-0B74FD9FDFCF}"/>
                      </a:ext>
                    </a:extLst>
                  </p:cNvPr>
                  <p:cNvCxnSpPr/>
                  <p:nvPr/>
                </p:nvCxnSpPr>
                <p:spPr>
                  <a:xfrm>
                    <a:off x="6535234" y="4288567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Conector recto 111">
                    <a:extLst>
                      <a:ext uri="{FF2B5EF4-FFF2-40B4-BE49-F238E27FC236}">
                        <a16:creationId xmlns:a16="http://schemas.microsoft.com/office/drawing/2014/main" id="{440DDBD4-5293-81B9-7D23-0E0B3ACCD0BA}"/>
                      </a:ext>
                    </a:extLst>
                  </p:cNvPr>
                  <p:cNvCxnSpPr/>
                  <p:nvPr/>
                </p:nvCxnSpPr>
                <p:spPr>
                  <a:xfrm>
                    <a:off x="6750757" y="4288567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Conector recto 113">
                    <a:extLst>
                      <a:ext uri="{FF2B5EF4-FFF2-40B4-BE49-F238E27FC236}">
                        <a16:creationId xmlns:a16="http://schemas.microsoft.com/office/drawing/2014/main" id="{C57925DF-BA0A-11A6-D0DE-D9D47347C8CC}"/>
                      </a:ext>
                    </a:extLst>
                  </p:cNvPr>
                  <p:cNvCxnSpPr/>
                  <p:nvPr/>
                </p:nvCxnSpPr>
                <p:spPr>
                  <a:xfrm>
                    <a:off x="6964211" y="4288197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Conector recto 114">
                    <a:extLst>
                      <a:ext uri="{FF2B5EF4-FFF2-40B4-BE49-F238E27FC236}">
                        <a16:creationId xmlns:a16="http://schemas.microsoft.com/office/drawing/2014/main" id="{20BB7720-B1E1-B734-8B2E-833B8D1B2637}"/>
                      </a:ext>
                    </a:extLst>
                  </p:cNvPr>
                  <p:cNvCxnSpPr/>
                  <p:nvPr/>
                </p:nvCxnSpPr>
                <p:spPr>
                  <a:xfrm>
                    <a:off x="7178700" y="4285149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Conector recto 115">
                    <a:extLst>
                      <a:ext uri="{FF2B5EF4-FFF2-40B4-BE49-F238E27FC236}">
                        <a16:creationId xmlns:a16="http://schemas.microsoft.com/office/drawing/2014/main" id="{26071DCA-8DE6-532C-04A9-B52E6033547E}"/>
                      </a:ext>
                    </a:extLst>
                  </p:cNvPr>
                  <p:cNvCxnSpPr/>
                  <p:nvPr/>
                </p:nvCxnSpPr>
                <p:spPr>
                  <a:xfrm>
                    <a:off x="7398834" y="4286858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onector recto 116">
                    <a:extLst>
                      <a:ext uri="{FF2B5EF4-FFF2-40B4-BE49-F238E27FC236}">
                        <a16:creationId xmlns:a16="http://schemas.microsoft.com/office/drawing/2014/main" id="{EB6D7116-6FE9-FE8D-CB4F-AE5852E8A8A3}"/>
                      </a:ext>
                    </a:extLst>
                  </p:cNvPr>
                  <p:cNvCxnSpPr/>
                  <p:nvPr/>
                </p:nvCxnSpPr>
                <p:spPr>
                  <a:xfrm>
                    <a:off x="7614357" y="4286858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Conector recto 118">
                    <a:extLst>
                      <a:ext uri="{FF2B5EF4-FFF2-40B4-BE49-F238E27FC236}">
                        <a16:creationId xmlns:a16="http://schemas.microsoft.com/office/drawing/2014/main" id="{5288412E-94A9-B92D-EBAB-AD91D4358422}"/>
                      </a:ext>
                    </a:extLst>
                  </p:cNvPr>
                  <p:cNvCxnSpPr/>
                  <p:nvPr/>
                </p:nvCxnSpPr>
                <p:spPr>
                  <a:xfrm>
                    <a:off x="7839802" y="4297340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Conector recto 119">
                    <a:extLst>
                      <a:ext uri="{FF2B5EF4-FFF2-40B4-BE49-F238E27FC236}">
                        <a16:creationId xmlns:a16="http://schemas.microsoft.com/office/drawing/2014/main" id="{07F5FDDF-3BC8-8065-EF90-03D3D6F74FAF}"/>
                      </a:ext>
                    </a:extLst>
                  </p:cNvPr>
                  <p:cNvCxnSpPr/>
                  <p:nvPr/>
                </p:nvCxnSpPr>
                <p:spPr>
                  <a:xfrm>
                    <a:off x="8055325" y="4297340"/>
                    <a:ext cx="0" cy="2109151"/>
                  </a:xfrm>
                  <a:prstGeom prst="line">
                    <a:avLst/>
                  </a:prstGeom>
                  <a:grpFill/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Rectángulo redondeado 104">
                  <a:extLst>
                    <a:ext uri="{FF2B5EF4-FFF2-40B4-BE49-F238E27FC236}">
                      <a16:creationId xmlns:a16="http://schemas.microsoft.com/office/drawing/2014/main" id="{4A4CDFE8-3551-ED3F-B0D9-BA7A5A3D5E69}"/>
                    </a:ext>
                  </a:extLst>
                </p:cNvPr>
                <p:cNvSpPr/>
                <p:nvPr/>
              </p:nvSpPr>
              <p:spPr>
                <a:xfrm>
                  <a:off x="6073072" y="4223656"/>
                  <a:ext cx="114960" cy="2026427"/>
                </a:xfrm>
                <a:prstGeom prst="roundRect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24" name="Rectángulo redondeado 123">
                  <a:extLst>
                    <a:ext uri="{FF2B5EF4-FFF2-40B4-BE49-F238E27FC236}">
                      <a16:creationId xmlns:a16="http://schemas.microsoft.com/office/drawing/2014/main" id="{69181A94-C2DB-0EF8-890A-6219BB625089}"/>
                    </a:ext>
                  </a:extLst>
                </p:cNvPr>
                <p:cNvSpPr/>
                <p:nvPr/>
              </p:nvSpPr>
              <p:spPr>
                <a:xfrm rot="16200000">
                  <a:off x="7037479" y="3273784"/>
                  <a:ext cx="114960" cy="2026427"/>
                </a:xfrm>
                <a:prstGeom prst="roundRect">
                  <a:avLst/>
                </a:prstGeom>
                <a:solidFill>
                  <a:srgbClr val="FF0000">
                    <a:alpha val="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04" name="Elipse 103">
                  <a:extLst>
                    <a:ext uri="{FF2B5EF4-FFF2-40B4-BE49-F238E27FC236}">
                      <a16:creationId xmlns:a16="http://schemas.microsoft.com/office/drawing/2014/main" id="{B5FDB0F3-6368-1E48-E9F2-44D90E92CFDB}"/>
                    </a:ext>
                  </a:extLst>
                </p:cNvPr>
                <p:cNvSpPr/>
                <p:nvPr/>
              </p:nvSpPr>
              <p:spPr>
                <a:xfrm>
                  <a:off x="6091969" y="4257920"/>
                  <a:ext cx="67937" cy="6793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25" name="Rectángulo redondeado 124">
                  <a:extLst>
                    <a:ext uri="{FF2B5EF4-FFF2-40B4-BE49-F238E27FC236}">
                      <a16:creationId xmlns:a16="http://schemas.microsoft.com/office/drawing/2014/main" id="{5452996D-3D99-18C6-397A-49D6AE18B45C}"/>
                    </a:ext>
                  </a:extLst>
                </p:cNvPr>
                <p:cNvSpPr/>
                <p:nvPr/>
              </p:nvSpPr>
              <p:spPr>
                <a:xfrm rot="16200000">
                  <a:off x="7022289" y="4543573"/>
                  <a:ext cx="114960" cy="2026427"/>
                </a:xfrm>
                <a:prstGeom prst="roundRect">
                  <a:avLst/>
                </a:prstGeom>
                <a:solidFill>
                  <a:srgbClr val="6059D5">
                    <a:alpha val="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26" name="Rectángulo redondeado 125">
                  <a:extLst>
                    <a:ext uri="{FF2B5EF4-FFF2-40B4-BE49-F238E27FC236}">
                      <a16:creationId xmlns:a16="http://schemas.microsoft.com/office/drawing/2014/main" id="{12965204-25A2-116B-C056-4A26200AFE94}"/>
                    </a:ext>
                  </a:extLst>
                </p:cNvPr>
                <p:cNvSpPr/>
                <p:nvPr/>
              </p:nvSpPr>
              <p:spPr>
                <a:xfrm>
                  <a:off x="6281120" y="4229517"/>
                  <a:ext cx="114960" cy="2026427"/>
                </a:xfrm>
                <a:prstGeom prst="roundRect">
                  <a:avLst/>
                </a:prstGeom>
                <a:solidFill>
                  <a:srgbClr val="6059D5">
                    <a:alpha val="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27" name="Elipse 126">
                  <a:extLst>
                    <a:ext uri="{FF2B5EF4-FFF2-40B4-BE49-F238E27FC236}">
                      <a16:creationId xmlns:a16="http://schemas.microsoft.com/office/drawing/2014/main" id="{9FFEB4DE-001D-2252-5143-1D04971844D8}"/>
                    </a:ext>
                  </a:extLst>
                </p:cNvPr>
                <p:cNvSpPr/>
                <p:nvPr/>
              </p:nvSpPr>
              <p:spPr>
                <a:xfrm>
                  <a:off x="6303666" y="5522819"/>
                  <a:ext cx="67937" cy="67937"/>
                </a:xfrm>
                <a:prstGeom prst="ellipse">
                  <a:avLst/>
                </a:prstGeom>
                <a:solidFill>
                  <a:srgbClr val="6059D5"/>
                </a:solidFill>
                <a:ln>
                  <a:solidFill>
                    <a:srgbClr val="6059D5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28" name="Rectángulo redondeado 127">
                  <a:extLst>
                    <a:ext uri="{FF2B5EF4-FFF2-40B4-BE49-F238E27FC236}">
                      <a16:creationId xmlns:a16="http://schemas.microsoft.com/office/drawing/2014/main" id="{F4C19CA1-4B69-C2E7-2CFF-F437E43E06D8}"/>
                    </a:ext>
                  </a:extLst>
                </p:cNvPr>
                <p:cNvSpPr/>
                <p:nvPr/>
              </p:nvSpPr>
              <p:spPr>
                <a:xfrm rot="16200000">
                  <a:off x="7022290" y="4114851"/>
                  <a:ext cx="114960" cy="2026427"/>
                </a:xfrm>
                <a:prstGeom prst="roundRect">
                  <a:avLst/>
                </a:prstGeom>
                <a:solidFill>
                  <a:srgbClr val="00B050">
                    <a:alpha val="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29" name="Rectángulo redondeado 128">
                  <a:extLst>
                    <a:ext uri="{FF2B5EF4-FFF2-40B4-BE49-F238E27FC236}">
                      <a16:creationId xmlns:a16="http://schemas.microsoft.com/office/drawing/2014/main" id="{368B9A44-9DE5-3610-8634-46F49514BF8D}"/>
                    </a:ext>
                  </a:extLst>
                </p:cNvPr>
                <p:cNvSpPr/>
                <p:nvPr/>
              </p:nvSpPr>
              <p:spPr>
                <a:xfrm>
                  <a:off x="6519407" y="4229517"/>
                  <a:ext cx="114960" cy="2026427"/>
                </a:xfrm>
                <a:prstGeom prst="roundRect">
                  <a:avLst/>
                </a:prstGeom>
                <a:solidFill>
                  <a:srgbClr val="00B050">
                    <a:alpha val="9804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  <p:sp>
              <p:nvSpPr>
                <p:cNvPr id="130" name="Elipse 129">
                  <a:extLst>
                    <a:ext uri="{FF2B5EF4-FFF2-40B4-BE49-F238E27FC236}">
                      <a16:creationId xmlns:a16="http://schemas.microsoft.com/office/drawing/2014/main" id="{2D08C9C8-1251-DB92-F6BB-FDA7F4D604B2}"/>
                    </a:ext>
                  </a:extLst>
                </p:cNvPr>
                <p:cNvSpPr/>
                <p:nvPr/>
              </p:nvSpPr>
              <p:spPr>
                <a:xfrm>
                  <a:off x="6542113" y="5094036"/>
                  <a:ext cx="67937" cy="67937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sz="1350"/>
                </a:p>
              </p:txBody>
            </p:sp>
          </p:grpSp>
          <p:sp>
            <p:nvSpPr>
              <p:cNvPr id="122" name="CuadroTexto 121">
                <a:extLst>
                  <a:ext uri="{FF2B5EF4-FFF2-40B4-BE49-F238E27FC236}">
                    <a16:creationId xmlns:a16="http://schemas.microsoft.com/office/drawing/2014/main" id="{A0F499B1-395C-991B-8C60-CAEE3B43B17B}"/>
                  </a:ext>
                </a:extLst>
              </p:cNvPr>
              <p:cNvSpPr txBox="1"/>
              <p:nvPr/>
            </p:nvSpPr>
            <p:spPr>
              <a:xfrm rot="16200000">
                <a:off x="769868" y="4905204"/>
                <a:ext cx="534336" cy="241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i="1" dirty="0"/>
                  <a:t>y</a:t>
                </a:r>
              </a:p>
            </p:txBody>
          </p:sp>
          <p:sp>
            <p:nvSpPr>
              <p:cNvPr id="133" name="CuadroTexto 132">
                <a:extLst>
                  <a:ext uri="{FF2B5EF4-FFF2-40B4-BE49-F238E27FC236}">
                    <a16:creationId xmlns:a16="http://schemas.microsoft.com/office/drawing/2014/main" id="{A1651578-F78D-95F4-FE79-BB109464D0D3}"/>
                  </a:ext>
                </a:extLst>
              </p:cNvPr>
              <p:cNvSpPr txBox="1"/>
              <p:nvPr/>
            </p:nvSpPr>
            <p:spPr>
              <a:xfrm>
                <a:off x="2058912" y="6062540"/>
                <a:ext cx="534336" cy="24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i="1" dirty="0"/>
                  <a:t>x</a:t>
                </a:r>
              </a:p>
            </p:txBody>
          </p:sp>
        </p:grp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E2DAF6C3-2D89-F892-CBF9-962465DD75EA}"/>
                </a:ext>
              </a:extLst>
            </p:cNvPr>
            <p:cNvSpPr txBox="1"/>
            <p:nvPr/>
          </p:nvSpPr>
          <p:spPr>
            <a:xfrm>
              <a:off x="1103934" y="3489911"/>
              <a:ext cx="1750366" cy="2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/>
                <a:t>LHS en 2 dimensiones</a:t>
              </a:r>
            </a:p>
          </p:txBody>
        </p:sp>
        <p:sp>
          <p:nvSpPr>
            <p:cNvPr id="138" name="Rectángulo redondeado 137">
              <a:extLst>
                <a:ext uri="{FF2B5EF4-FFF2-40B4-BE49-F238E27FC236}">
                  <a16:creationId xmlns:a16="http://schemas.microsoft.com/office/drawing/2014/main" id="{D89CA4F2-2579-3E40-B92A-59D842A1A108}"/>
                </a:ext>
              </a:extLst>
            </p:cNvPr>
            <p:cNvSpPr/>
            <p:nvPr/>
          </p:nvSpPr>
          <p:spPr>
            <a:xfrm rot="16200000">
              <a:off x="1891321" y="4799113"/>
              <a:ext cx="114960" cy="2026427"/>
            </a:xfrm>
            <a:prstGeom prst="roundRect">
              <a:avLst/>
            </a:prstGeom>
            <a:solidFill>
              <a:srgbClr val="0096FF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39" name="Rectángulo redondeado 138">
              <a:extLst>
                <a:ext uri="{FF2B5EF4-FFF2-40B4-BE49-F238E27FC236}">
                  <a16:creationId xmlns:a16="http://schemas.microsoft.com/office/drawing/2014/main" id="{1776C252-16AF-3FC1-8761-D4BC5035F511}"/>
                </a:ext>
              </a:extLst>
            </p:cNvPr>
            <p:cNvSpPr/>
            <p:nvPr/>
          </p:nvSpPr>
          <p:spPr>
            <a:xfrm>
              <a:off x="1605132" y="3870335"/>
              <a:ext cx="114960" cy="2026427"/>
            </a:xfrm>
            <a:prstGeom prst="roundRect">
              <a:avLst/>
            </a:prstGeom>
            <a:solidFill>
              <a:srgbClr val="0096FF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54EE2E43-7DB5-2995-119F-F540D09AB34C}"/>
                </a:ext>
              </a:extLst>
            </p:cNvPr>
            <p:cNvSpPr/>
            <p:nvPr/>
          </p:nvSpPr>
          <p:spPr>
            <a:xfrm>
              <a:off x="1626076" y="5780935"/>
              <a:ext cx="67937" cy="67937"/>
            </a:xfrm>
            <a:prstGeom prst="ellipse">
              <a:avLst/>
            </a:prstGeom>
            <a:solidFill>
              <a:srgbClr val="0096FF"/>
            </a:solidFill>
            <a:ln>
              <a:solidFill>
                <a:srgbClr val="0096FF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1052" name="Grupo 1051">
            <a:extLst>
              <a:ext uri="{FF2B5EF4-FFF2-40B4-BE49-F238E27FC236}">
                <a16:creationId xmlns:a16="http://schemas.microsoft.com/office/drawing/2014/main" id="{DA63CE0B-B00A-A7DF-B209-B9652E13C4C1}"/>
              </a:ext>
            </a:extLst>
          </p:cNvPr>
          <p:cNvGrpSpPr/>
          <p:nvPr/>
        </p:nvGrpSpPr>
        <p:grpSpPr>
          <a:xfrm>
            <a:off x="4166510" y="980911"/>
            <a:ext cx="5409653" cy="5180292"/>
            <a:chOff x="4314489" y="97688"/>
            <a:chExt cx="5409653" cy="5180292"/>
          </a:xfrm>
        </p:grpSpPr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C87773BB-A11A-31EC-0857-B42BEAB91DB2}"/>
                </a:ext>
              </a:extLst>
            </p:cNvPr>
            <p:cNvSpPr txBox="1"/>
            <p:nvPr/>
          </p:nvSpPr>
          <p:spPr>
            <a:xfrm>
              <a:off x="5140110" y="97688"/>
              <a:ext cx="45840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>
                  <a:latin typeface="+mj-lt"/>
                  <a:cs typeface="Didot" panose="02000503000000020003" pitchFamily="2" charset="-79"/>
                </a:rPr>
                <a:t>10000</a:t>
              </a:r>
              <a:r>
                <a:rPr lang="es-ES" sz="1400" b="1" dirty="0">
                  <a:latin typeface="Didot" panose="02000503000000020003" pitchFamily="2" charset="-79"/>
                  <a:cs typeface="Didot" panose="02000503000000020003" pitchFamily="2" charset="-79"/>
                </a:rPr>
                <a:t> combinaciones</a:t>
              </a:r>
              <a:r>
                <a:rPr lang="es-ES" sz="1350" dirty="0">
                  <a:latin typeface="Didot" panose="02000503000000020003" pitchFamily="2" charset="-79"/>
                  <a:cs typeface="Didot" panose="02000503000000020003" pitchFamily="2" charset="-79"/>
                </a:rPr>
                <a:t>		</a:t>
              </a:r>
            </a:p>
          </p:txBody>
        </p:sp>
        <p:grpSp>
          <p:nvGrpSpPr>
            <p:cNvPr id="1044" name="Grupo 1043">
              <a:extLst>
                <a:ext uri="{FF2B5EF4-FFF2-40B4-BE49-F238E27FC236}">
                  <a16:creationId xmlns:a16="http://schemas.microsoft.com/office/drawing/2014/main" id="{798B2820-FAEE-127A-773C-80B2407E1BD3}"/>
                </a:ext>
              </a:extLst>
            </p:cNvPr>
            <p:cNvGrpSpPr/>
            <p:nvPr/>
          </p:nvGrpSpPr>
          <p:grpSpPr>
            <a:xfrm>
              <a:off x="4314489" y="2719172"/>
              <a:ext cx="501925" cy="2002466"/>
              <a:chOff x="5619441" y="2808619"/>
              <a:chExt cx="669233" cy="26699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3" name="CuadroTexto 152">
                    <a:extLst>
                      <a:ext uri="{FF2B5EF4-FFF2-40B4-BE49-F238E27FC236}">
                        <a16:creationId xmlns:a16="http://schemas.microsoft.com/office/drawing/2014/main" id="{45FAB6C1-F7EC-705E-E0E1-63524DBD60AE}"/>
                      </a:ext>
                    </a:extLst>
                  </p:cNvPr>
                  <p:cNvSpPr txBox="1"/>
                  <p:nvPr/>
                </p:nvSpPr>
                <p:spPr>
                  <a:xfrm>
                    <a:off x="5691850" y="2808619"/>
                    <a:ext cx="523452" cy="33855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ES" sz="10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05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sz="105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s-ES" sz="1050" dirty="0">
                      <a:latin typeface="Didot" panose="02000503000000020003" pitchFamily="2" charset="-79"/>
                      <a:cs typeface="Didot" panose="02000503000000020003" pitchFamily="2" charset="-79"/>
                    </a:endParaRPr>
                  </a:p>
                </p:txBody>
              </p:sp>
            </mc:Choice>
            <mc:Fallback xmlns="">
              <p:sp>
                <p:nvSpPr>
                  <p:cNvPr id="153" name="CuadroTexto 152">
                    <a:extLst>
                      <a:ext uri="{FF2B5EF4-FFF2-40B4-BE49-F238E27FC236}">
                        <a16:creationId xmlns:a16="http://schemas.microsoft.com/office/drawing/2014/main" id="{45FAB6C1-F7EC-705E-E0E1-63524DBD60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1850" y="2808619"/>
                    <a:ext cx="523452" cy="33855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5" name="CuadroTexto 154">
                    <a:extLst>
                      <a:ext uri="{FF2B5EF4-FFF2-40B4-BE49-F238E27FC236}">
                        <a16:creationId xmlns:a16="http://schemas.microsoft.com/office/drawing/2014/main" id="{70D1B316-5E09-C238-75B0-26DE828BCA2E}"/>
                      </a:ext>
                    </a:extLst>
                  </p:cNvPr>
                  <p:cNvSpPr txBox="1"/>
                  <p:nvPr/>
                </p:nvSpPr>
                <p:spPr>
                  <a:xfrm>
                    <a:off x="5673855" y="3427031"/>
                    <a:ext cx="523456" cy="5631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s-ES" sz="105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s-E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05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S" sz="105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s-ES" sz="10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05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s-ES" sz="105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s-ES" sz="1050" dirty="0"/>
                  </a:p>
                </p:txBody>
              </p:sp>
            </mc:Choice>
            <mc:Fallback xmlns="">
              <p:sp>
                <p:nvSpPr>
                  <p:cNvPr id="155" name="CuadroTexto 154">
                    <a:extLst>
                      <a:ext uri="{FF2B5EF4-FFF2-40B4-BE49-F238E27FC236}">
                        <a16:creationId xmlns:a16="http://schemas.microsoft.com/office/drawing/2014/main" id="{70D1B316-5E09-C238-75B0-26DE828BCA2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73855" y="3427031"/>
                    <a:ext cx="523456" cy="56314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7" name="CuadroTexto 156">
                    <a:extLst>
                      <a:ext uri="{FF2B5EF4-FFF2-40B4-BE49-F238E27FC236}">
                        <a16:creationId xmlns:a16="http://schemas.microsoft.com/office/drawing/2014/main" id="{AFD10D38-8053-2D61-464B-C778DAE26FC6}"/>
                      </a:ext>
                    </a:extLst>
                  </p:cNvPr>
                  <p:cNvSpPr txBox="1"/>
                  <p:nvPr/>
                </p:nvSpPr>
                <p:spPr>
                  <a:xfrm>
                    <a:off x="5713611" y="4329063"/>
                    <a:ext cx="417443" cy="33855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es-ES" sz="1050" dirty="0"/>
                  </a:p>
                </p:txBody>
              </p:sp>
            </mc:Choice>
            <mc:Fallback xmlns="">
              <p:sp>
                <p:nvSpPr>
                  <p:cNvPr id="157" name="CuadroTexto 156">
                    <a:extLst>
                      <a:ext uri="{FF2B5EF4-FFF2-40B4-BE49-F238E27FC236}">
                        <a16:creationId xmlns:a16="http://schemas.microsoft.com/office/drawing/2014/main" id="{AFD10D38-8053-2D61-464B-C778DAE26FC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3611" y="4329063"/>
                    <a:ext cx="417443" cy="33855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9" name="CuadroTexto 158">
                    <a:extLst>
                      <a:ext uri="{FF2B5EF4-FFF2-40B4-BE49-F238E27FC236}">
                        <a16:creationId xmlns:a16="http://schemas.microsoft.com/office/drawing/2014/main" id="{D978DC76-659A-EA19-D2CC-DA8B7A218446}"/>
                      </a:ext>
                    </a:extLst>
                  </p:cNvPr>
                  <p:cNvSpPr txBox="1"/>
                  <p:nvPr/>
                </p:nvSpPr>
                <p:spPr>
                  <a:xfrm>
                    <a:off x="5619441" y="5140019"/>
                    <a:ext cx="669233" cy="33855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1050" i="1">
                              <a:latin typeface="Cambria Math" panose="02040503050406030204" pitchFamily="18" charset="0"/>
                            </a:rPr>
                            <m:t>𝑁𝑀</m:t>
                          </m:r>
                        </m:oMath>
                      </m:oMathPara>
                    </a14:m>
                    <a:endParaRPr lang="es-ES" sz="1050" dirty="0"/>
                  </a:p>
                </p:txBody>
              </p:sp>
            </mc:Choice>
            <mc:Fallback xmlns="">
              <p:sp>
                <p:nvSpPr>
                  <p:cNvPr id="159" name="CuadroTexto 158">
                    <a:extLst>
                      <a:ext uri="{FF2B5EF4-FFF2-40B4-BE49-F238E27FC236}">
                        <a16:creationId xmlns:a16="http://schemas.microsoft.com/office/drawing/2014/main" id="{D978DC76-659A-EA19-D2CC-DA8B7A2184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19441" y="5140019"/>
                    <a:ext cx="669233" cy="33855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2C9A399E-9C73-FE3A-E8F4-37BFA63725E8}"/>
                </a:ext>
              </a:extLst>
            </p:cNvPr>
            <p:cNvSpPr txBox="1"/>
            <p:nvPr/>
          </p:nvSpPr>
          <p:spPr>
            <a:xfrm>
              <a:off x="6366703" y="5000981"/>
              <a:ext cx="12193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200" dirty="0" err="1">
                  <a:latin typeface="Didot" panose="02000503000000020003" pitchFamily="2" charset="-79"/>
                  <a:cs typeface="Didot" panose="02000503000000020003" pitchFamily="2" charset="-79"/>
                </a:rPr>
                <a:t>Nº</a:t>
              </a:r>
              <a:r>
                <a:rPr lang="es-ES" sz="1200" dirty="0">
                  <a:latin typeface="Didot" panose="02000503000000020003" pitchFamily="2" charset="-79"/>
                  <a:cs typeface="Didot" panose="02000503000000020003" pitchFamily="2" charset="-79"/>
                </a:rPr>
                <a:t> Muestras</a:t>
              </a:r>
            </a:p>
          </p:txBody>
        </p:sp>
      </p:grpSp>
      <p:pic>
        <p:nvPicPr>
          <p:cNvPr id="163" name="Imagen 162">
            <a:extLst>
              <a:ext uri="{FF2B5EF4-FFF2-40B4-BE49-F238E27FC236}">
                <a16:creationId xmlns:a16="http://schemas.microsoft.com/office/drawing/2014/main" id="{2D5B4D32-192E-AB81-1D32-016EE3DB9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042" t="-1" r="8152" b="87616"/>
          <a:stretch/>
        </p:blipFill>
        <p:spPr>
          <a:xfrm>
            <a:off x="0" y="6097957"/>
            <a:ext cx="9144000" cy="760044"/>
          </a:xfrm>
          <a:prstGeom prst="rect">
            <a:avLst/>
          </a:prstGeom>
        </p:spPr>
      </p:pic>
      <p:pic>
        <p:nvPicPr>
          <p:cNvPr id="165" name="Imagen 164">
            <a:extLst>
              <a:ext uri="{FF2B5EF4-FFF2-40B4-BE49-F238E27FC236}">
                <a16:creationId xmlns:a16="http://schemas.microsoft.com/office/drawing/2014/main" id="{AF93C330-37FE-4209-AA17-96EFC53B2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235" y="9108"/>
            <a:ext cx="2357808" cy="755236"/>
          </a:xfrm>
          <a:prstGeom prst="rect">
            <a:avLst/>
          </a:prstGeom>
        </p:spPr>
      </p:pic>
      <p:pic>
        <p:nvPicPr>
          <p:cNvPr id="166" name="Imagen 165">
            <a:extLst>
              <a:ext uri="{FF2B5EF4-FFF2-40B4-BE49-F238E27FC236}">
                <a16:creationId xmlns:a16="http://schemas.microsoft.com/office/drawing/2014/main" id="{ED288D8A-B99C-CDDA-B51C-ABFB3AF67A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686" y="22360"/>
            <a:ext cx="820034" cy="755236"/>
          </a:xfrm>
          <a:prstGeom prst="rect">
            <a:avLst/>
          </a:prstGeom>
        </p:spPr>
      </p:pic>
      <p:sp>
        <p:nvSpPr>
          <p:cNvPr id="174" name="CuadroTexto 173">
            <a:extLst>
              <a:ext uri="{FF2B5EF4-FFF2-40B4-BE49-F238E27FC236}">
                <a16:creationId xmlns:a16="http://schemas.microsoft.com/office/drawing/2014/main" id="{3317FBD8-78D4-B2C8-F086-519377422D2F}"/>
              </a:ext>
            </a:extLst>
          </p:cNvPr>
          <p:cNvSpPr txBox="1"/>
          <p:nvPr/>
        </p:nvSpPr>
        <p:spPr>
          <a:xfrm>
            <a:off x="311352" y="2284306"/>
            <a:ext cx="32871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ES" sz="1400" dirty="0">
              <a:latin typeface="Candara" panose="020E0502030303020204" pitchFamily="34" charset="0"/>
            </a:endParaRPr>
          </a:p>
          <a:p>
            <a:pPr algn="ctr"/>
            <a:r>
              <a:rPr lang="es-ES" sz="1400" dirty="0">
                <a:latin typeface="Candara" panose="020E0502030303020204" pitchFamily="34" charset="0"/>
              </a:rPr>
              <a:t>Genera una muestra de datos aleatoria a partir de una distribución multidimensional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54" name="Tabla 1054">
                <a:extLst>
                  <a:ext uri="{FF2B5EF4-FFF2-40B4-BE49-F238E27FC236}">
                    <a16:creationId xmlns:a16="http://schemas.microsoft.com/office/drawing/2014/main" id="{3372905F-01CD-E7E2-643E-335448A3A6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0952477"/>
                  </p:ext>
                </p:extLst>
              </p:nvPr>
            </p:nvGraphicFramePr>
            <p:xfrm>
              <a:off x="5774284" y="1376839"/>
              <a:ext cx="2185855" cy="1948244"/>
            </p:xfrm>
            <a:graphic>
              <a:graphicData uri="http://schemas.openxmlformats.org/drawingml/2006/table">
                <a:tbl>
                  <a:tblPr bandRow="1">
                    <a:tableStyleId>{EB344D84-9AFB-497E-A393-DC336BA19D2E}</a:tableStyleId>
                  </a:tblPr>
                  <a:tblGrid>
                    <a:gridCol w="1046796">
                      <a:extLst>
                        <a:ext uri="{9D8B030D-6E8A-4147-A177-3AD203B41FA5}">
                          <a16:colId xmlns:a16="http://schemas.microsoft.com/office/drawing/2014/main" val="2215151895"/>
                        </a:ext>
                      </a:extLst>
                    </a:gridCol>
                    <a:gridCol w="603459">
                      <a:extLst>
                        <a:ext uri="{9D8B030D-6E8A-4147-A177-3AD203B41FA5}">
                          <a16:colId xmlns:a16="http://schemas.microsoft.com/office/drawing/2014/main" val="917869970"/>
                        </a:ext>
                      </a:extLst>
                    </a:gridCol>
                    <a:gridCol w="535600">
                      <a:extLst>
                        <a:ext uri="{9D8B030D-6E8A-4147-A177-3AD203B41FA5}">
                          <a16:colId xmlns:a16="http://schemas.microsoft.com/office/drawing/2014/main" val="1059838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200" i="1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20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s-ES" sz="120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0.5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674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s-ES" sz="1200" i="1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sz="1200" i="1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s-ES" sz="120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sz="1200" i="1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</m:e>
                                      <m:sub>
                                        <m:r>
                                          <a:rPr lang="es-ES" sz="1200">
                                            <a:ln>
                                              <a:noFill/>
                                            </a:ln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s-E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9722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𝑁𝑀</m:t>
                                </m:r>
                              </m:oMath>
                            </m:oMathPara>
                          </a14:m>
                          <a:endParaRPr lang="es-ES" sz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34047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sz="1200" b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𝐽𝑜𝑛𝑠𝑤𝑎𝑝</m:t>
                              </m:r>
                              <m:r>
                                <a:rPr lang="es-ES" sz="1200" b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20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7591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sz="1200" b="0" i="1" kern="120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𝑊𝑥</m:t>
                                </m:r>
                              </m:oMath>
                            </m:oMathPara>
                          </a14:m>
                          <a:endParaRPr lang="es-ES" sz="1200" kern="12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s-ES" sz="1200" kern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-20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s-ES" sz="1200" kern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90477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54" name="Tabla 1054">
                <a:extLst>
                  <a:ext uri="{FF2B5EF4-FFF2-40B4-BE49-F238E27FC236}">
                    <a16:creationId xmlns:a16="http://schemas.microsoft.com/office/drawing/2014/main" id="{3372905F-01CD-E7E2-643E-335448A3A68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40952477"/>
                  </p:ext>
                </p:extLst>
              </p:nvPr>
            </p:nvGraphicFramePr>
            <p:xfrm>
              <a:off x="5774284" y="1376839"/>
              <a:ext cx="2185855" cy="1947990"/>
            </p:xfrm>
            <a:graphic>
              <a:graphicData uri="http://schemas.openxmlformats.org/drawingml/2006/table">
                <a:tbl>
                  <a:tblPr bandRow="1">
                    <a:tableStyleId>{EB344D84-9AFB-497E-A393-DC336BA19D2E}</a:tableStyleId>
                  </a:tblPr>
                  <a:tblGrid>
                    <a:gridCol w="1046796">
                      <a:extLst>
                        <a:ext uri="{9D8B030D-6E8A-4147-A177-3AD203B41FA5}">
                          <a16:colId xmlns:a16="http://schemas.microsoft.com/office/drawing/2014/main" val="2215151895"/>
                        </a:ext>
                      </a:extLst>
                    </a:gridCol>
                    <a:gridCol w="603459">
                      <a:extLst>
                        <a:ext uri="{9D8B030D-6E8A-4147-A177-3AD203B41FA5}">
                          <a16:colId xmlns:a16="http://schemas.microsoft.com/office/drawing/2014/main" val="917869970"/>
                        </a:ext>
                      </a:extLst>
                    </a:gridCol>
                    <a:gridCol w="535600">
                      <a:extLst>
                        <a:ext uri="{9D8B030D-6E8A-4147-A177-3AD203B41FA5}">
                          <a16:colId xmlns:a16="http://schemas.microsoft.com/office/drawing/2014/main" val="105983813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9"/>
                          <a:stretch>
                            <a:fillRect t="-3448" r="-109639" b="-4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0.5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6747335"/>
                      </a:ext>
                    </a:extLst>
                  </a:tr>
                  <a:tr h="46463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9"/>
                          <a:stretch>
                            <a:fillRect t="-81081" r="-109639" b="-2432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0.005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9722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9"/>
                          <a:stretch>
                            <a:fillRect t="-231034" r="-109639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34047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9"/>
                          <a:stretch>
                            <a:fillRect t="-320000" r="-109639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sz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75912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blipFill>
                          <a:blip r:embed="rId9"/>
                          <a:stretch>
                            <a:fillRect t="-434483" r="-109639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s-ES" sz="1200" kern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-20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s-ES" sz="1200" kern="12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>
                        <a:solidFill>
                          <a:srgbClr val="7A81FF">
                            <a:alpha val="9804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90477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1" name="CuadroTexto 180">
            <a:extLst>
              <a:ext uri="{FF2B5EF4-FFF2-40B4-BE49-F238E27FC236}">
                <a16:creationId xmlns:a16="http://schemas.microsoft.com/office/drawing/2014/main" id="{1CB6E954-C786-934E-2CE4-2F1F201156CB}"/>
              </a:ext>
            </a:extLst>
          </p:cNvPr>
          <p:cNvSpPr txBox="1"/>
          <p:nvPr/>
        </p:nvSpPr>
        <p:spPr>
          <a:xfrm>
            <a:off x="403011" y="1540151"/>
            <a:ext cx="3195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ndara" panose="020E0502030303020204" pitchFamily="34" charset="0"/>
              </a:rPr>
              <a:t>Creación</a:t>
            </a:r>
            <a:r>
              <a:rPr lang="es-ES" sz="1800" dirty="0">
                <a:latin typeface="Candara" panose="020E0502030303020204" pitchFamily="34" charset="0"/>
              </a:rPr>
              <a:t> de un forzamiento exterior sintético</a:t>
            </a:r>
          </a:p>
        </p:txBody>
      </p:sp>
      <p:sp>
        <p:nvSpPr>
          <p:cNvPr id="182" name="CuadroTexto 181">
            <a:extLst>
              <a:ext uri="{FF2B5EF4-FFF2-40B4-BE49-F238E27FC236}">
                <a16:creationId xmlns:a16="http://schemas.microsoft.com/office/drawing/2014/main" id="{B5506106-FDC7-3522-AC58-D67531ECE1A8}"/>
              </a:ext>
            </a:extLst>
          </p:cNvPr>
          <p:cNvSpPr txBox="1"/>
          <p:nvPr/>
        </p:nvSpPr>
        <p:spPr>
          <a:xfrm>
            <a:off x="8529528" y="6477979"/>
            <a:ext cx="121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ndara" panose="020E0502030303020204" pitchFamily="34" charset="0"/>
              </a:rPr>
              <a:t>8/14</a:t>
            </a:r>
          </a:p>
        </p:txBody>
      </p:sp>
      <p:pic>
        <p:nvPicPr>
          <p:cNvPr id="183" name="Imagen 182">
            <a:extLst>
              <a:ext uri="{FF2B5EF4-FFF2-40B4-BE49-F238E27FC236}">
                <a16:creationId xmlns:a16="http://schemas.microsoft.com/office/drawing/2014/main" id="{0A1B0DEC-583C-3F8B-5E4C-62F19D95B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5707" y="3390464"/>
            <a:ext cx="4080953" cy="30308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CuadroTexto 183">
                <a:extLst>
                  <a:ext uri="{FF2B5EF4-FFF2-40B4-BE49-F238E27FC236}">
                    <a16:creationId xmlns:a16="http://schemas.microsoft.com/office/drawing/2014/main" id="{2B893DBA-AAB0-C915-2D60-F5023855EAA0}"/>
                  </a:ext>
                </a:extLst>
              </p:cNvPr>
              <p:cNvSpPr txBox="1"/>
              <p:nvPr/>
            </p:nvSpPr>
            <p:spPr>
              <a:xfrm>
                <a:off x="4164835" y="5844041"/>
                <a:ext cx="501925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050" b="0" dirty="0"/>
                  <a:t>W</a:t>
                </a:r>
                <a14:m>
                  <m:oMath xmlns:m="http://schemas.openxmlformats.org/officeDocument/2006/math">
                    <m:r>
                      <a:rPr lang="es-ES" sz="105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s-ES" sz="1050" dirty="0"/>
              </a:p>
            </p:txBody>
          </p:sp>
        </mc:Choice>
        <mc:Fallback xmlns="">
          <p:sp>
            <p:nvSpPr>
              <p:cNvPr id="184" name="CuadroTexto 183">
                <a:extLst>
                  <a:ext uri="{FF2B5EF4-FFF2-40B4-BE49-F238E27FC236}">
                    <a16:creationId xmlns:a16="http://schemas.microsoft.com/office/drawing/2014/main" id="{2B893DBA-AAB0-C915-2D60-F5023855E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835" y="5844041"/>
                <a:ext cx="501925" cy="253916"/>
              </a:xfrm>
              <a:prstGeom prst="rect">
                <a:avLst/>
              </a:prstGeom>
              <a:blipFill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642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12626</TotalTime>
  <Words>861</Words>
  <Application>Microsoft Macintosh PowerPoint</Application>
  <PresentationFormat>Presentación en pantalla (4:3)</PresentationFormat>
  <Paragraphs>232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Candara</vt:lpstr>
      <vt:lpstr>Didot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Cagigal Gil, Laura</dc:creator>
  <cp:keywords/>
  <dc:description/>
  <cp:lastModifiedBy>Microsoft Office User</cp:lastModifiedBy>
  <cp:revision>152</cp:revision>
  <dcterms:created xsi:type="dcterms:W3CDTF">2022-04-27T05:59:11Z</dcterms:created>
  <dcterms:modified xsi:type="dcterms:W3CDTF">2023-02-28T13:36:26Z</dcterms:modified>
  <cp:category/>
</cp:coreProperties>
</file>