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89" r:id="rId2"/>
    <p:sldId id="265" r:id="rId3"/>
    <p:sldId id="309" r:id="rId4"/>
    <p:sldId id="311" r:id="rId5"/>
    <p:sldId id="266" r:id="rId6"/>
    <p:sldId id="279" r:id="rId7"/>
    <p:sldId id="308" r:id="rId8"/>
    <p:sldId id="318" r:id="rId9"/>
    <p:sldId id="263" r:id="rId10"/>
    <p:sldId id="268" r:id="rId11"/>
    <p:sldId id="269" r:id="rId12"/>
    <p:sldId id="273" r:id="rId13"/>
    <p:sldId id="274" r:id="rId14"/>
    <p:sldId id="275" r:id="rId15"/>
    <p:sldId id="276" r:id="rId16"/>
    <p:sldId id="280" r:id="rId17"/>
    <p:sldId id="281" r:id="rId18"/>
    <p:sldId id="282" r:id="rId19"/>
    <p:sldId id="285" r:id="rId20"/>
    <p:sldId id="287" r:id="rId21"/>
    <p:sldId id="288" r:id="rId22"/>
    <p:sldId id="293" r:id="rId23"/>
    <p:sldId id="292" r:id="rId24"/>
    <p:sldId id="312" r:id="rId25"/>
    <p:sldId id="313" r:id="rId26"/>
    <p:sldId id="314" r:id="rId27"/>
    <p:sldId id="315" r:id="rId28"/>
    <p:sldId id="317" r:id="rId29"/>
    <p:sldId id="316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000"/>
    <a:srgbClr val="CEC2EB"/>
    <a:srgbClr val="B8BADD"/>
    <a:srgbClr val="E6FAF6"/>
    <a:srgbClr val="ABD2E1"/>
    <a:srgbClr val="EA3123"/>
    <a:srgbClr val="F6F7F9"/>
    <a:srgbClr val="A8D2DF"/>
    <a:srgbClr val="ADD8E6"/>
    <a:srgbClr val="CEC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775"/>
  </p:normalViewPr>
  <p:slideViewPr>
    <p:cSldViewPr snapToGrid="0" snapToObjects="1">
      <p:cViewPr varScale="1">
        <p:scale>
          <a:sx n="92" d="100"/>
          <a:sy n="92" d="100"/>
        </p:scale>
        <p:origin x="1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35E2BD-C45F-4475-BDEC-889741AF32B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20B98-1567-4D64-BC37-22E61D66763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ES" sz="1600" b="1" dirty="0"/>
            <a:t>Reanálisis de oleaje</a:t>
          </a:r>
          <a:endParaRPr lang="en-US" sz="1600" dirty="0"/>
        </a:p>
      </dgm:t>
    </dgm:pt>
    <dgm:pt modelId="{97D238C2-9928-441E-9E8E-5BB0343499E5}" type="parTrans" cxnId="{9E6DAA80-3CBF-4153-9C89-55A013AB3211}">
      <dgm:prSet/>
      <dgm:spPr/>
      <dgm:t>
        <a:bodyPr/>
        <a:lstStyle/>
        <a:p>
          <a:endParaRPr lang="en-US"/>
        </a:p>
      </dgm:t>
    </dgm:pt>
    <dgm:pt modelId="{999BE403-D596-49D0-A5DB-DA4F786EB38B}" type="sibTrans" cxnId="{9E6DAA80-3CBF-4153-9C89-55A013AB3211}">
      <dgm:prSet/>
      <dgm:spPr/>
      <dgm:t>
        <a:bodyPr/>
        <a:lstStyle/>
        <a:p>
          <a:endParaRPr lang="en-US"/>
        </a:p>
      </dgm:t>
    </dgm:pt>
    <dgm:pt modelId="{D23BEAC0-A8A0-49B4-A43C-8BEE2F959A0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dirty="0"/>
            <a:t>40 años de datos con resolución horaria (CSIRO)</a:t>
          </a:r>
          <a:endParaRPr lang="en-US" sz="1400" dirty="0"/>
        </a:p>
      </dgm:t>
    </dgm:pt>
    <dgm:pt modelId="{1F41C589-8A9C-48DC-9953-588B474640BD}" type="parTrans" cxnId="{42E78404-B6B2-46BF-8A9F-34897705EC52}">
      <dgm:prSet/>
      <dgm:spPr/>
      <dgm:t>
        <a:bodyPr/>
        <a:lstStyle/>
        <a:p>
          <a:endParaRPr lang="en-US"/>
        </a:p>
      </dgm:t>
    </dgm:pt>
    <dgm:pt modelId="{77A9D7B2-33D2-499D-B8D2-3AB885F4A941}" type="sibTrans" cxnId="{42E78404-B6B2-46BF-8A9F-34897705EC52}">
      <dgm:prSet/>
      <dgm:spPr/>
      <dgm:t>
        <a:bodyPr/>
        <a:lstStyle/>
        <a:p>
          <a:endParaRPr lang="en-US"/>
        </a:p>
      </dgm:t>
    </dgm:pt>
    <dgm:pt modelId="{F8513D49-4520-41E0-9767-77718E4318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dirty="0"/>
            <a:t>(-3.6º W, 44.4º N)</a:t>
          </a:r>
          <a:endParaRPr lang="en-US" sz="1400" dirty="0"/>
        </a:p>
      </dgm:t>
    </dgm:pt>
    <dgm:pt modelId="{55237241-0267-43CC-842A-144E50CFA47D}" type="parTrans" cxnId="{CB349D3D-986A-4107-9945-EF71A835549C}">
      <dgm:prSet/>
      <dgm:spPr/>
      <dgm:t>
        <a:bodyPr/>
        <a:lstStyle/>
        <a:p>
          <a:endParaRPr lang="en-US"/>
        </a:p>
      </dgm:t>
    </dgm:pt>
    <dgm:pt modelId="{E335E7CC-F1CE-4E95-85F8-17606BE19C12}" type="sibTrans" cxnId="{CB349D3D-986A-4107-9945-EF71A835549C}">
      <dgm:prSet/>
      <dgm:spPr/>
      <dgm:t>
        <a:bodyPr/>
        <a:lstStyle/>
        <a:p>
          <a:endParaRPr lang="en-US"/>
        </a:p>
      </dgm:t>
    </dgm:pt>
    <dgm:pt modelId="{65D1DEEF-7AFD-4E1A-A5CD-2C5D2EBD583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ES" sz="1600" b="1" dirty="0"/>
            <a:t>Boyas</a:t>
          </a:r>
        </a:p>
      </dgm:t>
    </dgm:pt>
    <dgm:pt modelId="{4C265707-D5F0-418B-890D-2CDEE07F3584}" type="parTrans" cxnId="{D6B48FC9-7FD1-47A4-AD7E-5BCD2D333330}">
      <dgm:prSet/>
      <dgm:spPr/>
      <dgm:t>
        <a:bodyPr/>
        <a:lstStyle/>
        <a:p>
          <a:endParaRPr lang="en-US"/>
        </a:p>
      </dgm:t>
    </dgm:pt>
    <dgm:pt modelId="{8D201DAF-5006-4B4B-BE2D-CD89C7D15557}" type="sibTrans" cxnId="{D6B48FC9-7FD1-47A4-AD7E-5BCD2D333330}">
      <dgm:prSet/>
      <dgm:spPr/>
      <dgm:t>
        <a:bodyPr/>
        <a:lstStyle/>
        <a:p>
          <a:endParaRPr lang="en-US"/>
        </a:p>
      </dgm:t>
    </dgm:pt>
    <dgm:pt modelId="{86077F3F-158E-4300-BAF2-DD99779177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dirty="0"/>
            <a:t>Aguas profundas</a:t>
          </a:r>
          <a:endParaRPr lang="en-US" sz="1400" dirty="0"/>
        </a:p>
      </dgm:t>
    </dgm:pt>
    <dgm:pt modelId="{44B512AC-D7E9-4E1B-BD79-D70C0AF419D3}" type="parTrans" cxnId="{180838CB-E5A8-45B0-AE2B-5606706399D7}">
      <dgm:prSet/>
      <dgm:spPr/>
      <dgm:t>
        <a:bodyPr/>
        <a:lstStyle/>
        <a:p>
          <a:endParaRPr lang="en-US"/>
        </a:p>
      </dgm:t>
    </dgm:pt>
    <dgm:pt modelId="{52215A6D-1C03-45FA-B061-69E87495D253}" type="sibTrans" cxnId="{180838CB-E5A8-45B0-AE2B-5606706399D7}">
      <dgm:prSet/>
      <dgm:spPr/>
      <dgm:t>
        <a:bodyPr/>
        <a:lstStyle/>
        <a:p>
          <a:endParaRPr lang="en-US"/>
        </a:p>
      </dgm:t>
    </dgm:pt>
    <dgm:pt modelId="{9377CBDE-C432-4EE7-BE2D-00BB47F7F1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dirty="0"/>
            <a:t>Boyas costeras</a:t>
          </a:r>
        </a:p>
        <a:p>
          <a:pPr>
            <a:lnSpc>
              <a:spcPct val="100000"/>
            </a:lnSpc>
          </a:pPr>
          <a:r>
            <a:rPr lang="es-ES" sz="1400" dirty="0"/>
            <a:t>Validación</a:t>
          </a:r>
        </a:p>
      </dgm:t>
    </dgm:pt>
    <dgm:pt modelId="{6C577B43-0540-453B-B15D-2BD0FC44E8A1}" type="parTrans" cxnId="{FCCA42F0-551A-471F-B897-D3273B8950DA}">
      <dgm:prSet/>
      <dgm:spPr/>
      <dgm:t>
        <a:bodyPr/>
        <a:lstStyle/>
        <a:p>
          <a:endParaRPr lang="en-US"/>
        </a:p>
      </dgm:t>
    </dgm:pt>
    <dgm:pt modelId="{83731529-1E3A-4A57-9211-020CC5255A7C}" type="sibTrans" cxnId="{FCCA42F0-551A-471F-B897-D3273B8950DA}">
      <dgm:prSet/>
      <dgm:spPr/>
      <dgm:t>
        <a:bodyPr/>
        <a:lstStyle/>
        <a:p>
          <a:endParaRPr lang="en-US"/>
        </a:p>
      </dgm:t>
    </dgm:pt>
    <dgm:pt modelId="{1869AF44-F22B-42D2-A8E5-5365F32F78C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ES" sz="1600" b="1" dirty="0"/>
            <a:t>Datos de satélite</a:t>
          </a:r>
          <a:endParaRPr lang="en-US" sz="1600" dirty="0"/>
        </a:p>
      </dgm:t>
    </dgm:pt>
    <dgm:pt modelId="{1CA21879-3D48-4EF2-95C2-89A02A744890}" type="parTrans" cxnId="{2ECD7825-718F-42B0-A1A2-DFB64E965A83}">
      <dgm:prSet/>
      <dgm:spPr/>
      <dgm:t>
        <a:bodyPr/>
        <a:lstStyle/>
        <a:p>
          <a:endParaRPr lang="en-US"/>
        </a:p>
      </dgm:t>
    </dgm:pt>
    <dgm:pt modelId="{EC034912-52F3-41F5-BD30-0D9BEB710D5C}" type="sibTrans" cxnId="{2ECD7825-718F-42B0-A1A2-DFB64E965A83}">
      <dgm:prSet/>
      <dgm:spPr/>
      <dgm:t>
        <a:bodyPr/>
        <a:lstStyle/>
        <a:p>
          <a:endParaRPr lang="en-US"/>
        </a:p>
      </dgm:t>
    </dgm:pt>
    <dgm:pt modelId="{72469D60-778B-444F-876D-DF2AE90AC9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dirty="0"/>
            <a:t>Datos con resolución espacial global (IMOS)</a:t>
          </a:r>
        </a:p>
        <a:p>
          <a:pPr>
            <a:lnSpc>
              <a:spcPct val="100000"/>
            </a:lnSpc>
          </a:pPr>
          <a:r>
            <a:rPr lang="es-ES" sz="1400" dirty="0"/>
            <a:t>Calibración</a:t>
          </a:r>
          <a:endParaRPr lang="en-US" sz="1400" dirty="0"/>
        </a:p>
      </dgm:t>
    </dgm:pt>
    <dgm:pt modelId="{F6216DE0-575D-43EE-B17A-BFC11D69F136}" type="parTrans" cxnId="{B096F515-995D-48E5-A319-C0A3BB38E4D7}">
      <dgm:prSet/>
      <dgm:spPr/>
      <dgm:t>
        <a:bodyPr/>
        <a:lstStyle/>
        <a:p>
          <a:endParaRPr lang="en-US"/>
        </a:p>
      </dgm:t>
    </dgm:pt>
    <dgm:pt modelId="{2B340FCD-30B9-496D-9802-9763B588CF26}" type="sibTrans" cxnId="{B096F515-995D-48E5-A319-C0A3BB38E4D7}">
      <dgm:prSet/>
      <dgm:spPr/>
      <dgm:t>
        <a:bodyPr/>
        <a:lstStyle/>
        <a:p>
          <a:endParaRPr lang="en-US"/>
        </a:p>
      </dgm:t>
    </dgm:pt>
    <dgm:pt modelId="{46B6153D-DCFC-4CE8-994E-FC23CA8C2477}" type="pres">
      <dgm:prSet presAssocID="{5435E2BD-C45F-4475-BDEC-889741AF32BE}" presName="root" presStyleCnt="0">
        <dgm:presLayoutVars>
          <dgm:dir/>
          <dgm:resizeHandles val="exact"/>
        </dgm:presLayoutVars>
      </dgm:prSet>
      <dgm:spPr/>
    </dgm:pt>
    <dgm:pt modelId="{CFD6B54C-99F2-404A-8D22-4B4A7EE04E42}" type="pres">
      <dgm:prSet presAssocID="{E8B20B98-1567-4D64-BC37-22E61D667631}" presName="compNode" presStyleCnt="0"/>
      <dgm:spPr/>
    </dgm:pt>
    <dgm:pt modelId="{8C984C13-EA1C-4930-A726-A7112F4540E4}" type="pres">
      <dgm:prSet presAssocID="{E8B20B98-1567-4D64-BC37-22E61D66763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da con relleno sólido"/>
        </a:ext>
      </dgm:extLst>
    </dgm:pt>
    <dgm:pt modelId="{09C1C599-413C-4575-8438-26FA2F1B6864}" type="pres">
      <dgm:prSet presAssocID="{E8B20B98-1567-4D64-BC37-22E61D667631}" presName="iconSpace" presStyleCnt="0"/>
      <dgm:spPr/>
    </dgm:pt>
    <dgm:pt modelId="{D74B5F32-92D0-4FA4-95F2-F4DD0B9AC232}" type="pres">
      <dgm:prSet presAssocID="{E8B20B98-1567-4D64-BC37-22E61D667631}" presName="parTx" presStyleLbl="revTx" presStyleIdx="0" presStyleCnt="6" custScaleX="147769">
        <dgm:presLayoutVars>
          <dgm:chMax val="0"/>
          <dgm:chPref val="0"/>
        </dgm:presLayoutVars>
      </dgm:prSet>
      <dgm:spPr/>
    </dgm:pt>
    <dgm:pt modelId="{30D0C9C6-25E5-4751-BFD2-25D0798AB5E4}" type="pres">
      <dgm:prSet presAssocID="{E8B20B98-1567-4D64-BC37-22E61D667631}" presName="txSpace" presStyleCnt="0"/>
      <dgm:spPr/>
    </dgm:pt>
    <dgm:pt modelId="{13536EC4-5A7F-45E8-8766-CA8E2969B62C}" type="pres">
      <dgm:prSet presAssocID="{E8B20B98-1567-4D64-BC37-22E61D667631}" presName="desTx" presStyleLbl="revTx" presStyleIdx="1" presStyleCnt="6" custScaleX="142142">
        <dgm:presLayoutVars/>
      </dgm:prSet>
      <dgm:spPr/>
    </dgm:pt>
    <dgm:pt modelId="{FAB17DB7-C3FA-4C7B-BE69-137999EB3D53}" type="pres">
      <dgm:prSet presAssocID="{999BE403-D596-49D0-A5DB-DA4F786EB38B}" presName="sibTrans" presStyleCnt="0"/>
      <dgm:spPr/>
    </dgm:pt>
    <dgm:pt modelId="{1CF4735E-7CFD-44CC-86CD-3199AB365814}" type="pres">
      <dgm:prSet presAssocID="{65D1DEEF-7AFD-4E1A-A5CD-2C5D2EBD5839}" presName="compNode" presStyleCnt="0"/>
      <dgm:spPr/>
    </dgm:pt>
    <dgm:pt modelId="{9BD5B37A-86AA-4207-9EC6-5B78437A3801}" type="pres">
      <dgm:prSet presAssocID="{65D1DEEF-7AFD-4E1A-A5CD-2C5D2EBD583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rena con relleno sólido"/>
        </a:ext>
      </dgm:extLst>
    </dgm:pt>
    <dgm:pt modelId="{C988E2FF-0E58-4B1A-9C5D-AE4A1D3A8E9C}" type="pres">
      <dgm:prSet presAssocID="{65D1DEEF-7AFD-4E1A-A5CD-2C5D2EBD5839}" presName="iconSpace" presStyleCnt="0"/>
      <dgm:spPr/>
    </dgm:pt>
    <dgm:pt modelId="{D6A93AF8-F8FE-427D-B442-1E89B20A5AB2}" type="pres">
      <dgm:prSet presAssocID="{65D1DEEF-7AFD-4E1A-A5CD-2C5D2EBD5839}" presName="parTx" presStyleLbl="revTx" presStyleIdx="2" presStyleCnt="6">
        <dgm:presLayoutVars>
          <dgm:chMax val="0"/>
          <dgm:chPref val="0"/>
        </dgm:presLayoutVars>
      </dgm:prSet>
      <dgm:spPr/>
    </dgm:pt>
    <dgm:pt modelId="{C5C9E848-8728-413A-9FC8-DD5F79A987B3}" type="pres">
      <dgm:prSet presAssocID="{65D1DEEF-7AFD-4E1A-A5CD-2C5D2EBD5839}" presName="txSpace" presStyleCnt="0"/>
      <dgm:spPr/>
    </dgm:pt>
    <dgm:pt modelId="{F6B8FBCF-DEDB-47B8-ACEA-3A3189063578}" type="pres">
      <dgm:prSet presAssocID="{65D1DEEF-7AFD-4E1A-A5CD-2C5D2EBD5839}" presName="desTx" presStyleLbl="revTx" presStyleIdx="3" presStyleCnt="6">
        <dgm:presLayoutVars/>
      </dgm:prSet>
      <dgm:spPr/>
    </dgm:pt>
    <dgm:pt modelId="{5B096E42-A21D-4320-AA44-6E8F50DEDE0D}" type="pres">
      <dgm:prSet presAssocID="{8D201DAF-5006-4B4B-BE2D-CD89C7D15557}" presName="sibTrans" presStyleCnt="0"/>
      <dgm:spPr/>
    </dgm:pt>
    <dgm:pt modelId="{40C0E5AD-4ED3-467A-B9E7-ED2B8B8B274A}" type="pres">
      <dgm:prSet presAssocID="{1869AF44-F22B-42D2-A8E5-5365F32F78C3}" presName="compNode" presStyleCnt="0"/>
      <dgm:spPr/>
    </dgm:pt>
    <dgm:pt modelId="{2C7C3277-4A06-4F09-B105-FD69D4F2665B}" type="pres">
      <dgm:prSet presAssocID="{1869AF44-F22B-42D2-A8E5-5365F32F78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télite"/>
        </a:ext>
      </dgm:extLst>
    </dgm:pt>
    <dgm:pt modelId="{821F6CBE-0E0B-4563-A16E-1D9F0E282B5C}" type="pres">
      <dgm:prSet presAssocID="{1869AF44-F22B-42D2-A8E5-5365F32F78C3}" presName="iconSpace" presStyleCnt="0"/>
      <dgm:spPr/>
    </dgm:pt>
    <dgm:pt modelId="{9D0A4647-63D6-4D87-8385-0991F2476E89}" type="pres">
      <dgm:prSet presAssocID="{1869AF44-F22B-42D2-A8E5-5365F32F78C3}" presName="parTx" presStyleLbl="revTx" presStyleIdx="4" presStyleCnt="6" custScaleX="158521" custLinFactNeighborX="15089" custLinFactNeighborY="4894">
        <dgm:presLayoutVars>
          <dgm:chMax val="0"/>
          <dgm:chPref val="0"/>
        </dgm:presLayoutVars>
      </dgm:prSet>
      <dgm:spPr/>
    </dgm:pt>
    <dgm:pt modelId="{FE9594C3-5C95-4183-8241-B8ECD826B7AD}" type="pres">
      <dgm:prSet presAssocID="{1869AF44-F22B-42D2-A8E5-5365F32F78C3}" presName="txSpace" presStyleCnt="0"/>
      <dgm:spPr/>
    </dgm:pt>
    <dgm:pt modelId="{F433670F-56B6-4821-9AAF-2F1E78F04E98}" type="pres">
      <dgm:prSet presAssocID="{1869AF44-F22B-42D2-A8E5-5365F32F78C3}" presName="desTx" presStyleLbl="revTx" presStyleIdx="5" presStyleCnt="6" custScaleX="121287">
        <dgm:presLayoutVars/>
      </dgm:prSet>
      <dgm:spPr/>
    </dgm:pt>
  </dgm:ptLst>
  <dgm:cxnLst>
    <dgm:cxn modelId="{42E78404-B6B2-46BF-8A9F-34897705EC52}" srcId="{E8B20B98-1567-4D64-BC37-22E61D667631}" destId="{D23BEAC0-A8A0-49B4-A43C-8BEE2F959A0F}" srcOrd="0" destOrd="0" parTransId="{1F41C589-8A9C-48DC-9953-588B474640BD}" sibTransId="{77A9D7B2-33D2-499D-B8D2-3AB885F4A941}"/>
    <dgm:cxn modelId="{B096F515-995D-48E5-A319-C0A3BB38E4D7}" srcId="{1869AF44-F22B-42D2-A8E5-5365F32F78C3}" destId="{72469D60-778B-444F-876D-DF2AE90AC959}" srcOrd="0" destOrd="0" parTransId="{F6216DE0-575D-43EE-B17A-BFC11D69F136}" sibTransId="{2B340FCD-30B9-496D-9802-9763B588CF26}"/>
    <dgm:cxn modelId="{2ECD7825-718F-42B0-A1A2-DFB64E965A83}" srcId="{5435E2BD-C45F-4475-BDEC-889741AF32BE}" destId="{1869AF44-F22B-42D2-A8E5-5365F32F78C3}" srcOrd="2" destOrd="0" parTransId="{1CA21879-3D48-4EF2-95C2-89A02A744890}" sibTransId="{EC034912-52F3-41F5-BD30-0D9BEB710D5C}"/>
    <dgm:cxn modelId="{56B59033-E802-4C0D-BA8A-825576E2298C}" type="presOf" srcId="{5435E2BD-C45F-4475-BDEC-889741AF32BE}" destId="{46B6153D-DCFC-4CE8-994E-FC23CA8C2477}" srcOrd="0" destOrd="0" presId="urn:microsoft.com/office/officeart/2018/5/layout/CenteredIconLabelDescriptionList"/>
    <dgm:cxn modelId="{D1DDB137-C0BE-4962-818C-CFA8FE888E1A}" type="presOf" srcId="{1869AF44-F22B-42D2-A8E5-5365F32F78C3}" destId="{9D0A4647-63D6-4D87-8385-0991F2476E89}" srcOrd="0" destOrd="0" presId="urn:microsoft.com/office/officeart/2018/5/layout/CenteredIconLabelDescriptionList"/>
    <dgm:cxn modelId="{43878F3A-EAA3-475D-84AA-F5975CD1A8AA}" type="presOf" srcId="{E8B20B98-1567-4D64-BC37-22E61D667631}" destId="{D74B5F32-92D0-4FA4-95F2-F4DD0B9AC232}" srcOrd="0" destOrd="0" presId="urn:microsoft.com/office/officeart/2018/5/layout/CenteredIconLabelDescriptionList"/>
    <dgm:cxn modelId="{CB349D3D-986A-4107-9945-EF71A835549C}" srcId="{E8B20B98-1567-4D64-BC37-22E61D667631}" destId="{F8513D49-4520-41E0-9767-77718E431825}" srcOrd="1" destOrd="0" parTransId="{55237241-0267-43CC-842A-144E50CFA47D}" sibTransId="{E335E7CC-F1CE-4E95-85F8-17606BE19C12}"/>
    <dgm:cxn modelId="{E8D43445-DA79-44D6-8A1C-35C70055475B}" type="presOf" srcId="{9377CBDE-C432-4EE7-BE2D-00BB47F7F1E9}" destId="{F6B8FBCF-DEDB-47B8-ACEA-3A3189063578}" srcOrd="0" destOrd="1" presId="urn:microsoft.com/office/officeart/2018/5/layout/CenteredIconLabelDescriptionList"/>
    <dgm:cxn modelId="{94664E60-8672-466F-8220-BBD5D6DC6EE6}" type="presOf" srcId="{D23BEAC0-A8A0-49B4-A43C-8BEE2F959A0F}" destId="{13536EC4-5A7F-45E8-8766-CA8E2969B62C}" srcOrd="0" destOrd="0" presId="urn:microsoft.com/office/officeart/2018/5/layout/CenteredIconLabelDescriptionList"/>
    <dgm:cxn modelId="{E3D1546E-4D70-4E36-91EE-23B38D7C1993}" type="presOf" srcId="{86077F3F-158E-4300-BAF2-DD99779177F5}" destId="{F6B8FBCF-DEDB-47B8-ACEA-3A3189063578}" srcOrd="0" destOrd="0" presId="urn:microsoft.com/office/officeart/2018/5/layout/CenteredIconLabelDescriptionList"/>
    <dgm:cxn modelId="{9E6DAA80-3CBF-4153-9C89-55A013AB3211}" srcId="{5435E2BD-C45F-4475-BDEC-889741AF32BE}" destId="{E8B20B98-1567-4D64-BC37-22E61D667631}" srcOrd="0" destOrd="0" parTransId="{97D238C2-9928-441E-9E8E-5BB0343499E5}" sibTransId="{999BE403-D596-49D0-A5DB-DA4F786EB38B}"/>
    <dgm:cxn modelId="{D6B48FC9-7FD1-47A4-AD7E-5BCD2D333330}" srcId="{5435E2BD-C45F-4475-BDEC-889741AF32BE}" destId="{65D1DEEF-7AFD-4E1A-A5CD-2C5D2EBD5839}" srcOrd="1" destOrd="0" parTransId="{4C265707-D5F0-418B-890D-2CDEE07F3584}" sibTransId="{8D201DAF-5006-4B4B-BE2D-CD89C7D15557}"/>
    <dgm:cxn modelId="{180838CB-E5A8-45B0-AE2B-5606706399D7}" srcId="{65D1DEEF-7AFD-4E1A-A5CD-2C5D2EBD5839}" destId="{86077F3F-158E-4300-BAF2-DD99779177F5}" srcOrd="0" destOrd="0" parTransId="{44B512AC-D7E9-4E1B-BD79-D70C0AF419D3}" sibTransId="{52215A6D-1C03-45FA-B061-69E87495D253}"/>
    <dgm:cxn modelId="{F384E1D5-0D6B-47F7-82A4-AB1DCAA86396}" type="presOf" srcId="{72469D60-778B-444F-876D-DF2AE90AC959}" destId="{F433670F-56B6-4821-9AAF-2F1E78F04E98}" srcOrd="0" destOrd="0" presId="urn:microsoft.com/office/officeart/2018/5/layout/CenteredIconLabelDescriptionList"/>
    <dgm:cxn modelId="{106D81D6-0391-41A1-9154-1006363C7E85}" type="presOf" srcId="{65D1DEEF-7AFD-4E1A-A5CD-2C5D2EBD5839}" destId="{D6A93AF8-F8FE-427D-B442-1E89B20A5AB2}" srcOrd="0" destOrd="0" presId="urn:microsoft.com/office/officeart/2018/5/layout/CenteredIconLabelDescriptionList"/>
    <dgm:cxn modelId="{772CCADD-D878-4CD3-8C3F-4F95D5AC647A}" type="presOf" srcId="{F8513D49-4520-41E0-9767-77718E431825}" destId="{13536EC4-5A7F-45E8-8766-CA8E2969B62C}" srcOrd="0" destOrd="1" presId="urn:microsoft.com/office/officeart/2018/5/layout/CenteredIconLabelDescriptionList"/>
    <dgm:cxn modelId="{FCCA42F0-551A-471F-B897-D3273B8950DA}" srcId="{65D1DEEF-7AFD-4E1A-A5CD-2C5D2EBD5839}" destId="{9377CBDE-C432-4EE7-BE2D-00BB47F7F1E9}" srcOrd="1" destOrd="0" parTransId="{6C577B43-0540-453B-B15D-2BD0FC44E8A1}" sibTransId="{83731529-1E3A-4A57-9211-020CC5255A7C}"/>
    <dgm:cxn modelId="{6C720D6E-2779-4966-8A90-488FA631BAB5}" type="presParOf" srcId="{46B6153D-DCFC-4CE8-994E-FC23CA8C2477}" destId="{CFD6B54C-99F2-404A-8D22-4B4A7EE04E42}" srcOrd="0" destOrd="0" presId="urn:microsoft.com/office/officeart/2018/5/layout/CenteredIconLabelDescriptionList"/>
    <dgm:cxn modelId="{C33F85E4-17BB-45DC-9D78-8FA20D9F3DF9}" type="presParOf" srcId="{CFD6B54C-99F2-404A-8D22-4B4A7EE04E42}" destId="{8C984C13-EA1C-4930-A726-A7112F4540E4}" srcOrd="0" destOrd="0" presId="urn:microsoft.com/office/officeart/2018/5/layout/CenteredIconLabelDescriptionList"/>
    <dgm:cxn modelId="{707A0B88-4C64-4F65-9F56-559957504101}" type="presParOf" srcId="{CFD6B54C-99F2-404A-8D22-4B4A7EE04E42}" destId="{09C1C599-413C-4575-8438-26FA2F1B6864}" srcOrd="1" destOrd="0" presId="urn:microsoft.com/office/officeart/2018/5/layout/CenteredIconLabelDescriptionList"/>
    <dgm:cxn modelId="{C4B1A0B0-D0BF-4BC9-B090-63F569AB2A08}" type="presParOf" srcId="{CFD6B54C-99F2-404A-8D22-4B4A7EE04E42}" destId="{D74B5F32-92D0-4FA4-95F2-F4DD0B9AC232}" srcOrd="2" destOrd="0" presId="urn:microsoft.com/office/officeart/2018/5/layout/CenteredIconLabelDescriptionList"/>
    <dgm:cxn modelId="{67EAFC35-AB5F-400A-9E02-B4B805CC1C7D}" type="presParOf" srcId="{CFD6B54C-99F2-404A-8D22-4B4A7EE04E42}" destId="{30D0C9C6-25E5-4751-BFD2-25D0798AB5E4}" srcOrd="3" destOrd="0" presId="urn:microsoft.com/office/officeart/2018/5/layout/CenteredIconLabelDescriptionList"/>
    <dgm:cxn modelId="{A3EEEDC1-9E45-478A-8E18-DA7E76F5C92B}" type="presParOf" srcId="{CFD6B54C-99F2-404A-8D22-4B4A7EE04E42}" destId="{13536EC4-5A7F-45E8-8766-CA8E2969B62C}" srcOrd="4" destOrd="0" presId="urn:microsoft.com/office/officeart/2018/5/layout/CenteredIconLabelDescriptionList"/>
    <dgm:cxn modelId="{8CA7AEAF-0F60-48A4-A8CA-65A4ACD8B1EF}" type="presParOf" srcId="{46B6153D-DCFC-4CE8-994E-FC23CA8C2477}" destId="{FAB17DB7-C3FA-4C7B-BE69-137999EB3D53}" srcOrd="1" destOrd="0" presId="urn:microsoft.com/office/officeart/2018/5/layout/CenteredIconLabelDescriptionList"/>
    <dgm:cxn modelId="{DACB8BA1-4344-4D80-B62F-5E3B7E208EB5}" type="presParOf" srcId="{46B6153D-DCFC-4CE8-994E-FC23CA8C2477}" destId="{1CF4735E-7CFD-44CC-86CD-3199AB365814}" srcOrd="2" destOrd="0" presId="urn:microsoft.com/office/officeart/2018/5/layout/CenteredIconLabelDescriptionList"/>
    <dgm:cxn modelId="{989A0FF9-0971-44B8-914D-5446EDA25129}" type="presParOf" srcId="{1CF4735E-7CFD-44CC-86CD-3199AB365814}" destId="{9BD5B37A-86AA-4207-9EC6-5B78437A3801}" srcOrd="0" destOrd="0" presId="urn:microsoft.com/office/officeart/2018/5/layout/CenteredIconLabelDescriptionList"/>
    <dgm:cxn modelId="{151BF228-8176-4986-ADA8-D49CDDDD88A0}" type="presParOf" srcId="{1CF4735E-7CFD-44CC-86CD-3199AB365814}" destId="{C988E2FF-0E58-4B1A-9C5D-AE4A1D3A8E9C}" srcOrd="1" destOrd="0" presId="urn:microsoft.com/office/officeart/2018/5/layout/CenteredIconLabelDescriptionList"/>
    <dgm:cxn modelId="{E1487A78-867F-4A64-966A-66B1CF537190}" type="presParOf" srcId="{1CF4735E-7CFD-44CC-86CD-3199AB365814}" destId="{D6A93AF8-F8FE-427D-B442-1E89B20A5AB2}" srcOrd="2" destOrd="0" presId="urn:microsoft.com/office/officeart/2018/5/layout/CenteredIconLabelDescriptionList"/>
    <dgm:cxn modelId="{E4E050EA-E0E4-4C4C-85A6-D3A2BB982A26}" type="presParOf" srcId="{1CF4735E-7CFD-44CC-86CD-3199AB365814}" destId="{C5C9E848-8728-413A-9FC8-DD5F79A987B3}" srcOrd="3" destOrd="0" presId="urn:microsoft.com/office/officeart/2018/5/layout/CenteredIconLabelDescriptionList"/>
    <dgm:cxn modelId="{CF9C7B4F-4FE0-4C46-AFF4-A953D3540247}" type="presParOf" srcId="{1CF4735E-7CFD-44CC-86CD-3199AB365814}" destId="{F6B8FBCF-DEDB-47B8-ACEA-3A3189063578}" srcOrd="4" destOrd="0" presId="urn:microsoft.com/office/officeart/2018/5/layout/CenteredIconLabelDescriptionList"/>
    <dgm:cxn modelId="{ABA4EFDA-CC41-4308-892C-D4C4211E33E3}" type="presParOf" srcId="{46B6153D-DCFC-4CE8-994E-FC23CA8C2477}" destId="{5B096E42-A21D-4320-AA44-6E8F50DEDE0D}" srcOrd="3" destOrd="0" presId="urn:microsoft.com/office/officeart/2018/5/layout/CenteredIconLabelDescriptionList"/>
    <dgm:cxn modelId="{88989ED8-D90C-457D-8F42-C10923D10AE9}" type="presParOf" srcId="{46B6153D-DCFC-4CE8-994E-FC23CA8C2477}" destId="{40C0E5AD-4ED3-467A-B9E7-ED2B8B8B274A}" srcOrd="4" destOrd="0" presId="urn:microsoft.com/office/officeart/2018/5/layout/CenteredIconLabelDescriptionList"/>
    <dgm:cxn modelId="{58C3CA38-328B-4802-969C-C900BABF90DB}" type="presParOf" srcId="{40C0E5AD-4ED3-467A-B9E7-ED2B8B8B274A}" destId="{2C7C3277-4A06-4F09-B105-FD69D4F2665B}" srcOrd="0" destOrd="0" presId="urn:microsoft.com/office/officeart/2018/5/layout/CenteredIconLabelDescriptionList"/>
    <dgm:cxn modelId="{F714BEBF-7B38-42B2-A1D4-5AB68CDA3240}" type="presParOf" srcId="{40C0E5AD-4ED3-467A-B9E7-ED2B8B8B274A}" destId="{821F6CBE-0E0B-4563-A16E-1D9F0E282B5C}" srcOrd="1" destOrd="0" presId="urn:microsoft.com/office/officeart/2018/5/layout/CenteredIconLabelDescriptionList"/>
    <dgm:cxn modelId="{5FCC2CE9-9410-4CF1-8240-2376652E738C}" type="presParOf" srcId="{40C0E5AD-4ED3-467A-B9E7-ED2B8B8B274A}" destId="{9D0A4647-63D6-4D87-8385-0991F2476E89}" srcOrd="2" destOrd="0" presId="urn:microsoft.com/office/officeart/2018/5/layout/CenteredIconLabelDescriptionList"/>
    <dgm:cxn modelId="{4F436857-DF6C-415E-869D-394F0AC70DD3}" type="presParOf" srcId="{40C0E5AD-4ED3-467A-B9E7-ED2B8B8B274A}" destId="{FE9594C3-5C95-4183-8241-B8ECD826B7AD}" srcOrd="3" destOrd="0" presId="urn:microsoft.com/office/officeart/2018/5/layout/CenteredIconLabelDescriptionList"/>
    <dgm:cxn modelId="{A0FA5D70-6491-42E4-A3FB-CB3ED0CB8BB9}" type="presParOf" srcId="{40C0E5AD-4ED3-467A-B9E7-ED2B8B8B274A}" destId="{F433670F-56B6-4821-9AAF-2F1E78F04E9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35E2BD-C45F-4475-BDEC-889741AF32B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B20B98-1567-4D64-BC37-22E61D66763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ES" sz="1600" b="1" dirty="0"/>
            <a:t>Batimetría</a:t>
          </a:r>
          <a:endParaRPr lang="en-US" sz="1600" dirty="0"/>
        </a:p>
      </dgm:t>
    </dgm:pt>
    <dgm:pt modelId="{97D238C2-9928-441E-9E8E-5BB0343499E5}" type="parTrans" cxnId="{9E6DAA80-3CBF-4153-9C89-55A013AB3211}">
      <dgm:prSet/>
      <dgm:spPr/>
      <dgm:t>
        <a:bodyPr/>
        <a:lstStyle/>
        <a:p>
          <a:endParaRPr lang="en-US"/>
        </a:p>
      </dgm:t>
    </dgm:pt>
    <dgm:pt modelId="{999BE403-D596-49D0-A5DB-DA4F786EB38B}" type="sibTrans" cxnId="{9E6DAA80-3CBF-4153-9C89-55A013AB3211}">
      <dgm:prSet/>
      <dgm:spPr/>
      <dgm:t>
        <a:bodyPr/>
        <a:lstStyle/>
        <a:p>
          <a:endParaRPr lang="en-US"/>
        </a:p>
      </dgm:t>
    </dgm:pt>
    <dgm:pt modelId="{D23BEAC0-A8A0-49B4-A43C-8BEE2F959A0F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1400" dirty="0" err="1"/>
            <a:t>Basada</a:t>
          </a:r>
          <a:r>
            <a:rPr lang="en-US" sz="1400" dirty="0"/>
            <a:t> </a:t>
          </a:r>
          <a:r>
            <a:rPr lang="en-US" sz="1400" dirty="0" err="1"/>
            <a:t>en</a:t>
          </a:r>
          <a:r>
            <a:rPr lang="en-US" sz="1400" dirty="0"/>
            <a:t> SMC (Sistema de </a:t>
          </a:r>
          <a:r>
            <a:rPr lang="en-US" sz="1400" dirty="0" err="1"/>
            <a:t>Modelado</a:t>
          </a:r>
          <a:r>
            <a:rPr lang="en-US" sz="1400" dirty="0"/>
            <a:t> </a:t>
          </a:r>
          <a:r>
            <a:rPr lang="en-US" sz="1400" dirty="0" err="1"/>
            <a:t>Costero</a:t>
          </a:r>
          <a:r>
            <a:rPr lang="en-US" sz="1400" dirty="0"/>
            <a:t>)</a:t>
          </a:r>
        </a:p>
        <a:p>
          <a:pPr algn="ctr">
            <a:lnSpc>
              <a:spcPct val="100000"/>
            </a:lnSpc>
          </a:pPr>
          <a:r>
            <a:rPr lang="en-US" sz="1400" dirty="0"/>
            <a:t>(González et al., 2007)</a:t>
          </a:r>
        </a:p>
        <a:p>
          <a:pPr algn="just">
            <a:lnSpc>
              <a:spcPct val="100000"/>
            </a:lnSpc>
          </a:pPr>
          <a:r>
            <a:rPr lang="en-US" sz="1400" dirty="0"/>
            <a:t>Se ha </a:t>
          </a:r>
          <a:r>
            <a:rPr lang="en-US" sz="1400" dirty="0" err="1"/>
            <a:t>dividido</a:t>
          </a:r>
          <a:r>
            <a:rPr lang="en-US" sz="1400" dirty="0"/>
            <a:t> Cantabria </a:t>
          </a:r>
          <a:r>
            <a:rPr lang="en-US" sz="1400" dirty="0" err="1"/>
            <a:t>en</a:t>
          </a:r>
          <a:r>
            <a:rPr lang="en-US" sz="1400" dirty="0"/>
            <a:t> 3 </a:t>
          </a:r>
          <a:r>
            <a:rPr lang="en-US" sz="1400" dirty="0" err="1"/>
            <a:t>mallas</a:t>
          </a:r>
          <a:r>
            <a:rPr lang="en-US" sz="1400" dirty="0"/>
            <a:t> </a:t>
          </a:r>
          <a:r>
            <a:rPr lang="en-US" sz="1400" dirty="0" err="1"/>
            <a:t>independientes</a:t>
          </a:r>
          <a:r>
            <a:rPr lang="en-US" sz="1400" dirty="0"/>
            <a:t>, para </a:t>
          </a:r>
          <a:r>
            <a:rPr lang="en-US" sz="1400" dirty="0" err="1"/>
            <a:t>reducir</a:t>
          </a:r>
          <a:r>
            <a:rPr lang="en-US" sz="1400" dirty="0"/>
            <a:t> </a:t>
          </a:r>
          <a:r>
            <a:rPr lang="en-US" sz="1400" dirty="0" err="1"/>
            <a:t>el</a:t>
          </a:r>
          <a:r>
            <a:rPr lang="en-US" sz="1400" dirty="0"/>
            <a:t> </a:t>
          </a:r>
          <a:r>
            <a:rPr lang="en-US" sz="1400" dirty="0" err="1"/>
            <a:t>tiempo</a:t>
          </a:r>
          <a:r>
            <a:rPr lang="en-US" sz="1400" dirty="0"/>
            <a:t> de </a:t>
          </a:r>
          <a:r>
            <a:rPr lang="en-US" sz="1400" dirty="0" err="1"/>
            <a:t>computación</a:t>
          </a:r>
          <a:endParaRPr lang="en-US" sz="1400" dirty="0"/>
        </a:p>
      </dgm:t>
    </dgm:pt>
    <dgm:pt modelId="{1F41C589-8A9C-48DC-9953-588B474640BD}" type="parTrans" cxnId="{42E78404-B6B2-46BF-8A9F-34897705EC52}">
      <dgm:prSet/>
      <dgm:spPr/>
      <dgm:t>
        <a:bodyPr/>
        <a:lstStyle/>
        <a:p>
          <a:endParaRPr lang="en-US"/>
        </a:p>
      </dgm:t>
    </dgm:pt>
    <dgm:pt modelId="{77A9D7B2-33D2-499D-B8D2-3AB885F4A941}" type="sibTrans" cxnId="{42E78404-B6B2-46BF-8A9F-34897705EC52}">
      <dgm:prSet/>
      <dgm:spPr/>
      <dgm:t>
        <a:bodyPr/>
        <a:lstStyle/>
        <a:p>
          <a:endParaRPr lang="en-US"/>
        </a:p>
      </dgm:t>
    </dgm:pt>
    <dgm:pt modelId="{65D1DEEF-7AFD-4E1A-A5CD-2C5D2EBD583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ES" sz="1600" b="1" dirty="0"/>
            <a:t>Tamaño de sedimento</a:t>
          </a:r>
        </a:p>
      </dgm:t>
    </dgm:pt>
    <dgm:pt modelId="{4C265707-D5F0-418B-890D-2CDEE07F3584}" type="parTrans" cxnId="{D6B48FC9-7FD1-47A4-AD7E-5BCD2D333330}">
      <dgm:prSet/>
      <dgm:spPr/>
      <dgm:t>
        <a:bodyPr/>
        <a:lstStyle/>
        <a:p>
          <a:endParaRPr lang="en-US"/>
        </a:p>
      </dgm:t>
    </dgm:pt>
    <dgm:pt modelId="{8D201DAF-5006-4B4B-BE2D-CD89C7D15557}" type="sibTrans" cxnId="{D6B48FC9-7FD1-47A4-AD7E-5BCD2D333330}">
      <dgm:prSet/>
      <dgm:spPr/>
      <dgm:t>
        <a:bodyPr/>
        <a:lstStyle/>
        <a:p>
          <a:endParaRPr lang="en-US"/>
        </a:p>
      </dgm:t>
    </dgm:pt>
    <dgm:pt modelId="{86077F3F-158E-4300-BAF2-DD99779177F5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s-ES" sz="1400" dirty="0"/>
            <a:t>Se ha medido el tamaño del grano en las diferentes playas que albergan las rompientes de surf de interés, con la ayuda de la ETSICCP de Santander</a:t>
          </a:r>
          <a:endParaRPr lang="en-US" sz="1400" dirty="0"/>
        </a:p>
      </dgm:t>
    </dgm:pt>
    <dgm:pt modelId="{44B512AC-D7E9-4E1B-BD79-D70C0AF419D3}" type="parTrans" cxnId="{180838CB-E5A8-45B0-AE2B-5606706399D7}">
      <dgm:prSet/>
      <dgm:spPr/>
      <dgm:t>
        <a:bodyPr/>
        <a:lstStyle/>
        <a:p>
          <a:endParaRPr lang="en-US"/>
        </a:p>
      </dgm:t>
    </dgm:pt>
    <dgm:pt modelId="{52215A6D-1C03-45FA-B061-69E87495D253}" type="sibTrans" cxnId="{180838CB-E5A8-45B0-AE2B-5606706399D7}">
      <dgm:prSet/>
      <dgm:spPr/>
      <dgm:t>
        <a:bodyPr/>
        <a:lstStyle/>
        <a:p>
          <a:endParaRPr lang="en-US"/>
        </a:p>
      </dgm:t>
    </dgm:pt>
    <dgm:pt modelId="{46B6153D-DCFC-4CE8-994E-FC23CA8C2477}" type="pres">
      <dgm:prSet presAssocID="{5435E2BD-C45F-4475-BDEC-889741AF32BE}" presName="root" presStyleCnt="0">
        <dgm:presLayoutVars>
          <dgm:dir/>
          <dgm:resizeHandles val="exact"/>
        </dgm:presLayoutVars>
      </dgm:prSet>
      <dgm:spPr/>
    </dgm:pt>
    <dgm:pt modelId="{CFD6B54C-99F2-404A-8D22-4B4A7EE04E42}" type="pres">
      <dgm:prSet presAssocID="{E8B20B98-1567-4D64-BC37-22E61D667631}" presName="compNode" presStyleCnt="0"/>
      <dgm:spPr/>
    </dgm:pt>
    <dgm:pt modelId="{8C984C13-EA1C-4930-A726-A7112F4540E4}" type="pres">
      <dgm:prSet presAssocID="{E8B20B98-1567-4D64-BC37-22E61D667631}" presName="iconRect" presStyleLbl="node1" presStyleIdx="0" presStyleCnt="2" custScaleX="90185" custScaleY="946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pa con relleno sólido"/>
        </a:ext>
      </dgm:extLst>
    </dgm:pt>
    <dgm:pt modelId="{09C1C599-413C-4575-8438-26FA2F1B6864}" type="pres">
      <dgm:prSet presAssocID="{E8B20B98-1567-4D64-BC37-22E61D667631}" presName="iconSpace" presStyleCnt="0"/>
      <dgm:spPr/>
    </dgm:pt>
    <dgm:pt modelId="{D74B5F32-92D0-4FA4-95F2-F4DD0B9AC232}" type="pres">
      <dgm:prSet presAssocID="{E8B20B98-1567-4D64-BC37-22E61D667631}" presName="parTx" presStyleLbl="revTx" presStyleIdx="0" presStyleCnt="4">
        <dgm:presLayoutVars>
          <dgm:chMax val="0"/>
          <dgm:chPref val="0"/>
        </dgm:presLayoutVars>
      </dgm:prSet>
      <dgm:spPr/>
    </dgm:pt>
    <dgm:pt modelId="{30D0C9C6-25E5-4751-BFD2-25D0798AB5E4}" type="pres">
      <dgm:prSet presAssocID="{E8B20B98-1567-4D64-BC37-22E61D667631}" presName="txSpace" presStyleCnt="0"/>
      <dgm:spPr/>
    </dgm:pt>
    <dgm:pt modelId="{13536EC4-5A7F-45E8-8766-CA8E2969B62C}" type="pres">
      <dgm:prSet presAssocID="{E8B20B98-1567-4D64-BC37-22E61D667631}" presName="desTx" presStyleLbl="revTx" presStyleIdx="1" presStyleCnt="4">
        <dgm:presLayoutVars/>
      </dgm:prSet>
      <dgm:spPr/>
    </dgm:pt>
    <dgm:pt modelId="{FAB17DB7-C3FA-4C7B-BE69-137999EB3D53}" type="pres">
      <dgm:prSet presAssocID="{999BE403-D596-49D0-A5DB-DA4F786EB38B}" presName="sibTrans" presStyleCnt="0"/>
      <dgm:spPr/>
    </dgm:pt>
    <dgm:pt modelId="{1CF4735E-7CFD-44CC-86CD-3199AB365814}" type="pres">
      <dgm:prSet presAssocID="{65D1DEEF-7AFD-4E1A-A5CD-2C5D2EBD5839}" presName="compNode" presStyleCnt="0"/>
      <dgm:spPr/>
    </dgm:pt>
    <dgm:pt modelId="{9BD5B37A-86AA-4207-9EC6-5B78437A3801}" type="pres">
      <dgm:prSet presAssocID="{65D1DEEF-7AFD-4E1A-A5CD-2C5D2EBD5839}" presName="iconRect" presStyleLbl="node1" presStyleIdx="1" presStyleCnt="2" custScaleX="73272" custScaleY="70708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terminado con relleno sólido"/>
        </a:ext>
      </dgm:extLst>
    </dgm:pt>
    <dgm:pt modelId="{C988E2FF-0E58-4B1A-9C5D-AE4A1D3A8E9C}" type="pres">
      <dgm:prSet presAssocID="{65D1DEEF-7AFD-4E1A-A5CD-2C5D2EBD5839}" presName="iconSpace" presStyleCnt="0"/>
      <dgm:spPr/>
    </dgm:pt>
    <dgm:pt modelId="{D6A93AF8-F8FE-427D-B442-1E89B20A5AB2}" type="pres">
      <dgm:prSet presAssocID="{65D1DEEF-7AFD-4E1A-A5CD-2C5D2EBD5839}" presName="parTx" presStyleLbl="revTx" presStyleIdx="2" presStyleCnt="4">
        <dgm:presLayoutVars>
          <dgm:chMax val="0"/>
          <dgm:chPref val="0"/>
        </dgm:presLayoutVars>
      </dgm:prSet>
      <dgm:spPr/>
    </dgm:pt>
    <dgm:pt modelId="{C5C9E848-8728-413A-9FC8-DD5F79A987B3}" type="pres">
      <dgm:prSet presAssocID="{65D1DEEF-7AFD-4E1A-A5CD-2C5D2EBD5839}" presName="txSpace" presStyleCnt="0"/>
      <dgm:spPr/>
    </dgm:pt>
    <dgm:pt modelId="{F6B8FBCF-DEDB-47B8-ACEA-3A3189063578}" type="pres">
      <dgm:prSet presAssocID="{65D1DEEF-7AFD-4E1A-A5CD-2C5D2EBD5839}" presName="desTx" presStyleLbl="revTx" presStyleIdx="3" presStyleCnt="4">
        <dgm:presLayoutVars/>
      </dgm:prSet>
      <dgm:spPr/>
    </dgm:pt>
  </dgm:ptLst>
  <dgm:cxnLst>
    <dgm:cxn modelId="{42E78404-B6B2-46BF-8A9F-34897705EC52}" srcId="{E8B20B98-1567-4D64-BC37-22E61D667631}" destId="{D23BEAC0-A8A0-49B4-A43C-8BEE2F959A0F}" srcOrd="0" destOrd="0" parTransId="{1F41C589-8A9C-48DC-9953-588B474640BD}" sibTransId="{77A9D7B2-33D2-499D-B8D2-3AB885F4A941}"/>
    <dgm:cxn modelId="{56B59033-E802-4C0D-BA8A-825576E2298C}" type="presOf" srcId="{5435E2BD-C45F-4475-BDEC-889741AF32BE}" destId="{46B6153D-DCFC-4CE8-994E-FC23CA8C2477}" srcOrd="0" destOrd="0" presId="urn:microsoft.com/office/officeart/2018/5/layout/CenteredIconLabelDescriptionList"/>
    <dgm:cxn modelId="{43878F3A-EAA3-475D-84AA-F5975CD1A8AA}" type="presOf" srcId="{E8B20B98-1567-4D64-BC37-22E61D667631}" destId="{D74B5F32-92D0-4FA4-95F2-F4DD0B9AC232}" srcOrd="0" destOrd="0" presId="urn:microsoft.com/office/officeart/2018/5/layout/CenteredIconLabelDescriptionList"/>
    <dgm:cxn modelId="{94664E60-8672-466F-8220-BBD5D6DC6EE6}" type="presOf" srcId="{D23BEAC0-A8A0-49B4-A43C-8BEE2F959A0F}" destId="{13536EC4-5A7F-45E8-8766-CA8E2969B62C}" srcOrd="0" destOrd="0" presId="urn:microsoft.com/office/officeart/2018/5/layout/CenteredIconLabelDescriptionList"/>
    <dgm:cxn modelId="{E3D1546E-4D70-4E36-91EE-23B38D7C1993}" type="presOf" srcId="{86077F3F-158E-4300-BAF2-DD99779177F5}" destId="{F6B8FBCF-DEDB-47B8-ACEA-3A3189063578}" srcOrd="0" destOrd="0" presId="urn:microsoft.com/office/officeart/2018/5/layout/CenteredIconLabelDescriptionList"/>
    <dgm:cxn modelId="{9E6DAA80-3CBF-4153-9C89-55A013AB3211}" srcId="{5435E2BD-C45F-4475-BDEC-889741AF32BE}" destId="{E8B20B98-1567-4D64-BC37-22E61D667631}" srcOrd="0" destOrd="0" parTransId="{97D238C2-9928-441E-9E8E-5BB0343499E5}" sibTransId="{999BE403-D596-49D0-A5DB-DA4F786EB38B}"/>
    <dgm:cxn modelId="{D6B48FC9-7FD1-47A4-AD7E-5BCD2D333330}" srcId="{5435E2BD-C45F-4475-BDEC-889741AF32BE}" destId="{65D1DEEF-7AFD-4E1A-A5CD-2C5D2EBD5839}" srcOrd="1" destOrd="0" parTransId="{4C265707-D5F0-418B-890D-2CDEE07F3584}" sibTransId="{8D201DAF-5006-4B4B-BE2D-CD89C7D15557}"/>
    <dgm:cxn modelId="{180838CB-E5A8-45B0-AE2B-5606706399D7}" srcId="{65D1DEEF-7AFD-4E1A-A5CD-2C5D2EBD5839}" destId="{86077F3F-158E-4300-BAF2-DD99779177F5}" srcOrd="0" destOrd="0" parTransId="{44B512AC-D7E9-4E1B-BD79-D70C0AF419D3}" sibTransId="{52215A6D-1C03-45FA-B061-69E87495D253}"/>
    <dgm:cxn modelId="{106D81D6-0391-41A1-9154-1006363C7E85}" type="presOf" srcId="{65D1DEEF-7AFD-4E1A-A5CD-2C5D2EBD5839}" destId="{D6A93AF8-F8FE-427D-B442-1E89B20A5AB2}" srcOrd="0" destOrd="0" presId="urn:microsoft.com/office/officeart/2018/5/layout/CenteredIconLabelDescriptionList"/>
    <dgm:cxn modelId="{6C720D6E-2779-4966-8A90-488FA631BAB5}" type="presParOf" srcId="{46B6153D-DCFC-4CE8-994E-FC23CA8C2477}" destId="{CFD6B54C-99F2-404A-8D22-4B4A7EE04E42}" srcOrd="0" destOrd="0" presId="urn:microsoft.com/office/officeart/2018/5/layout/CenteredIconLabelDescriptionList"/>
    <dgm:cxn modelId="{C33F85E4-17BB-45DC-9D78-8FA20D9F3DF9}" type="presParOf" srcId="{CFD6B54C-99F2-404A-8D22-4B4A7EE04E42}" destId="{8C984C13-EA1C-4930-A726-A7112F4540E4}" srcOrd="0" destOrd="0" presId="urn:microsoft.com/office/officeart/2018/5/layout/CenteredIconLabelDescriptionList"/>
    <dgm:cxn modelId="{707A0B88-4C64-4F65-9F56-559957504101}" type="presParOf" srcId="{CFD6B54C-99F2-404A-8D22-4B4A7EE04E42}" destId="{09C1C599-413C-4575-8438-26FA2F1B6864}" srcOrd="1" destOrd="0" presId="urn:microsoft.com/office/officeart/2018/5/layout/CenteredIconLabelDescriptionList"/>
    <dgm:cxn modelId="{C4B1A0B0-D0BF-4BC9-B090-63F569AB2A08}" type="presParOf" srcId="{CFD6B54C-99F2-404A-8D22-4B4A7EE04E42}" destId="{D74B5F32-92D0-4FA4-95F2-F4DD0B9AC232}" srcOrd="2" destOrd="0" presId="urn:microsoft.com/office/officeart/2018/5/layout/CenteredIconLabelDescriptionList"/>
    <dgm:cxn modelId="{67EAFC35-AB5F-400A-9E02-B4B805CC1C7D}" type="presParOf" srcId="{CFD6B54C-99F2-404A-8D22-4B4A7EE04E42}" destId="{30D0C9C6-25E5-4751-BFD2-25D0798AB5E4}" srcOrd="3" destOrd="0" presId="urn:microsoft.com/office/officeart/2018/5/layout/CenteredIconLabelDescriptionList"/>
    <dgm:cxn modelId="{A3EEEDC1-9E45-478A-8E18-DA7E76F5C92B}" type="presParOf" srcId="{CFD6B54C-99F2-404A-8D22-4B4A7EE04E42}" destId="{13536EC4-5A7F-45E8-8766-CA8E2969B62C}" srcOrd="4" destOrd="0" presId="urn:microsoft.com/office/officeart/2018/5/layout/CenteredIconLabelDescriptionList"/>
    <dgm:cxn modelId="{8CA7AEAF-0F60-48A4-A8CA-65A4ACD8B1EF}" type="presParOf" srcId="{46B6153D-DCFC-4CE8-994E-FC23CA8C2477}" destId="{FAB17DB7-C3FA-4C7B-BE69-137999EB3D53}" srcOrd="1" destOrd="0" presId="urn:microsoft.com/office/officeart/2018/5/layout/CenteredIconLabelDescriptionList"/>
    <dgm:cxn modelId="{DACB8BA1-4344-4D80-B62F-5E3B7E208EB5}" type="presParOf" srcId="{46B6153D-DCFC-4CE8-994E-FC23CA8C2477}" destId="{1CF4735E-7CFD-44CC-86CD-3199AB365814}" srcOrd="2" destOrd="0" presId="urn:microsoft.com/office/officeart/2018/5/layout/CenteredIconLabelDescriptionList"/>
    <dgm:cxn modelId="{989A0FF9-0971-44B8-914D-5446EDA25129}" type="presParOf" srcId="{1CF4735E-7CFD-44CC-86CD-3199AB365814}" destId="{9BD5B37A-86AA-4207-9EC6-5B78437A3801}" srcOrd="0" destOrd="0" presId="urn:microsoft.com/office/officeart/2018/5/layout/CenteredIconLabelDescriptionList"/>
    <dgm:cxn modelId="{151BF228-8176-4986-ADA8-D49CDDDD88A0}" type="presParOf" srcId="{1CF4735E-7CFD-44CC-86CD-3199AB365814}" destId="{C988E2FF-0E58-4B1A-9C5D-AE4A1D3A8E9C}" srcOrd="1" destOrd="0" presId="urn:microsoft.com/office/officeart/2018/5/layout/CenteredIconLabelDescriptionList"/>
    <dgm:cxn modelId="{E1487A78-867F-4A64-966A-66B1CF537190}" type="presParOf" srcId="{1CF4735E-7CFD-44CC-86CD-3199AB365814}" destId="{D6A93AF8-F8FE-427D-B442-1E89B20A5AB2}" srcOrd="2" destOrd="0" presId="urn:microsoft.com/office/officeart/2018/5/layout/CenteredIconLabelDescriptionList"/>
    <dgm:cxn modelId="{E4E050EA-E0E4-4C4C-85A6-D3A2BB982A26}" type="presParOf" srcId="{1CF4735E-7CFD-44CC-86CD-3199AB365814}" destId="{C5C9E848-8728-413A-9FC8-DD5F79A987B3}" srcOrd="3" destOrd="0" presId="urn:microsoft.com/office/officeart/2018/5/layout/CenteredIconLabelDescriptionList"/>
    <dgm:cxn modelId="{CF9C7B4F-4FE0-4C46-AFF4-A953D3540247}" type="presParOf" srcId="{1CF4735E-7CFD-44CC-86CD-3199AB365814}" destId="{F6B8FBCF-DEDB-47B8-ACEA-3A318906357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84C13-EA1C-4930-A726-A7112F4540E4}">
      <dsp:nvSpPr>
        <dsp:cNvPr id="0" name=""/>
        <dsp:cNvSpPr/>
      </dsp:nvSpPr>
      <dsp:spPr>
        <a:xfrm>
          <a:off x="526227" y="257612"/>
          <a:ext cx="324157" cy="324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B5F32-92D0-4FA4-95F2-F4DD0B9AC232}">
      <dsp:nvSpPr>
        <dsp:cNvPr id="0" name=""/>
        <dsp:cNvSpPr/>
      </dsp:nvSpPr>
      <dsp:spPr>
        <a:xfrm>
          <a:off x="4013" y="678392"/>
          <a:ext cx="1368584" cy="503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600" b="1" kern="1200" dirty="0"/>
            <a:t>Reanálisis de oleaje</a:t>
          </a:r>
          <a:endParaRPr lang="en-US" sz="1600" kern="1200" dirty="0"/>
        </a:p>
      </dsp:txBody>
      <dsp:txXfrm>
        <a:off x="4013" y="678392"/>
        <a:ext cx="1368584" cy="503602"/>
      </dsp:txXfrm>
    </dsp:sp>
    <dsp:sp modelId="{13536EC4-5A7F-45E8-8766-CA8E2969B62C}">
      <dsp:nvSpPr>
        <dsp:cNvPr id="0" name=""/>
        <dsp:cNvSpPr/>
      </dsp:nvSpPr>
      <dsp:spPr>
        <a:xfrm>
          <a:off x="30071" y="1219287"/>
          <a:ext cx="1316469" cy="1292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40 años de datos con resolución horaria (CSIRO)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(-3.6º W, 44.4º N)</a:t>
          </a:r>
          <a:endParaRPr lang="en-US" sz="1400" kern="1200" dirty="0"/>
        </a:p>
      </dsp:txBody>
      <dsp:txXfrm>
        <a:off x="30071" y="1219287"/>
        <a:ext cx="1316469" cy="1292997"/>
      </dsp:txXfrm>
    </dsp:sp>
    <dsp:sp modelId="{9BD5B37A-86AA-4207-9EC6-5B78437A3801}">
      <dsp:nvSpPr>
        <dsp:cNvPr id="0" name=""/>
        <dsp:cNvSpPr/>
      </dsp:nvSpPr>
      <dsp:spPr>
        <a:xfrm>
          <a:off x="1835681" y="261436"/>
          <a:ext cx="324157" cy="3241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93AF8-F8FE-427D-B442-1E89B20A5AB2}">
      <dsp:nvSpPr>
        <dsp:cNvPr id="0" name=""/>
        <dsp:cNvSpPr/>
      </dsp:nvSpPr>
      <dsp:spPr>
        <a:xfrm>
          <a:off x="1534677" y="682215"/>
          <a:ext cx="926164" cy="503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600" b="1" kern="1200" dirty="0"/>
            <a:t>Boyas</a:t>
          </a:r>
        </a:p>
      </dsp:txBody>
      <dsp:txXfrm>
        <a:off x="1534677" y="682215"/>
        <a:ext cx="926164" cy="503602"/>
      </dsp:txXfrm>
    </dsp:sp>
    <dsp:sp modelId="{F6B8FBCF-DEDB-47B8-ACEA-3A3189063578}">
      <dsp:nvSpPr>
        <dsp:cNvPr id="0" name=""/>
        <dsp:cNvSpPr/>
      </dsp:nvSpPr>
      <dsp:spPr>
        <a:xfrm>
          <a:off x="1534677" y="1230758"/>
          <a:ext cx="926164" cy="1277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Aguas profundas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Boyas costeras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Validación</a:t>
          </a:r>
        </a:p>
      </dsp:txBody>
      <dsp:txXfrm>
        <a:off x="1534677" y="1230758"/>
        <a:ext cx="926164" cy="1277702"/>
      </dsp:txXfrm>
    </dsp:sp>
    <dsp:sp modelId="{2C7C3277-4A06-4F09-B105-FD69D4F2665B}">
      <dsp:nvSpPr>
        <dsp:cNvPr id="0" name=""/>
        <dsp:cNvSpPr/>
      </dsp:nvSpPr>
      <dsp:spPr>
        <a:xfrm>
          <a:off x="3194925" y="257612"/>
          <a:ext cx="324157" cy="3241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A4647-63D6-4D87-8385-0991F2476E89}">
      <dsp:nvSpPr>
        <dsp:cNvPr id="0" name=""/>
        <dsp:cNvSpPr/>
      </dsp:nvSpPr>
      <dsp:spPr>
        <a:xfrm>
          <a:off x="2626935" y="703038"/>
          <a:ext cx="1468165" cy="503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600" b="1" kern="1200" dirty="0"/>
            <a:t>Datos de satélite</a:t>
          </a:r>
          <a:endParaRPr lang="en-US" sz="1600" kern="1200" dirty="0"/>
        </a:p>
      </dsp:txBody>
      <dsp:txXfrm>
        <a:off x="2626935" y="703038"/>
        <a:ext cx="1468165" cy="503602"/>
      </dsp:txXfrm>
    </dsp:sp>
    <dsp:sp modelId="{F433670F-56B6-4821-9AAF-2F1E78F04E98}">
      <dsp:nvSpPr>
        <dsp:cNvPr id="0" name=""/>
        <dsp:cNvSpPr/>
      </dsp:nvSpPr>
      <dsp:spPr>
        <a:xfrm>
          <a:off x="2795345" y="1219287"/>
          <a:ext cx="1123317" cy="1292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Datos con resolución espacial global (IMOS)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Calibración</a:t>
          </a:r>
          <a:endParaRPr lang="en-US" sz="1400" kern="1200" dirty="0"/>
        </a:p>
      </dsp:txBody>
      <dsp:txXfrm>
        <a:off x="2795345" y="1219287"/>
        <a:ext cx="1123317" cy="1292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84C13-EA1C-4930-A726-A7112F4540E4}">
      <dsp:nvSpPr>
        <dsp:cNvPr id="0" name=""/>
        <dsp:cNvSpPr/>
      </dsp:nvSpPr>
      <dsp:spPr>
        <a:xfrm>
          <a:off x="852565" y="243127"/>
          <a:ext cx="509802" cy="5160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B5F32-92D0-4FA4-95F2-F4DD0B9AC232}">
      <dsp:nvSpPr>
        <dsp:cNvPr id="0" name=""/>
        <dsp:cNvSpPr/>
      </dsp:nvSpPr>
      <dsp:spPr>
        <a:xfrm>
          <a:off x="6416" y="824494"/>
          <a:ext cx="2202098" cy="330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600" b="1" kern="1200" dirty="0"/>
            <a:t>Batimetría</a:t>
          </a:r>
          <a:endParaRPr lang="en-US" sz="1600" kern="1200" dirty="0"/>
        </a:p>
      </dsp:txBody>
      <dsp:txXfrm>
        <a:off x="6416" y="824494"/>
        <a:ext cx="2202098" cy="330314"/>
      </dsp:txXfrm>
    </dsp:sp>
    <dsp:sp modelId="{13536EC4-5A7F-45E8-8766-CA8E2969B62C}">
      <dsp:nvSpPr>
        <dsp:cNvPr id="0" name=""/>
        <dsp:cNvSpPr/>
      </dsp:nvSpPr>
      <dsp:spPr>
        <a:xfrm>
          <a:off x="6416" y="1178340"/>
          <a:ext cx="2202098" cy="1059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Basada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SMC (Sistema de </a:t>
          </a:r>
          <a:r>
            <a:rPr lang="en-US" sz="1400" kern="1200" dirty="0" err="1"/>
            <a:t>Modelado</a:t>
          </a:r>
          <a:r>
            <a:rPr lang="en-US" sz="1400" kern="1200" dirty="0"/>
            <a:t> </a:t>
          </a:r>
          <a:r>
            <a:rPr lang="en-US" sz="1400" kern="1200" dirty="0" err="1"/>
            <a:t>Costero</a:t>
          </a:r>
          <a:r>
            <a:rPr lang="en-US" sz="1400" kern="1200" dirty="0"/>
            <a:t>)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(González et al., 2007)</a:t>
          </a:r>
        </a:p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 ha </a:t>
          </a:r>
          <a:r>
            <a:rPr lang="en-US" sz="1400" kern="1200" dirty="0" err="1"/>
            <a:t>dividido</a:t>
          </a:r>
          <a:r>
            <a:rPr lang="en-US" sz="1400" kern="1200" dirty="0"/>
            <a:t> Cantabria </a:t>
          </a:r>
          <a:r>
            <a:rPr lang="en-US" sz="1400" kern="1200" dirty="0" err="1"/>
            <a:t>en</a:t>
          </a:r>
          <a:r>
            <a:rPr lang="en-US" sz="1400" kern="1200" dirty="0"/>
            <a:t> 3 </a:t>
          </a:r>
          <a:r>
            <a:rPr lang="en-US" sz="1400" kern="1200" dirty="0" err="1"/>
            <a:t>mallas</a:t>
          </a:r>
          <a:r>
            <a:rPr lang="en-US" sz="1400" kern="1200" dirty="0"/>
            <a:t> </a:t>
          </a:r>
          <a:r>
            <a:rPr lang="en-US" sz="1400" kern="1200" dirty="0" err="1"/>
            <a:t>independientes</a:t>
          </a:r>
          <a:r>
            <a:rPr lang="en-US" sz="1400" kern="1200" dirty="0"/>
            <a:t>, para </a:t>
          </a:r>
          <a:r>
            <a:rPr lang="en-US" sz="1400" kern="1200" dirty="0" err="1"/>
            <a:t>reducir</a:t>
          </a:r>
          <a:r>
            <a:rPr lang="en-US" sz="1400" kern="1200" dirty="0"/>
            <a:t> </a:t>
          </a:r>
          <a:r>
            <a:rPr lang="en-US" sz="1400" kern="1200" dirty="0" err="1"/>
            <a:t>el</a:t>
          </a:r>
          <a:r>
            <a:rPr lang="en-US" sz="1400" kern="1200" dirty="0"/>
            <a:t> </a:t>
          </a:r>
          <a:r>
            <a:rPr lang="en-US" sz="1400" kern="1200" dirty="0" err="1"/>
            <a:t>tiempo</a:t>
          </a:r>
          <a:r>
            <a:rPr lang="en-US" sz="1400" kern="1200" dirty="0"/>
            <a:t> de </a:t>
          </a:r>
          <a:r>
            <a:rPr lang="en-US" sz="1400" kern="1200" dirty="0" err="1"/>
            <a:t>computación</a:t>
          </a:r>
          <a:endParaRPr lang="en-US" sz="1400" kern="1200" dirty="0"/>
        </a:p>
      </dsp:txBody>
      <dsp:txXfrm>
        <a:off x="6416" y="1178340"/>
        <a:ext cx="2202098" cy="1059822"/>
      </dsp:txXfrm>
    </dsp:sp>
    <dsp:sp modelId="{9BD5B37A-86AA-4207-9EC6-5B78437A3801}">
      <dsp:nvSpPr>
        <dsp:cNvPr id="0" name=""/>
        <dsp:cNvSpPr/>
      </dsp:nvSpPr>
      <dsp:spPr>
        <a:xfrm>
          <a:off x="3487834" y="275710"/>
          <a:ext cx="414195" cy="3857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93AF8-F8FE-427D-B442-1E89B20A5AB2}">
      <dsp:nvSpPr>
        <dsp:cNvPr id="0" name=""/>
        <dsp:cNvSpPr/>
      </dsp:nvSpPr>
      <dsp:spPr>
        <a:xfrm>
          <a:off x="2593883" y="791911"/>
          <a:ext cx="2202098" cy="330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600" b="1" kern="1200" dirty="0"/>
            <a:t>Tamaño de sedimento</a:t>
          </a:r>
        </a:p>
      </dsp:txBody>
      <dsp:txXfrm>
        <a:off x="2593883" y="791911"/>
        <a:ext cx="2202098" cy="330314"/>
      </dsp:txXfrm>
    </dsp:sp>
    <dsp:sp modelId="{F6B8FBCF-DEDB-47B8-ACEA-3A3189063578}">
      <dsp:nvSpPr>
        <dsp:cNvPr id="0" name=""/>
        <dsp:cNvSpPr/>
      </dsp:nvSpPr>
      <dsp:spPr>
        <a:xfrm>
          <a:off x="2593883" y="1145757"/>
          <a:ext cx="2202098" cy="1059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 ha medido el tamaño del grano en las diferentes playas que albergan las rompientes de surf de interés, con la ayuda de la ETSICCP de Santander</a:t>
          </a:r>
          <a:endParaRPr lang="en-US" sz="1400" kern="1200" dirty="0"/>
        </a:p>
      </dsp:txBody>
      <dsp:txXfrm>
        <a:off x="2593883" y="1145757"/>
        <a:ext cx="2202098" cy="1059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0C3AE-E39F-F34D-AEBB-0F8659889CB3}" type="datetimeFigureOut">
              <a:rPr lang="es-ES" smtClean="0"/>
              <a:t>28/2/23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EAFEF-64EA-1143-AEC6-0C105AC700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5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26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55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90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5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73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39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9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72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2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42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99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file:////var/folders/24/g13dzqsd2c56y95zxrf_ytbc0000gn/T/com.microsoft.Word/WebArchiveCopyPasteTempFiles/page44image61289680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38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50.png"/><Relationship Id="rId5" Type="http://schemas.openxmlformats.org/officeDocument/2006/relationships/diagramData" Target="../diagrams/data2.xml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8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gitlab.com/geoocean/bluemath/bluemath-projects/deliwaves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gitlab.com/geoocean/bluemath/bluemath-projects/calvalwave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eoocean.unican.e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" t="5522" r="2614" b="1952"/>
          <a:stretch/>
        </p:blipFill>
        <p:spPr>
          <a:xfrm>
            <a:off x="6668340" y="5892922"/>
            <a:ext cx="2442626" cy="7574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58" y="5958827"/>
            <a:ext cx="679324" cy="6256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6C529F-A97E-6BB2-B29E-0FF92E68E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054" y="0"/>
            <a:ext cx="2470957" cy="7442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93DFC-64FA-7F5F-F9A2-0A825F791B43}"/>
              </a:ext>
            </a:extLst>
          </p:cNvPr>
          <p:cNvSpPr txBox="1"/>
          <p:nvPr/>
        </p:nvSpPr>
        <p:spPr>
          <a:xfrm>
            <a:off x="696536" y="1468657"/>
            <a:ext cx="77509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Candara" panose="020E0502030303020204" pitchFamily="34" charset="0"/>
              </a:rPr>
              <a:t>Desarrollo de un reanálisis de oleaje espectral de alta resolución en Cantabria: </a:t>
            </a:r>
          </a:p>
          <a:p>
            <a:pPr algn="ctr"/>
            <a:r>
              <a:rPr lang="es-ES" sz="2800" b="1" dirty="0">
                <a:latin typeface="Candara" panose="020E0502030303020204" pitchFamily="34" charset="0"/>
              </a:rPr>
              <a:t>aplicación al recurso Surf</a:t>
            </a:r>
          </a:p>
          <a:p>
            <a:pPr algn="ctr"/>
            <a:endParaRPr lang="es-ES" sz="2800" b="1" dirty="0">
              <a:latin typeface="Candara" panose="020E0502030303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2DA0F0-3381-DB3A-62C4-CC667505B8F6}"/>
              </a:ext>
            </a:extLst>
          </p:cNvPr>
          <p:cNvSpPr txBox="1"/>
          <p:nvPr/>
        </p:nvSpPr>
        <p:spPr>
          <a:xfrm>
            <a:off x="1143722" y="2836530"/>
            <a:ext cx="68565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dirty="0">
                <a:latin typeface="Candara" panose="020E0502030303020204" pitchFamily="34" charset="0"/>
              </a:rPr>
            </a:br>
            <a:endParaRPr lang="es-ES" dirty="0">
              <a:latin typeface="Candara" panose="020E0502030303020204" pitchFamily="34" charset="0"/>
            </a:endParaRPr>
          </a:p>
          <a:p>
            <a:pPr algn="ctr"/>
            <a:r>
              <a:rPr lang="es-ES" b="1" dirty="0">
                <a:latin typeface="Candara" panose="020E0502030303020204" pitchFamily="34" charset="0"/>
              </a:rPr>
              <a:t>Javier </a:t>
            </a:r>
            <a:r>
              <a:rPr lang="es-ES" b="1" dirty="0" err="1">
                <a:latin typeface="Candara" panose="020E0502030303020204" pitchFamily="34" charset="0"/>
              </a:rPr>
              <a:t>Tausía</a:t>
            </a:r>
            <a:r>
              <a:rPr lang="es-ES" dirty="0">
                <a:latin typeface="Candara" panose="020E0502030303020204" pitchFamily="34" charset="0"/>
              </a:rPr>
              <a:t>, Alba </a:t>
            </a:r>
            <a:r>
              <a:rPr lang="es-ES" dirty="0" err="1">
                <a:latin typeface="Candara" panose="020E0502030303020204" pitchFamily="34" charset="0"/>
              </a:rPr>
              <a:t>Ricondo</a:t>
            </a:r>
            <a:r>
              <a:rPr lang="es-ES" dirty="0">
                <a:latin typeface="Candara" panose="020E0502030303020204" pitchFamily="34" charset="0"/>
              </a:rPr>
              <a:t>, Ana Rueda, Sonia Castanedo, </a:t>
            </a:r>
          </a:p>
          <a:p>
            <a:pPr algn="ctr"/>
            <a:r>
              <a:rPr lang="es-ES" dirty="0">
                <a:latin typeface="Candara" panose="020E0502030303020204" pitchFamily="34" charset="0"/>
              </a:rPr>
              <a:t>Juan J. González-Trueba, Fernando J. Méndez </a:t>
            </a:r>
          </a:p>
        </p:txBody>
      </p:sp>
    </p:spTree>
    <p:extLst>
      <p:ext uri="{BB962C8B-B14F-4D97-AF65-F5344CB8AC3E}">
        <p14:creationId xmlns:p14="http://schemas.microsoft.com/office/powerpoint/2010/main" val="3068651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sp>
        <p:nvSpPr>
          <p:cNvPr id="13" name="Google Shape;181;p31">
            <a:extLst>
              <a:ext uri="{FF2B5EF4-FFF2-40B4-BE49-F238E27FC236}">
                <a16:creationId xmlns:a16="http://schemas.microsoft.com/office/drawing/2014/main" id="{7582C6D9-94F8-B902-86BD-E70084E2C63A}"/>
              </a:ext>
            </a:extLst>
          </p:cNvPr>
          <p:cNvSpPr/>
          <p:nvPr/>
        </p:nvSpPr>
        <p:spPr>
          <a:xfrm>
            <a:off x="3543702" y="1038745"/>
            <a:ext cx="1605765" cy="3709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Validación costera</a:t>
            </a:r>
            <a:endParaRPr sz="1500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A829D08-2791-103B-44FD-559CAC0EA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880" y="102801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sz="1350"/>
          </a:p>
        </p:txBody>
      </p:sp>
      <p:pic>
        <p:nvPicPr>
          <p:cNvPr id="11267" name="Imagen 3" descr="page44image61289680">
            <a:extLst>
              <a:ext uri="{FF2B5EF4-FFF2-40B4-BE49-F238E27FC236}">
                <a16:creationId xmlns:a16="http://schemas.microsoft.com/office/drawing/2014/main" id="{23D493CC-39A6-1EFF-C919-504B53896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6" r="3561" b="64140"/>
          <a:stretch>
            <a:fillRect/>
          </a:stretch>
        </p:blipFill>
        <p:spPr bwMode="auto">
          <a:xfrm>
            <a:off x="5595621" y="899609"/>
            <a:ext cx="3488164" cy="6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07E59E6-AB04-8BF7-ADC4-76321248BFBB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339090" y="-1907"/>
            <a:ext cx="7495" cy="1040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270" name="Picture 6">
            <a:extLst>
              <a:ext uri="{FF2B5EF4-FFF2-40B4-BE49-F238E27FC236}">
                <a16:creationId xmlns:a16="http://schemas.microsoft.com/office/drawing/2014/main" id="{C8A4B14C-7460-C446-3BF9-1A3291B4B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53658" r="2804" b="2677"/>
          <a:stretch/>
        </p:blipFill>
        <p:spPr bwMode="auto">
          <a:xfrm>
            <a:off x="5718755" y="1716320"/>
            <a:ext cx="3353307" cy="8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Google Shape;183;p31">
            <a:extLst>
              <a:ext uri="{FF2B5EF4-FFF2-40B4-BE49-F238E27FC236}">
                <a16:creationId xmlns:a16="http://schemas.microsoft.com/office/drawing/2014/main" id="{FB757052-A9F9-904A-C75F-2D5639562CC0}"/>
              </a:ext>
            </a:extLst>
          </p:cNvPr>
          <p:cNvCxnSpPr>
            <a:cxnSpLocks/>
            <a:stCxn id="13" idx="3"/>
            <a:endCxn id="11267" idx="1"/>
          </p:cNvCxnSpPr>
          <p:nvPr/>
        </p:nvCxnSpPr>
        <p:spPr>
          <a:xfrm>
            <a:off x="5149467" y="1224222"/>
            <a:ext cx="446154" cy="707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" name="Google Shape;183;p31">
            <a:extLst>
              <a:ext uri="{FF2B5EF4-FFF2-40B4-BE49-F238E27FC236}">
                <a16:creationId xmlns:a16="http://schemas.microsoft.com/office/drawing/2014/main" id="{64A6EFD8-039D-9AC9-32F8-5E10138EFAFC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346585" y="1409698"/>
            <a:ext cx="4228" cy="383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" name="Google Shape;181;p31">
            <a:extLst>
              <a:ext uri="{FF2B5EF4-FFF2-40B4-BE49-F238E27FC236}">
                <a16:creationId xmlns:a16="http://schemas.microsoft.com/office/drawing/2014/main" id="{7FF4E498-D3AC-188C-2583-C2390337B575}"/>
              </a:ext>
            </a:extLst>
          </p:cNvPr>
          <p:cNvSpPr/>
          <p:nvPr/>
        </p:nvSpPr>
        <p:spPr>
          <a:xfrm>
            <a:off x="3547929" y="1781287"/>
            <a:ext cx="1605767" cy="7590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Reconstrucción de los perfiles de </a:t>
            </a:r>
          </a:p>
          <a:p>
            <a:pPr algn="ctr"/>
            <a:r>
              <a:rPr lang="es" sz="1500" dirty="0"/>
              <a:t>las playas</a:t>
            </a:r>
          </a:p>
        </p:txBody>
      </p:sp>
      <p:cxnSp>
        <p:nvCxnSpPr>
          <p:cNvPr id="56" name="Google Shape;183;p31">
            <a:extLst>
              <a:ext uri="{FF2B5EF4-FFF2-40B4-BE49-F238E27FC236}">
                <a16:creationId xmlns:a16="http://schemas.microsoft.com/office/drawing/2014/main" id="{2EF8CFB5-FA8A-072E-A3FB-918C4CB6D1BC}"/>
              </a:ext>
            </a:extLst>
          </p:cNvPr>
          <p:cNvCxnSpPr>
            <a:cxnSpLocks/>
            <a:stCxn id="40" idx="3"/>
            <a:endCxn id="11270" idx="1"/>
          </p:cNvCxnSpPr>
          <p:nvPr/>
        </p:nvCxnSpPr>
        <p:spPr>
          <a:xfrm flipV="1">
            <a:off x="5153696" y="2158412"/>
            <a:ext cx="565059" cy="241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" name="Google Shape;176;p31">
            <a:extLst>
              <a:ext uri="{FF2B5EF4-FFF2-40B4-BE49-F238E27FC236}">
                <a16:creationId xmlns:a16="http://schemas.microsoft.com/office/drawing/2014/main" id="{22BFBB65-9F90-D374-8E95-EE9D717F88BF}"/>
              </a:ext>
            </a:extLst>
          </p:cNvPr>
          <p:cNvSpPr/>
          <p:nvPr/>
        </p:nvSpPr>
        <p:spPr>
          <a:xfrm>
            <a:off x="805602" y="1917916"/>
            <a:ext cx="1933444" cy="3565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Tamaño de sedimento</a:t>
            </a:r>
            <a:endParaRPr sz="1500" dirty="0"/>
          </a:p>
        </p:txBody>
      </p:sp>
      <p:cxnSp>
        <p:nvCxnSpPr>
          <p:cNvPr id="63" name="Google Shape;183;p31">
            <a:extLst>
              <a:ext uri="{FF2B5EF4-FFF2-40B4-BE49-F238E27FC236}">
                <a16:creationId xmlns:a16="http://schemas.microsoft.com/office/drawing/2014/main" id="{49C36428-789B-AFB1-2EEC-F792F389474F}"/>
              </a:ext>
            </a:extLst>
          </p:cNvPr>
          <p:cNvCxnSpPr>
            <a:cxnSpLocks/>
            <a:stCxn id="61" idx="3"/>
          </p:cNvCxnSpPr>
          <p:nvPr/>
        </p:nvCxnSpPr>
        <p:spPr>
          <a:xfrm flipV="1">
            <a:off x="2739046" y="2090488"/>
            <a:ext cx="808883" cy="571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8" name="Google Shape;181;p31">
            <a:extLst>
              <a:ext uri="{FF2B5EF4-FFF2-40B4-BE49-F238E27FC236}">
                <a16:creationId xmlns:a16="http://schemas.microsoft.com/office/drawing/2014/main" id="{6CBA9EFE-B1B9-3555-3BDA-B9237A969EA2}"/>
              </a:ext>
            </a:extLst>
          </p:cNvPr>
          <p:cNvSpPr/>
          <p:nvPr/>
        </p:nvSpPr>
        <p:spPr>
          <a:xfrm>
            <a:off x="3543702" y="3810852"/>
            <a:ext cx="1605767" cy="1348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Desarrollo de una base de datos de oleaje espectral en las diferentes rompientes de surf</a:t>
            </a:r>
          </a:p>
        </p:txBody>
      </p:sp>
      <p:cxnSp>
        <p:nvCxnSpPr>
          <p:cNvPr id="79" name="Google Shape;183;p31">
            <a:extLst>
              <a:ext uri="{FF2B5EF4-FFF2-40B4-BE49-F238E27FC236}">
                <a16:creationId xmlns:a16="http://schemas.microsoft.com/office/drawing/2014/main" id="{FEEE8ECE-2A44-792E-8697-1B67821A8C18}"/>
              </a:ext>
            </a:extLst>
          </p:cNvPr>
          <p:cNvCxnSpPr>
            <a:cxnSpLocks/>
            <a:stCxn id="40" idx="2"/>
            <a:endCxn id="39" idx="0"/>
          </p:cNvCxnSpPr>
          <p:nvPr/>
        </p:nvCxnSpPr>
        <p:spPr>
          <a:xfrm>
            <a:off x="4350813" y="2540365"/>
            <a:ext cx="0" cy="34293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" name="Google Shape;181;p31">
            <a:extLst>
              <a:ext uri="{FF2B5EF4-FFF2-40B4-BE49-F238E27FC236}">
                <a16:creationId xmlns:a16="http://schemas.microsoft.com/office/drawing/2014/main" id="{F6939FBE-8489-DC03-3DB2-07D67BEC66A3}"/>
              </a:ext>
            </a:extLst>
          </p:cNvPr>
          <p:cNvSpPr/>
          <p:nvPr/>
        </p:nvSpPr>
        <p:spPr>
          <a:xfrm>
            <a:off x="318134" y="3750595"/>
            <a:ext cx="2504178" cy="469442"/>
          </a:xfrm>
          <a:prstGeom prst="rect">
            <a:avLst/>
          </a:prstGeom>
          <a:solidFill>
            <a:srgbClr val="CEC2EA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-ES" sz="1500" b="1" dirty="0"/>
              <a:t>HINDCAST</a:t>
            </a:r>
          </a:p>
          <a:p>
            <a:pPr algn="ctr"/>
            <a:r>
              <a:rPr lang="es-ES" sz="1400" dirty="0"/>
              <a:t>Análisis de los datos históricos</a:t>
            </a:r>
            <a:endParaRPr sz="1400" dirty="0"/>
          </a:p>
        </p:txBody>
      </p:sp>
      <p:sp>
        <p:nvSpPr>
          <p:cNvPr id="85" name="Google Shape;181;p31">
            <a:extLst>
              <a:ext uri="{FF2B5EF4-FFF2-40B4-BE49-F238E27FC236}">
                <a16:creationId xmlns:a16="http://schemas.microsoft.com/office/drawing/2014/main" id="{1745726E-0319-A515-CE04-E336E8A72F78}"/>
              </a:ext>
            </a:extLst>
          </p:cNvPr>
          <p:cNvSpPr/>
          <p:nvPr/>
        </p:nvSpPr>
        <p:spPr>
          <a:xfrm>
            <a:off x="5870859" y="3750595"/>
            <a:ext cx="2061100" cy="469442"/>
          </a:xfrm>
          <a:prstGeom prst="rect">
            <a:avLst/>
          </a:prstGeom>
          <a:solidFill>
            <a:srgbClr val="CEC2EA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-ES" sz="1500" b="1" dirty="0"/>
              <a:t>FORECAST</a:t>
            </a:r>
          </a:p>
          <a:p>
            <a:pPr algn="ctr"/>
            <a:r>
              <a:rPr lang="es-ES" sz="1400" dirty="0"/>
              <a:t>Predicción a corto plazo</a:t>
            </a:r>
            <a:endParaRPr sz="1400" dirty="0"/>
          </a:p>
        </p:txBody>
      </p:sp>
      <p:grpSp>
        <p:nvGrpSpPr>
          <p:cNvPr id="11279" name="Grupo 11278">
            <a:extLst>
              <a:ext uri="{FF2B5EF4-FFF2-40B4-BE49-F238E27FC236}">
                <a16:creationId xmlns:a16="http://schemas.microsoft.com/office/drawing/2014/main" id="{BFC03EE9-858C-4E8B-71F6-2574395C35A8}"/>
              </a:ext>
            </a:extLst>
          </p:cNvPr>
          <p:cNvGrpSpPr/>
          <p:nvPr/>
        </p:nvGrpSpPr>
        <p:grpSpPr>
          <a:xfrm>
            <a:off x="5406033" y="4204898"/>
            <a:ext cx="4028260" cy="2205605"/>
            <a:chOff x="5512744" y="4134546"/>
            <a:chExt cx="3211087" cy="1732099"/>
          </a:xfrm>
        </p:grpSpPr>
        <p:pic>
          <p:nvPicPr>
            <p:cNvPr id="11291" name="Picture 10" descr="FoGIF">
              <a:extLst>
                <a:ext uri="{FF2B5EF4-FFF2-40B4-BE49-F238E27FC236}">
                  <a16:creationId xmlns:a16="http://schemas.microsoft.com/office/drawing/2014/main" id="{1B0985C3-E9EB-01F4-5354-2E1E86056E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1" t="5714" r="4210" b="5682"/>
            <a:stretch/>
          </p:blipFill>
          <p:spPr bwMode="auto">
            <a:xfrm>
              <a:off x="5512744" y="4234984"/>
              <a:ext cx="2673055" cy="1504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Google Shape;190;p31">
              <a:extLst>
                <a:ext uri="{FF2B5EF4-FFF2-40B4-BE49-F238E27FC236}">
                  <a16:creationId xmlns:a16="http://schemas.microsoft.com/office/drawing/2014/main" id="{7C798A9B-9E7D-B260-42D2-6DA60CF818BF}"/>
                </a:ext>
              </a:extLst>
            </p:cNvPr>
            <p:cNvSpPr txBox="1"/>
            <p:nvPr/>
          </p:nvSpPr>
          <p:spPr>
            <a:xfrm>
              <a:off x="8165024" y="4868195"/>
              <a:ext cx="558807" cy="272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s" sz="1350" b="1" dirty="0">
                  <a:latin typeface="Proxima Nova"/>
                  <a:ea typeface="Proxima Nova"/>
                  <a:cs typeface="Proxima Nova"/>
                  <a:sym typeface="Proxima Nova"/>
                </a:rPr>
                <a:t>H</a:t>
              </a:r>
              <a:r>
                <a:rPr lang="es" sz="1350" b="1" baseline="-25000" dirty="0">
                  <a:latin typeface="Proxima Nova"/>
                  <a:ea typeface="Proxima Nova"/>
                  <a:cs typeface="Proxima Nova"/>
                  <a:sym typeface="Proxima Nova"/>
                </a:rPr>
                <a:t>S</a:t>
              </a:r>
              <a:endParaRPr sz="1350" b="1" baseline="-25000"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0" name="Google Shape;190;p31">
              <a:extLst>
                <a:ext uri="{FF2B5EF4-FFF2-40B4-BE49-F238E27FC236}">
                  <a16:creationId xmlns:a16="http://schemas.microsoft.com/office/drawing/2014/main" id="{B0B5CE3E-6A06-28F5-0BC9-BAD7B309D244}"/>
                </a:ext>
              </a:extLst>
            </p:cNvPr>
            <p:cNvSpPr txBox="1"/>
            <p:nvPr/>
          </p:nvSpPr>
          <p:spPr>
            <a:xfrm>
              <a:off x="8165024" y="5594395"/>
              <a:ext cx="558807" cy="272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s" sz="1050" b="1" dirty="0">
                  <a:latin typeface="Proxima Nova"/>
                  <a:ea typeface="Proxima Nova"/>
                  <a:cs typeface="Proxima Nova"/>
                  <a:sym typeface="Proxima Nova"/>
                </a:rPr>
                <a:t>0</a:t>
              </a:r>
              <a:endParaRPr sz="1050" b="1" baseline="-25000"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1" name="Google Shape;190;p31">
              <a:extLst>
                <a:ext uri="{FF2B5EF4-FFF2-40B4-BE49-F238E27FC236}">
                  <a16:creationId xmlns:a16="http://schemas.microsoft.com/office/drawing/2014/main" id="{DE3196C2-F48D-57F6-3F02-4C50C7498288}"/>
                </a:ext>
              </a:extLst>
            </p:cNvPr>
            <p:cNvSpPr txBox="1"/>
            <p:nvPr/>
          </p:nvSpPr>
          <p:spPr>
            <a:xfrm>
              <a:off x="8148959" y="4134546"/>
              <a:ext cx="558807" cy="272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s" sz="1050" b="1" dirty="0">
                  <a:latin typeface="Proxima Nova"/>
                  <a:ea typeface="Proxima Nova"/>
                  <a:cs typeface="Proxima Nova"/>
                  <a:sym typeface="Proxima Nova"/>
                </a:rPr>
                <a:t>3</a:t>
              </a:r>
              <a:endParaRPr sz="1050" b="1" baseline="-25000"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pic>
        <p:nvPicPr>
          <p:cNvPr id="11276" name="Imagen 1127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DBE618A-2AE9-131A-5552-67B140372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54" y="4310858"/>
            <a:ext cx="2806938" cy="2055129"/>
          </a:xfrm>
          <a:prstGeom prst="rect">
            <a:avLst/>
          </a:prstGeom>
        </p:spPr>
      </p:pic>
      <p:sp>
        <p:nvSpPr>
          <p:cNvPr id="102" name="Google Shape;176;p31">
            <a:extLst>
              <a:ext uri="{FF2B5EF4-FFF2-40B4-BE49-F238E27FC236}">
                <a16:creationId xmlns:a16="http://schemas.microsoft.com/office/drawing/2014/main" id="{87A31029-8EBE-795C-B0D9-8111B1854195}"/>
              </a:ext>
            </a:extLst>
          </p:cNvPr>
          <p:cNvSpPr/>
          <p:nvPr/>
        </p:nvSpPr>
        <p:spPr>
          <a:xfrm>
            <a:off x="1135054" y="1047798"/>
            <a:ext cx="1605765" cy="3567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Datos de boyas</a:t>
            </a:r>
            <a:endParaRPr sz="1500" dirty="0"/>
          </a:p>
        </p:txBody>
      </p:sp>
      <p:cxnSp>
        <p:nvCxnSpPr>
          <p:cNvPr id="104" name="Google Shape;183;p31">
            <a:extLst>
              <a:ext uri="{FF2B5EF4-FFF2-40B4-BE49-F238E27FC236}">
                <a16:creationId xmlns:a16="http://schemas.microsoft.com/office/drawing/2014/main" id="{DC7AE0E0-5D5A-0C6B-54B7-59CD2456CE93}"/>
              </a:ext>
            </a:extLst>
          </p:cNvPr>
          <p:cNvCxnSpPr>
            <a:cxnSpLocks/>
            <a:stCxn id="102" idx="3"/>
            <a:endCxn id="13" idx="1"/>
          </p:cNvCxnSpPr>
          <p:nvPr/>
        </p:nvCxnSpPr>
        <p:spPr>
          <a:xfrm flipV="1">
            <a:off x="2740819" y="1224222"/>
            <a:ext cx="802883" cy="192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183;p31">
            <a:extLst>
              <a:ext uri="{FF2B5EF4-FFF2-40B4-BE49-F238E27FC236}">
                <a16:creationId xmlns:a16="http://schemas.microsoft.com/office/drawing/2014/main" id="{2F01742C-0635-172C-9716-3E996DF11BFA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5163745" y="3985316"/>
            <a:ext cx="707114" cy="77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" name="Google Shape;183;p31">
            <a:extLst>
              <a:ext uri="{FF2B5EF4-FFF2-40B4-BE49-F238E27FC236}">
                <a16:creationId xmlns:a16="http://schemas.microsoft.com/office/drawing/2014/main" id="{E27C732A-2237-CA00-CA42-45A921980BFA}"/>
              </a:ext>
            </a:extLst>
          </p:cNvPr>
          <p:cNvCxnSpPr>
            <a:cxnSpLocks/>
            <a:endCxn id="84" idx="3"/>
          </p:cNvCxnSpPr>
          <p:nvPr/>
        </p:nvCxnSpPr>
        <p:spPr>
          <a:xfrm flipH="1">
            <a:off x="2822312" y="3985316"/>
            <a:ext cx="72139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C055CBF-FBFF-E8DC-95C5-A676D2E8DDC2}"/>
              </a:ext>
            </a:extLst>
          </p:cNvPr>
          <p:cNvSpPr txBox="1"/>
          <p:nvPr/>
        </p:nvSpPr>
        <p:spPr>
          <a:xfrm>
            <a:off x="23447" y="53897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 Metodología</a:t>
            </a:r>
          </a:p>
        </p:txBody>
      </p:sp>
      <p:sp>
        <p:nvSpPr>
          <p:cNvPr id="39" name="Google Shape;181;p31">
            <a:extLst>
              <a:ext uri="{FF2B5EF4-FFF2-40B4-BE49-F238E27FC236}">
                <a16:creationId xmlns:a16="http://schemas.microsoft.com/office/drawing/2014/main" id="{FAACA04B-5E1A-CD10-D18E-AECFE593EE71}"/>
              </a:ext>
            </a:extLst>
          </p:cNvPr>
          <p:cNvSpPr/>
          <p:nvPr/>
        </p:nvSpPr>
        <p:spPr>
          <a:xfrm>
            <a:off x="3547929" y="2883297"/>
            <a:ext cx="1605767" cy="5157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Caracterización del </a:t>
            </a:r>
          </a:p>
          <a:p>
            <a:pPr algn="ctr"/>
            <a:r>
              <a:rPr lang="es" sz="1500" dirty="0"/>
              <a:t>oleaje en costa</a:t>
            </a:r>
            <a:endParaRPr sz="1500" dirty="0"/>
          </a:p>
        </p:txBody>
      </p:sp>
      <p:pic>
        <p:nvPicPr>
          <p:cNvPr id="41" name="Imagen 40" descr="Gráfico&#10;&#10;Descripción generada automáticamente">
            <a:extLst>
              <a:ext uri="{FF2B5EF4-FFF2-40B4-BE49-F238E27FC236}">
                <a16:creationId xmlns:a16="http://schemas.microsoft.com/office/drawing/2014/main" id="{F155A1F1-2AFB-F062-3C95-495FC3C428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58" t="18246" r="6745" b="6844"/>
          <a:stretch/>
        </p:blipFill>
        <p:spPr>
          <a:xfrm>
            <a:off x="202515" y="2418018"/>
            <a:ext cx="2735417" cy="1173655"/>
          </a:xfrm>
          <a:prstGeom prst="rect">
            <a:avLst/>
          </a:prstGeom>
        </p:spPr>
      </p:pic>
      <p:sp>
        <p:nvSpPr>
          <p:cNvPr id="42" name="Google Shape;190;p31">
            <a:extLst>
              <a:ext uri="{FF2B5EF4-FFF2-40B4-BE49-F238E27FC236}">
                <a16:creationId xmlns:a16="http://schemas.microsoft.com/office/drawing/2014/main" id="{E896B947-9076-843B-6DB9-EDFB9FE08C28}"/>
              </a:ext>
            </a:extLst>
          </p:cNvPr>
          <p:cNvSpPr txBox="1"/>
          <p:nvPr/>
        </p:nvSpPr>
        <p:spPr>
          <a:xfrm>
            <a:off x="2585284" y="2388571"/>
            <a:ext cx="558807" cy="27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" sz="1350" b="1" dirty="0">
                <a:latin typeface="Proxima Nova"/>
                <a:ea typeface="Proxima Nova"/>
                <a:cs typeface="Proxima Nova"/>
                <a:sym typeface="Proxima Nova"/>
              </a:rPr>
              <a:t>H</a:t>
            </a:r>
            <a:r>
              <a:rPr lang="es" sz="1350" b="1" baseline="-25000" dirty="0">
                <a:latin typeface="Proxima Nova"/>
                <a:ea typeface="Proxima Nova"/>
                <a:cs typeface="Proxima Nova"/>
                <a:sym typeface="Proxima Nova"/>
              </a:rPr>
              <a:t>B</a:t>
            </a:r>
            <a:endParaRPr sz="1350" b="1" baseline="-2500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3" name="Google Shape;183;p31">
            <a:extLst>
              <a:ext uri="{FF2B5EF4-FFF2-40B4-BE49-F238E27FC236}">
                <a16:creationId xmlns:a16="http://schemas.microsoft.com/office/drawing/2014/main" id="{1E7691CA-78C1-F424-F55C-5B7193CF01B0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2937932" y="3141188"/>
            <a:ext cx="60999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" name="Google Shape;183;p31">
            <a:extLst>
              <a:ext uri="{FF2B5EF4-FFF2-40B4-BE49-F238E27FC236}">
                <a16:creationId xmlns:a16="http://schemas.microsoft.com/office/drawing/2014/main" id="{9C05CC59-F7B0-84E8-930C-C29A24907F6D}"/>
              </a:ext>
            </a:extLst>
          </p:cNvPr>
          <p:cNvCxnSpPr>
            <a:cxnSpLocks/>
            <a:stCxn id="39" idx="2"/>
            <a:endCxn id="78" idx="0"/>
          </p:cNvCxnSpPr>
          <p:nvPr/>
        </p:nvCxnSpPr>
        <p:spPr>
          <a:xfrm flipH="1">
            <a:off x="4346586" y="3399078"/>
            <a:ext cx="4227" cy="41177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" name="Google Shape;181;p31">
            <a:extLst>
              <a:ext uri="{FF2B5EF4-FFF2-40B4-BE49-F238E27FC236}">
                <a16:creationId xmlns:a16="http://schemas.microsoft.com/office/drawing/2014/main" id="{706FCE0F-DD8B-DEE1-C225-22EEA6A65F20}"/>
              </a:ext>
            </a:extLst>
          </p:cNvPr>
          <p:cNvSpPr/>
          <p:nvPr/>
        </p:nvSpPr>
        <p:spPr>
          <a:xfrm>
            <a:off x="6131172" y="2660560"/>
            <a:ext cx="2770283" cy="977279"/>
          </a:xfrm>
          <a:prstGeom prst="rect">
            <a:avLst/>
          </a:prstGeom>
          <a:solidFill>
            <a:srgbClr val="CEC2EB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lang="es" sz="1500" dirty="0"/>
          </a:p>
          <a:p>
            <a:pPr algn="ctr"/>
            <a:r>
              <a:rPr lang="es" sz="1500" dirty="0"/>
              <a:t>Desarrollo de un índice </a:t>
            </a:r>
          </a:p>
          <a:p>
            <a:pPr algn="ctr"/>
            <a:r>
              <a:rPr lang="es" sz="1500" dirty="0"/>
              <a:t>de </a:t>
            </a:r>
            <a:r>
              <a:rPr lang="es" sz="1500" b="1" dirty="0"/>
              <a:t>surfeabilidad</a:t>
            </a:r>
          </a:p>
          <a:p>
            <a:pPr algn="ctr"/>
            <a:endParaRPr lang="es" sz="1500" dirty="0"/>
          </a:p>
          <a:p>
            <a:pPr algn="ctr"/>
            <a:endParaRPr lang="es" sz="1500" dirty="0"/>
          </a:p>
          <a:p>
            <a:pPr algn="ctr"/>
            <a:endParaRPr sz="1500" dirty="0"/>
          </a:p>
        </p:txBody>
      </p:sp>
      <p:cxnSp>
        <p:nvCxnSpPr>
          <p:cNvPr id="46" name="Google Shape;183;p31">
            <a:extLst>
              <a:ext uri="{FF2B5EF4-FFF2-40B4-BE49-F238E27FC236}">
                <a16:creationId xmlns:a16="http://schemas.microsoft.com/office/drawing/2014/main" id="{E25EAC80-DB39-726C-5001-4393D12DF3DD}"/>
              </a:ext>
            </a:extLst>
          </p:cNvPr>
          <p:cNvCxnSpPr>
            <a:cxnSpLocks/>
            <a:stCxn id="45" idx="1"/>
            <a:endCxn id="39" idx="3"/>
          </p:cNvCxnSpPr>
          <p:nvPr/>
        </p:nvCxnSpPr>
        <p:spPr>
          <a:xfrm flipH="1" flipV="1">
            <a:off x="5153696" y="3141188"/>
            <a:ext cx="977476" cy="801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72A302AE-869E-B0E2-5169-DD5B12138E92}"/>
                  </a:ext>
                </a:extLst>
              </p:cNvPr>
              <p:cNvSpPr txBox="1"/>
              <p:nvPr/>
            </p:nvSpPr>
            <p:spPr>
              <a:xfrm>
                <a:off x="6224629" y="3147521"/>
                <a:ext cx="2681054" cy="444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𝑅𝑆𝐼</m:t>
                          </m:r>
                        </m:sub>
                      </m:sSub>
                      <m:r>
                        <a:rPr lang="es-E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5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s-ES" sz="15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sub>
                          </m:sSub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5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S" sz="15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</m:sub>
                          </m:sSub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5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sz="15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sub>
                          </m:sSub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s-ES" sz="15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s-E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5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s-E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5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ES" sz="15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s-ES" sz="1500" dirty="0"/>
              </a:p>
            </p:txBody>
          </p:sp>
        </mc:Choice>
        <mc:Fallback xmlns=""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72A302AE-869E-B0E2-5169-DD5B12138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629" y="3147521"/>
                <a:ext cx="2681054" cy="444161"/>
              </a:xfrm>
              <a:prstGeom prst="rect">
                <a:avLst/>
              </a:prstGeom>
              <a:blipFill>
                <a:blip r:embed="rId11"/>
                <a:stretch>
                  <a:fillRect l="-1415" t="-2778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208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32049" y="52455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Bases de datos</a:t>
            </a:r>
          </a:p>
        </p:txBody>
      </p:sp>
      <p:pic>
        <p:nvPicPr>
          <p:cNvPr id="6" name="Imagen 5" descr="Una captura de pantalla de un videojuego&#10;&#10;Descripción generada automáticamente con confianza media">
            <a:extLst>
              <a:ext uri="{FF2B5EF4-FFF2-40B4-BE49-F238E27FC236}">
                <a16:creationId xmlns:a16="http://schemas.microsoft.com/office/drawing/2014/main" id="{0A634AF0-42BB-2AF7-1553-2B80B4000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9" y="1694994"/>
            <a:ext cx="4764046" cy="3468011"/>
          </a:xfrm>
          <a:prstGeom prst="rect">
            <a:avLst/>
          </a:prstGeom>
        </p:spPr>
      </p:pic>
      <p:graphicFrame>
        <p:nvGraphicFramePr>
          <p:cNvPr id="18" name="Google Shape;460;p45">
            <a:extLst>
              <a:ext uri="{FF2B5EF4-FFF2-40B4-BE49-F238E27FC236}">
                <a16:creationId xmlns:a16="http://schemas.microsoft.com/office/drawing/2014/main" id="{98408A1E-72B3-2B12-FA55-945D274DA5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698770"/>
              </p:ext>
            </p:extLst>
          </p:nvPr>
        </p:nvGraphicFramePr>
        <p:xfrm>
          <a:off x="4908723" y="2044050"/>
          <a:ext cx="4095101" cy="2769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92206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graphicFrame>
        <p:nvGraphicFramePr>
          <p:cNvPr id="16" name="Google Shape;460;p45">
            <a:extLst>
              <a:ext uri="{FF2B5EF4-FFF2-40B4-BE49-F238E27FC236}">
                <a16:creationId xmlns:a16="http://schemas.microsoft.com/office/drawing/2014/main" id="{CBD458F8-FEB1-AD78-B427-3B0B8500C6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286466"/>
              </p:ext>
            </p:extLst>
          </p:nvPr>
        </p:nvGraphicFramePr>
        <p:xfrm>
          <a:off x="4102655" y="1797252"/>
          <a:ext cx="4802399" cy="2481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2292F91C-929F-EBDA-D25D-758D6BBF39B0}"/>
              </a:ext>
            </a:extLst>
          </p:cNvPr>
          <p:cNvSpPr txBox="1"/>
          <p:nvPr/>
        </p:nvSpPr>
        <p:spPr>
          <a:xfrm>
            <a:off x="30305" y="55434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Bases de datos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E6A91DF-8851-63CF-3195-6FC834A7D61F}"/>
              </a:ext>
            </a:extLst>
          </p:cNvPr>
          <p:cNvGrpSpPr/>
          <p:nvPr/>
        </p:nvGrpSpPr>
        <p:grpSpPr>
          <a:xfrm>
            <a:off x="238946" y="1859513"/>
            <a:ext cx="3560756" cy="3138973"/>
            <a:chOff x="238946" y="2054129"/>
            <a:chExt cx="3560756" cy="3138973"/>
          </a:xfrm>
        </p:grpSpPr>
        <p:pic>
          <p:nvPicPr>
            <p:cNvPr id="13" name="Google Shape;469;p46">
              <a:extLst>
                <a:ext uri="{FF2B5EF4-FFF2-40B4-BE49-F238E27FC236}">
                  <a16:creationId xmlns:a16="http://schemas.microsoft.com/office/drawing/2014/main" id="{B08BD65B-4560-63AB-4FED-829A0DC6DD4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3137" t="9827" r="5136" b="4717"/>
            <a:stretch/>
          </p:blipFill>
          <p:spPr>
            <a:xfrm>
              <a:off x="238946" y="2054129"/>
              <a:ext cx="3560756" cy="21807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7B3C708E-814D-291E-A67F-DED6C3BDD177}"/>
                </a:ext>
              </a:extLst>
            </p:cNvPr>
            <p:cNvGrpSpPr/>
            <p:nvPr/>
          </p:nvGrpSpPr>
          <p:grpSpPr>
            <a:xfrm>
              <a:off x="238946" y="4299736"/>
              <a:ext cx="3560756" cy="893366"/>
              <a:chOff x="238946" y="4299736"/>
              <a:chExt cx="3560756" cy="893366"/>
            </a:xfrm>
          </p:grpSpPr>
          <p:pic>
            <p:nvPicPr>
              <p:cNvPr id="12" name="Google Shape;468;p46" descr="Mapa&#10;&#10;Descripción generada automáticamente">
                <a:extLst>
                  <a:ext uri="{FF2B5EF4-FFF2-40B4-BE49-F238E27FC236}">
                    <a16:creationId xmlns:a16="http://schemas.microsoft.com/office/drawing/2014/main" id="{2969DED6-A0C1-5323-2580-9FE2C6C9C018}"/>
                  </a:ext>
                </a:extLst>
              </p:cNvPr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238946" y="4299736"/>
                <a:ext cx="3560756" cy="8933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F8D319EA-0093-DE4D-D540-EF21BA3FFEC2}"/>
                  </a:ext>
                </a:extLst>
              </p:cNvPr>
              <p:cNvSpPr/>
              <p:nvPr/>
            </p:nvSpPr>
            <p:spPr>
              <a:xfrm>
                <a:off x="3081402" y="4407877"/>
                <a:ext cx="397023" cy="114019"/>
              </a:xfrm>
              <a:prstGeom prst="rect">
                <a:avLst/>
              </a:prstGeom>
              <a:solidFill>
                <a:srgbClr val="AB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600" dirty="0"/>
                  <a:t>Laredo</a:t>
                </a:r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8A4586B8-6913-BE1E-EBE0-A8731848F724}"/>
                  </a:ext>
                </a:extLst>
              </p:cNvPr>
              <p:cNvSpPr/>
              <p:nvPr/>
            </p:nvSpPr>
            <p:spPr>
              <a:xfrm>
                <a:off x="2968666" y="4659684"/>
                <a:ext cx="43200" cy="43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969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pic>
        <p:nvPicPr>
          <p:cNvPr id="14" name="Google Shape;520;p48">
            <a:extLst>
              <a:ext uri="{FF2B5EF4-FFF2-40B4-BE49-F238E27FC236}">
                <a16:creationId xmlns:a16="http://schemas.microsoft.com/office/drawing/2014/main" id="{7E60915E-1EE7-9289-A05D-7E4E7082A77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8298" y="1169075"/>
            <a:ext cx="5776409" cy="34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E8CFD93-1A43-3B1C-EEEA-196336BDC92A}"/>
              </a:ext>
            </a:extLst>
          </p:cNvPr>
          <p:cNvSpPr txBox="1"/>
          <p:nvPr/>
        </p:nvSpPr>
        <p:spPr>
          <a:xfrm>
            <a:off x="-297939" y="55434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Calibración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16308A03-5406-B43F-4A35-B9BD7E8787C5}"/>
                  </a:ext>
                </a:extLst>
              </p:cNvPr>
              <p:cNvSpPr txBox="1"/>
              <p:nvPr/>
            </p:nvSpPr>
            <p:spPr>
              <a:xfrm>
                <a:off x="199293" y="1389783"/>
                <a:ext cx="2850518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500" dirty="0"/>
                  <a:t>Se </a:t>
                </a:r>
                <a:r>
                  <a:rPr lang="es-ES" sz="1500" b="1" dirty="0"/>
                  <a:t>calibra</a:t>
                </a:r>
                <a:r>
                  <a:rPr lang="es-ES" sz="1500" dirty="0"/>
                  <a:t> la altura de ola significante,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s-ES" sz="15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s-ES" sz="1500" dirty="0"/>
                  <a:t>, del reanálisis de oleaje con los </a:t>
                </a:r>
                <a:r>
                  <a:rPr lang="es-ES" sz="1500" b="1" dirty="0"/>
                  <a:t>datos de satélite</a:t>
                </a:r>
                <a:r>
                  <a:rPr lang="es-ES" sz="1500" dirty="0"/>
                  <a:t>, utilizando datos que hayan sido medidos en un intervalo de </a:t>
                </a:r>
                <a14:m>
                  <m:oMath xmlns:m="http://schemas.openxmlformats.org/officeDocument/2006/math">
                    <m:r>
                      <a:rPr lang="es-E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s-ES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s-ES" sz="1500" dirty="0"/>
                  <a:t> hora, y en una región espacial cuadrada de </a:t>
                </a:r>
                <a14:m>
                  <m:oMath xmlns:m="http://schemas.openxmlformats.org/officeDocument/2006/math">
                    <m:r>
                      <a:rPr lang="es-ES" sz="1500" b="0" i="1" smtClean="0">
                        <a:latin typeface="Cambria Math" panose="02040503050406030204" pitchFamily="18" charset="0"/>
                      </a:rPr>
                      <m:t>0.4</m:t>
                    </m:r>
                    <m:r>
                      <a:rPr lang="es-ES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s-ES" sz="1500" dirty="0"/>
                  <a:t> centrada en el nodo del reanálisis (Albuquerque et al., 2018)</a:t>
                </a: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16308A03-5406-B43F-4A35-B9BD7E878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93" y="1389783"/>
                <a:ext cx="2850518" cy="2169825"/>
              </a:xfrm>
              <a:prstGeom prst="rect">
                <a:avLst/>
              </a:prstGeom>
              <a:blipFill>
                <a:blip r:embed="rId6"/>
                <a:stretch>
                  <a:fillRect l="-885" t="-581" r="-442" b="-232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n 16" descr="Una captura de pantalla de un videojuego&#10;&#10;Descripción generada automáticamente con confianza media">
            <a:extLst>
              <a:ext uri="{FF2B5EF4-FFF2-40B4-BE49-F238E27FC236}">
                <a16:creationId xmlns:a16="http://schemas.microsoft.com/office/drawing/2014/main" id="{4F588A32-C3DC-FAA9-2381-D6659CC2F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49" y="3661842"/>
            <a:ext cx="2755206" cy="2005666"/>
          </a:xfrm>
          <a:prstGeom prst="rect">
            <a:avLst/>
          </a:prstGeom>
        </p:spPr>
      </p:pic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0EF49179-4776-8BA4-7B8F-5D44BB9089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07" r="71539" b="46018"/>
          <a:stretch/>
        </p:blipFill>
        <p:spPr>
          <a:xfrm>
            <a:off x="3559487" y="4604050"/>
            <a:ext cx="2191158" cy="2253950"/>
          </a:xfrm>
          <a:prstGeom prst="rect">
            <a:avLst/>
          </a:prstGeom>
        </p:spPr>
      </p:pic>
      <p:pic>
        <p:nvPicPr>
          <p:cNvPr id="8" name="Imagen 7" descr="Forma&#10;&#10;Descripción generada automáticamente con confianza media">
            <a:extLst>
              <a:ext uri="{FF2B5EF4-FFF2-40B4-BE49-F238E27FC236}">
                <a16:creationId xmlns:a16="http://schemas.microsoft.com/office/drawing/2014/main" id="{706CDCBE-B0EF-927B-C5AA-BC5B7B3FBA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982" r="71795"/>
          <a:stretch/>
        </p:blipFill>
        <p:spPr>
          <a:xfrm>
            <a:off x="5509718" y="4557158"/>
            <a:ext cx="2159965" cy="2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3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pic>
        <p:nvPicPr>
          <p:cNvPr id="12" name="Google Shape;572;p50">
            <a:extLst>
              <a:ext uri="{FF2B5EF4-FFF2-40B4-BE49-F238E27FC236}">
                <a16:creationId xmlns:a16="http://schemas.microsoft.com/office/drawing/2014/main" id="{5DA69D36-5E95-2952-E8B7-61AED42E2227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7158"/>
          <a:stretch/>
        </p:blipFill>
        <p:spPr>
          <a:xfrm>
            <a:off x="4161191" y="3828502"/>
            <a:ext cx="4689733" cy="255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1;p50">
            <a:extLst>
              <a:ext uri="{FF2B5EF4-FFF2-40B4-BE49-F238E27FC236}">
                <a16:creationId xmlns:a16="http://schemas.microsoft.com/office/drawing/2014/main" id="{67706504-1351-C174-409E-BF593A50075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8022"/>
          <a:stretch/>
        </p:blipFill>
        <p:spPr>
          <a:xfrm>
            <a:off x="4161191" y="1092192"/>
            <a:ext cx="4689732" cy="2736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-391723" y="55434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Validación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96F722B-0B6A-2D07-55C1-01420FED2A56}"/>
                  </a:ext>
                </a:extLst>
              </p:cNvPr>
              <p:cNvSpPr txBox="1"/>
              <p:nvPr/>
            </p:nvSpPr>
            <p:spPr>
              <a:xfrm>
                <a:off x="293077" y="2503760"/>
                <a:ext cx="3727938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500" dirty="0"/>
                  <a:t>Una vez se ha calibrado 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s-ES" sz="1500" dirty="0"/>
                  <a:t>, se </a:t>
                </a:r>
                <a:r>
                  <a:rPr lang="es-ES" sz="1500" b="1" dirty="0"/>
                  <a:t>validan</a:t>
                </a:r>
                <a:r>
                  <a:rPr lang="es-ES" sz="1500" dirty="0"/>
                  <a:t> los datos con la </a:t>
                </a:r>
                <a:r>
                  <a:rPr lang="es-ES" sz="1500" b="1" dirty="0"/>
                  <a:t>boya</a:t>
                </a:r>
                <a:r>
                  <a:rPr lang="es-ES" sz="1500" dirty="0"/>
                  <a:t> de aguas profundas situada en el Golfo de Vizcaya</a:t>
                </a:r>
              </a:p>
              <a:p>
                <a:pPr algn="just"/>
                <a:endParaRPr lang="es-ES" sz="1500" dirty="0"/>
              </a:p>
              <a:p>
                <a:pPr algn="just"/>
                <a:r>
                  <a:rPr lang="es-ES" sz="1500" dirty="0"/>
                  <a:t>La </a:t>
                </a:r>
                <a:r>
                  <a:rPr lang="es-ES" sz="1500" b="1" dirty="0"/>
                  <a:t>validación</a:t>
                </a:r>
                <a:r>
                  <a:rPr lang="es-ES" sz="1500" dirty="0"/>
                  <a:t>, aún no siendo imprescindible para el desarrollo de la metodología, es una etapa muy </a:t>
                </a:r>
                <a:r>
                  <a:rPr lang="es-ES" sz="1500" b="1" dirty="0"/>
                  <a:t>importante</a:t>
                </a:r>
                <a:r>
                  <a:rPr lang="es-ES" sz="1500" dirty="0"/>
                  <a:t>, pues aporta credibilidad a los datos usados, y a la calibración realizada</a:t>
                </a:r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96F722B-0B6A-2D07-55C1-01420FED2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77" y="2503760"/>
                <a:ext cx="3727938" cy="2169825"/>
              </a:xfrm>
              <a:prstGeom prst="rect">
                <a:avLst/>
              </a:prstGeom>
              <a:blipFill>
                <a:blip r:embed="rId7"/>
                <a:stretch>
                  <a:fillRect l="-680" t="-1163" r="-680" b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9329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pic>
        <p:nvPicPr>
          <p:cNvPr id="10" name="Google Shape;655;p55">
            <a:extLst>
              <a:ext uri="{FF2B5EF4-FFF2-40B4-BE49-F238E27FC236}">
                <a16:creationId xmlns:a16="http://schemas.microsoft.com/office/drawing/2014/main" id="{FDE829F3-DC85-E94A-3410-0D123C380AC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5929" y="1614170"/>
            <a:ext cx="6627995" cy="35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648;p54">
            <a:extLst>
              <a:ext uri="{FF2B5EF4-FFF2-40B4-BE49-F238E27FC236}">
                <a16:creationId xmlns:a16="http://schemas.microsoft.com/office/drawing/2014/main" id="{3ED3CF3E-D641-98B0-82A3-C0918AE49480}"/>
              </a:ext>
            </a:extLst>
          </p:cNvPr>
          <p:cNvSpPr txBox="1">
            <a:spLocks/>
          </p:cNvSpPr>
          <p:nvPr/>
        </p:nvSpPr>
        <p:spPr>
          <a:xfrm>
            <a:off x="204496" y="1467822"/>
            <a:ext cx="2139646" cy="157061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500" dirty="0"/>
              <a:t>Se </a:t>
            </a:r>
            <a:r>
              <a:rPr lang="es-ES" sz="1500" b="1" dirty="0"/>
              <a:t>seleccionan</a:t>
            </a:r>
            <a:r>
              <a:rPr lang="es-ES" sz="1500" dirty="0"/>
              <a:t> los datos más </a:t>
            </a:r>
            <a:r>
              <a:rPr lang="es-ES" sz="1500" b="1" dirty="0"/>
              <a:t>dispares</a:t>
            </a:r>
            <a:r>
              <a:rPr lang="es-ES" sz="1500" dirty="0"/>
              <a:t> dentro del </a:t>
            </a:r>
            <a:r>
              <a:rPr lang="es-ES" sz="1500" dirty="0" err="1"/>
              <a:t>dataset</a:t>
            </a:r>
            <a:r>
              <a:rPr lang="es-ES" sz="1500" dirty="0"/>
              <a:t> inicial, para así representar la variabilidad del mismo, con un </a:t>
            </a:r>
            <a:r>
              <a:rPr lang="es-ES" sz="1500" b="1" dirty="0"/>
              <a:t>número</a:t>
            </a:r>
            <a:r>
              <a:rPr lang="es-ES" sz="1500" dirty="0"/>
              <a:t> muy reducido de </a:t>
            </a:r>
            <a:r>
              <a:rPr lang="es-ES" sz="1500" b="1" dirty="0"/>
              <a:t>casos </a:t>
            </a:r>
            <a:r>
              <a:rPr lang="es-ES" sz="1500" dirty="0"/>
              <a:t>(Camus et al., 2011)</a:t>
            </a:r>
            <a:endParaRPr lang="es-ES" sz="1500" b="1" dirty="0"/>
          </a:p>
        </p:txBody>
      </p:sp>
      <p:pic>
        <p:nvPicPr>
          <p:cNvPr id="16" name="Google Shape;649;p54">
            <a:extLst>
              <a:ext uri="{FF2B5EF4-FFF2-40B4-BE49-F238E27FC236}">
                <a16:creationId xmlns:a16="http://schemas.microsoft.com/office/drawing/2014/main" id="{79BA4959-0F0B-35CF-9792-BC010AEEC8F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643" y="3330740"/>
            <a:ext cx="2177353" cy="20537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D9937E-9CFE-37E7-AAE9-C96D61BE7732}"/>
              </a:ext>
            </a:extLst>
          </p:cNvPr>
          <p:cNvSpPr txBox="1"/>
          <p:nvPr/>
        </p:nvSpPr>
        <p:spPr>
          <a:xfrm>
            <a:off x="-462061" y="55434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Selección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302F80-795B-5311-2330-4DD172CB6EAB}"/>
              </a:ext>
            </a:extLst>
          </p:cNvPr>
          <p:cNvSpPr txBox="1"/>
          <p:nvPr/>
        </p:nvSpPr>
        <p:spPr>
          <a:xfrm>
            <a:off x="185643" y="622691"/>
            <a:ext cx="443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Algoritmo de Máxima Disimilitud </a:t>
            </a:r>
            <a:r>
              <a:rPr lang="es-ES" b="1" dirty="0"/>
              <a:t>(MDA)</a:t>
            </a:r>
          </a:p>
          <a:p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C4B172C-5C4C-FB89-165B-69A0EE49E8D1}"/>
              </a:ext>
            </a:extLst>
          </p:cNvPr>
          <p:cNvSpPr txBox="1"/>
          <p:nvPr/>
        </p:nvSpPr>
        <p:spPr>
          <a:xfrm>
            <a:off x="2356088" y="5448301"/>
            <a:ext cx="4431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i="1" dirty="0"/>
              <a:t>300 mares de </a:t>
            </a:r>
            <a:r>
              <a:rPr lang="es-ES" sz="3000" b="1" i="1" dirty="0">
                <a:solidFill>
                  <a:srgbClr val="FF0000"/>
                </a:solidFill>
              </a:rPr>
              <a:t>viento</a:t>
            </a:r>
          </a:p>
          <a:p>
            <a:pPr algn="ctr"/>
            <a:r>
              <a:rPr lang="es-ES" sz="3000" i="1" dirty="0"/>
              <a:t>300 mares de </a:t>
            </a:r>
            <a:r>
              <a:rPr lang="es-ES" sz="3000" b="1" i="1" dirty="0">
                <a:solidFill>
                  <a:srgbClr val="002060"/>
                </a:solidFill>
              </a:rPr>
              <a:t>fondo</a:t>
            </a:r>
          </a:p>
        </p:txBody>
      </p:sp>
    </p:spTree>
    <p:extLst>
      <p:ext uri="{BB962C8B-B14F-4D97-AF65-F5344CB8AC3E}">
        <p14:creationId xmlns:p14="http://schemas.microsoft.com/office/powerpoint/2010/main" val="3293814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D9937E-9CFE-37E7-AAE9-C96D61BE7732}"/>
              </a:ext>
            </a:extLst>
          </p:cNvPr>
          <p:cNvSpPr txBox="1"/>
          <p:nvPr/>
        </p:nvSpPr>
        <p:spPr>
          <a:xfrm>
            <a:off x="-462061" y="55434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Selección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302F80-795B-5311-2330-4DD172CB6EAB}"/>
              </a:ext>
            </a:extLst>
          </p:cNvPr>
          <p:cNvSpPr txBox="1"/>
          <p:nvPr/>
        </p:nvSpPr>
        <p:spPr>
          <a:xfrm>
            <a:off x="185643" y="622691"/>
            <a:ext cx="443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Algoritmo de Máxima Disimilitud </a:t>
            </a:r>
            <a:r>
              <a:rPr lang="es-ES" b="1" dirty="0"/>
              <a:t>(MDA)</a:t>
            </a:r>
          </a:p>
          <a:p>
            <a:endParaRPr lang="es-ES" dirty="0"/>
          </a:p>
        </p:txBody>
      </p:sp>
      <p:pic>
        <p:nvPicPr>
          <p:cNvPr id="7" name="Imagen 6" descr="Un mapa en una pared&#10;&#10;Descripción generada automáticamente con confianza media">
            <a:extLst>
              <a:ext uri="{FF2B5EF4-FFF2-40B4-BE49-F238E27FC236}">
                <a16:creationId xmlns:a16="http://schemas.microsoft.com/office/drawing/2014/main" id="{F3D271B3-6ABF-D545-D44D-001CDD2BF6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9" t="8588" r="1533" b="3600"/>
          <a:stretch/>
        </p:blipFill>
        <p:spPr>
          <a:xfrm>
            <a:off x="67908" y="3031732"/>
            <a:ext cx="9008183" cy="332935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A244564-F4A4-1994-1276-484175883CFF}"/>
              </a:ext>
            </a:extLst>
          </p:cNvPr>
          <p:cNvSpPr txBox="1"/>
          <p:nvPr/>
        </p:nvSpPr>
        <p:spPr>
          <a:xfrm>
            <a:off x="-443471" y="2582283"/>
            <a:ext cx="10121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i="1" dirty="0"/>
              <a:t>300 mares de </a:t>
            </a:r>
            <a:r>
              <a:rPr lang="es-ES" sz="3000" b="1" i="1" dirty="0">
                <a:solidFill>
                  <a:srgbClr val="FF0000"/>
                </a:solidFill>
              </a:rPr>
              <a:t>viento                    </a:t>
            </a:r>
            <a:r>
              <a:rPr lang="es-ES" sz="3000" i="1" dirty="0"/>
              <a:t>300 mares de </a:t>
            </a:r>
            <a:r>
              <a:rPr lang="es-ES" sz="3000" b="1" i="1" dirty="0">
                <a:solidFill>
                  <a:srgbClr val="002060"/>
                </a:solidFill>
              </a:rPr>
              <a:t>fondo</a:t>
            </a:r>
          </a:p>
        </p:txBody>
      </p:sp>
      <p:sp>
        <p:nvSpPr>
          <p:cNvPr id="18" name="Google Shape;648;p54">
            <a:extLst>
              <a:ext uri="{FF2B5EF4-FFF2-40B4-BE49-F238E27FC236}">
                <a16:creationId xmlns:a16="http://schemas.microsoft.com/office/drawing/2014/main" id="{7E7BE94F-3489-5ED3-6BE9-75C1968CF5C8}"/>
              </a:ext>
            </a:extLst>
          </p:cNvPr>
          <p:cNvSpPr txBox="1">
            <a:spLocks/>
          </p:cNvSpPr>
          <p:nvPr/>
        </p:nvSpPr>
        <p:spPr>
          <a:xfrm>
            <a:off x="559168" y="1008719"/>
            <a:ext cx="8116596" cy="157061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500" dirty="0"/>
              <a:t>Una parte novedosa de la metodología es la propagación por </a:t>
            </a:r>
            <a:r>
              <a:rPr lang="es-ES" sz="1500" b="1" dirty="0"/>
              <a:t>separado</a:t>
            </a:r>
            <a:r>
              <a:rPr lang="es-ES" sz="1500" dirty="0"/>
              <a:t> de los </a:t>
            </a:r>
            <a:r>
              <a:rPr lang="es-ES" sz="1500" b="1" dirty="0"/>
              <a:t>mares de viento (</a:t>
            </a:r>
            <a:r>
              <a:rPr lang="es-ES" sz="1500" b="1" dirty="0" err="1"/>
              <a:t>windseas</a:t>
            </a:r>
            <a:r>
              <a:rPr lang="es-ES" sz="1500" b="1" dirty="0"/>
              <a:t>)</a:t>
            </a:r>
            <a:r>
              <a:rPr lang="es-ES" sz="1500" dirty="0"/>
              <a:t> y de </a:t>
            </a:r>
            <a:r>
              <a:rPr lang="es-ES" sz="1500" b="1" dirty="0"/>
              <a:t>fondo (</a:t>
            </a:r>
            <a:r>
              <a:rPr lang="es-ES" sz="1500" b="1" dirty="0" err="1"/>
              <a:t>swells</a:t>
            </a:r>
            <a:r>
              <a:rPr lang="es-ES" sz="1500" b="1" dirty="0"/>
              <a:t>)</a:t>
            </a:r>
            <a:r>
              <a:rPr lang="es-ES" sz="1500" dirty="0"/>
              <a:t>, que se reconstruirán también por separado, permitiendo la obtención del </a:t>
            </a:r>
            <a:r>
              <a:rPr lang="es-ES" sz="1500" b="1" dirty="0"/>
              <a:t>espectro de oleaje </a:t>
            </a:r>
            <a:r>
              <a:rPr lang="es-ES" sz="1500" dirty="0"/>
              <a:t>horario, en las diferentes rompientes estudiadas.</a:t>
            </a:r>
            <a:endParaRPr lang="es-ES" sz="1500" b="1" dirty="0"/>
          </a:p>
        </p:txBody>
      </p:sp>
    </p:spTree>
    <p:extLst>
      <p:ext uri="{BB962C8B-B14F-4D97-AF65-F5344CB8AC3E}">
        <p14:creationId xmlns:p14="http://schemas.microsoft.com/office/powerpoint/2010/main" val="327778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D9937E-9CFE-37E7-AAE9-C96D61BE7732}"/>
              </a:ext>
            </a:extLst>
          </p:cNvPr>
          <p:cNvSpPr txBox="1"/>
          <p:nvPr/>
        </p:nvSpPr>
        <p:spPr>
          <a:xfrm>
            <a:off x="-168986" y="55434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Propagación</a:t>
            </a:r>
          </a:p>
        </p:txBody>
      </p:sp>
      <p:pic>
        <p:nvPicPr>
          <p:cNvPr id="8" name="Imagen 7" descr="Texto, Logotipo&#10;&#10;Descripción generada automáticamente con confianza media">
            <a:extLst>
              <a:ext uri="{FF2B5EF4-FFF2-40B4-BE49-F238E27FC236}">
                <a16:creationId xmlns:a16="http://schemas.microsoft.com/office/drawing/2014/main" id="{4D6BD12C-E5CD-71BA-6E1A-DE6C2456C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130" y="1726563"/>
            <a:ext cx="2590800" cy="50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0AE1576-8A5A-4138-D255-099EEB82F99A}"/>
              </a:ext>
            </a:extLst>
          </p:cNvPr>
          <p:cNvSpPr txBox="1"/>
          <p:nvPr/>
        </p:nvSpPr>
        <p:spPr>
          <a:xfrm>
            <a:off x="4672899" y="2212293"/>
            <a:ext cx="46071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s-ES" sz="1500" dirty="0"/>
              <a:t>Los casos seleccionados de mares de fondo y de viento se propagarán con </a:t>
            </a:r>
            <a:r>
              <a:rPr lang="es-ES" sz="1500" b="1" dirty="0"/>
              <a:t>SWAN</a:t>
            </a:r>
          </a:p>
          <a:p>
            <a:pPr marL="285750" indent="-285750" algn="ctr">
              <a:buFontTx/>
              <a:buChar char="-"/>
            </a:pPr>
            <a:r>
              <a:rPr lang="es-ES" sz="1500" dirty="0"/>
              <a:t>Modo </a:t>
            </a:r>
            <a:r>
              <a:rPr lang="es-ES" sz="1500" b="1" dirty="0"/>
              <a:t>estacionario</a:t>
            </a:r>
          </a:p>
          <a:p>
            <a:pPr marL="285750" indent="-285750" algn="ctr">
              <a:buFontTx/>
              <a:buChar char="-"/>
            </a:pPr>
            <a:r>
              <a:rPr lang="es-ES" sz="1500" b="1" dirty="0"/>
              <a:t>3 mallas </a:t>
            </a:r>
            <a:r>
              <a:rPr lang="es-ES" sz="1500" dirty="0"/>
              <a:t>de estudio a lo largo de Cantabria</a:t>
            </a:r>
          </a:p>
          <a:p>
            <a:pPr marL="285750" indent="-285750" algn="ctr">
              <a:buFontTx/>
              <a:buChar char="-"/>
            </a:pPr>
            <a:r>
              <a:rPr lang="es-ES" sz="1500" dirty="0"/>
              <a:t>Resolución de </a:t>
            </a:r>
            <a:r>
              <a:rPr lang="es-ES" sz="1500" b="1" dirty="0"/>
              <a:t>200m</a:t>
            </a:r>
            <a:r>
              <a:rPr lang="es-ES" sz="1500" dirty="0"/>
              <a:t> en longitud y latitud</a:t>
            </a:r>
          </a:p>
        </p:txBody>
      </p:sp>
      <p:pic>
        <p:nvPicPr>
          <p:cNvPr id="15" name="Imagen 14" descr="Un mapa en una pared&#10;&#10;Descripción generada automáticamente con confianza media">
            <a:extLst>
              <a:ext uri="{FF2B5EF4-FFF2-40B4-BE49-F238E27FC236}">
                <a16:creationId xmlns:a16="http://schemas.microsoft.com/office/drawing/2014/main" id="{811CD7DA-12CA-1BB8-9636-2702CA0EA8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9" t="8588" r="1533" b="3600"/>
          <a:stretch/>
        </p:blipFill>
        <p:spPr>
          <a:xfrm>
            <a:off x="577215" y="1045757"/>
            <a:ext cx="3764317" cy="1391263"/>
          </a:xfrm>
          <a:prstGeom prst="rect">
            <a:avLst/>
          </a:prstGeom>
        </p:spPr>
      </p:pic>
      <p:pic>
        <p:nvPicPr>
          <p:cNvPr id="16" name="Google Shape;469;p46">
            <a:extLst>
              <a:ext uri="{FF2B5EF4-FFF2-40B4-BE49-F238E27FC236}">
                <a16:creationId xmlns:a16="http://schemas.microsoft.com/office/drawing/2014/main" id="{4F29A44A-0D2F-E438-C1F2-10AAC2A38A9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137" t="9827" r="5136" b="52818"/>
          <a:stretch/>
        </p:blipFill>
        <p:spPr>
          <a:xfrm>
            <a:off x="202077" y="2766645"/>
            <a:ext cx="4516271" cy="139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AF8EFF4C-600B-BA19-CB67-52667342F1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097" r="7735" b="54722"/>
          <a:stretch/>
        </p:blipFill>
        <p:spPr>
          <a:xfrm>
            <a:off x="202077" y="4281414"/>
            <a:ext cx="4516271" cy="207967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755B148-D8E9-E942-2168-20AC72186C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129" t="51638" r="10251" b="3123"/>
          <a:stretch/>
        </p:blipFill>
        <p:spPr>
          <a:xfrm>
            <a:off x="5347613" y="4472755"/>
            <a:ext cx="3363751" cy="1676489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62484CAF-573E-C5C1-D6B6-F423E03676D5}"/>
              </a:ext>
            </a:extLst>
          </p:cNvPr>
          <p:cNvSpPr/>
          <p:nvPr/>
        </p:nvSpPr>
        <p:spPr>
          <a:xfrm>
            <a:off x="277583" y="4381498"/>
            <a:ext cx="4396577" cy="1883313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56503424-5024-11F9-CD7B-C9900741929E}"/>
              </a:ext>
            </a:extLst>
          </p:cNvPr>
          <p:cNvCxnSpPr>
            <a:cxnSpLocks/>
          </p:cNvCxnSpPr>
          <p:nvPr/>
        </p:nvCxnSpPr>
        <p:spPr>
          <a:xfrm flipH="1">
            <a:off x="277583" y="3856892"/>
            <a:ext cx="1211249" cy="4969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9664C20-3388-1AEF-4D8E-67B43EDA728C}"/>
              </a:ext>
            </a:extLst>
          </p:cNvPr>
          <p:cNvSpPr/>
          <p:nvPr/>
        </p:nvSpPr>
        <p:spPr>
          <a:xfrm>
            <a:off x="429983" y="5105716"/>
            <a:ext cx="1211249" cy="670829"/>
          </a:xfrm>
          <a:prstGeom prst="rect">
            <a:avLst/>
          </a:prstGeom>
          <a:noFill/>
          <a:ln w="571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8B1098F5-DA20-4F19-587E-709BC9B842BD}"/>
              </a:ext>
            </a:extLst>
          </p:cNvPr>
          <p:cNvSpPr/>
          <p:nvPr/>
        </p:nvSpPr>
        <p:spPr>
          <a:xfrm>
            <a:off x="5258190" y="4354872"/>
            <a:ext cx="3528680" cy="1884926"/>
          </a:xfrm>
          <a:prstGeom prst="rect">
            <a:avLst/>
          </a:prstGeom>
          <a:noFill/>
          <a:ln w="571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9E1C83E9-FBB0-3ED0-5CAE-05396B1CC56D}"/>
              </a:ext>
            </a:extLst>
          </p:cNvPr>
          <p:cNvCxnSpPr>
            <a:cxnSpLocks/>
          </p:cNvCxnSpPr>
          <p:nvPr/>
        </p:nvCxnSpPr>
        <p:spPr>
          <a:xfrm>
            <a:off x="2895600" y="3856892"/>
            <a:ext cx="1777299" cy="49691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echa abajo 55">
            <a:extLst>
              <a:ext uri="{FF2B5EF4-FFF2-40B4-BE49-F238E27FC236}">
                <a16:creationId xmlns:a16="http://schemas.microsoft.com/office/drawing/2014/main" id="{E19ECA26-34D6-3434-BDE5-DD33DE1B10AF}"/>
              </a:ext>
            </a:extLst>
          </p:cNvPr>
          <p:cNvSpPr/>
          <p:nvPr/>
        </p:nvSpPr>
        <p:spPr>
          <a:xfrm>
            <a:off x="1137140" y="2097793"/>
            <a:ext cx="351692" cy="432374"/>
          </a:xfrm>
          <a:prstGeom prst="downArrow">
            <a:avLst/>
          </a:prstGeom>
          <a:solidFill>
            <a:srgbClr val="A8D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Flecha abajo 56">
            <a:extLst>
              <a:ext uri="{FF2B5EF4-FFF2-40B4-BE49-F238E27FC236}">
                <a16:creationId xmlns:a16="http://schemas.microsoft.com/office/drawing/2014/main" id="{5B953BD5-58A0-3FC3-741C-E37959BA7C7B}"/>
              </a:ext>
            </a:extLst>
          </p:cNvPr>
          <p:cNvSpPr/>
          <p:nvPr/>
        </p:nvSpPr>
        <p:spPr>
          <a:xfrm>
            <a:off x="2923430" y="2097793"/>
            <a:ext cx="351692" cy="432374"/>
          </a:xfrm>
          <a:prstGeom prst="downArrow">
            <a:avLst/>
          </a:prstGeom>
          <a:solidFill>
            <a:srgbClr val="A8D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485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D9937E-9CFE-37E7-AAE9-C96D61BE7732}"/>
              </a:ext>
            </a:extLst>
          </p:cNvPr>
          <p:cNvSpPr txBox="1"/>
          <p:nvPr/>
        </p:nvSpPr>
        <p:spPr>
          <a:xfrm>
            <a:off x="100643" y="55434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Reconstrucción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302F80-795B-5311-2330-4DD172CB6EAB}"/>
              </a:ext>
            </a:extLst>
          </p:cNvPr>
          <p:cNvSpPr txBox="1"/>
          <p:nvPr/>
        </p:nvSpPr>
        <p:spPr>
          <a:xfrm>
            <a:off x="185643" y="622691"/>
            <a:ext cx="443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Funciones de Base Radial </a:t>
            </a:r>
            <a:r>
              <a:rPr lang="es-ES" b="1" dirty="0"/>
              <a:t>(RBF)</a:t>
            </a:r>
          </a:p>
          <a:p>
            <a:endParaRPr lang="es-ES" dirty="0"/>
          </a:p>
        </p:txBody>
      </p:sp>
      <p:pic>
        <p:nvPicPr>
          <p:cNvPr id="13" name="Imagen 12" descr="Gráfico, Gráfico radial&#10;&#10;Descripción generada automáticamente">
            <a:extLst>
              <a:ext uri="{FF2B5EF4-FFF2-40B4-BE49-F238E27FC236}">
                <a16:creationId xmlns:a16="http://schemas.microsoft.com/office/drawing/2014/main" id="{E8B295DA-1F54-906A-D961-73A8CC56D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7" t="6009" r="6516" b="3430"/>
          <a:stretch/>
        </p:blipFill>
        <p:spPr>
          <a:xfrm>
            <a:off x="5150946" y="2876568"/>
            <a:ext cx="3731588" cy="3391304"/>
          </a:xfrm>
          <a:prstGeom prst="rect">
            <a:avLst/>
          </a:prstGeom>
        </p:spPr>
      </p:pic>
      <p:pic>
        <p:nvPicPr>
          <p:cNvPr id="14" name="Imagen 13" descr="Gráfico&#10;&#10;Descripción generada automáticamente">
            <a:extLst>
              <a:ext uri="{FF2B5EF4-FFF2-40B4-BE49-F238E27FC236}">
                <a16:creationId xmlns:a16="http://schemas.microsoft.com/office/drawing/2014/main" id="{C080905E-B25B-AC3D-C5B4-0D5E982029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60" b="6994"/>
          <a:stretch/>
        </p:blipFill>
        <p:spPr>
          <a:xfrm>
            <a:off x="692831" y="2583942"/>
            <a:ext cx="2953423" cy="2081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FAE5D45-EF9E-5053-0DE1-24EE46885C16}"/>
                  </a:ext>
                </a:extLst>
              </p:cNvPr>
              <p:cNvSpPr txBox="1"/>
              <p:nvPr/>
            </p:nvSpPr>
            <p:spPr>
              <a:xfrm>
                <a:off x="355250" y="1098737"/>
                <a:ext cx="84335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400" dirty="0"/>
                  <a:t>La </a:t>
                </a:r>
                <a:r>
                  <a:rPr lang="es-ES" sz="1400" b="1" dirty="0"/>
                  <a:t>interpolación</a:t>
                </a:r>
                <a:r>
                  <a:rPr lang="es-ES" sz="1400" dirty="0"/>
                  <a:t> con </a:t>
                </a:r>
                <a:r>
                  <a:rPr lang="es-ES" sz="1400" b="1" dirty="0"/>
                  <a:t>funciones de base radial</a:t>
                </a:r>
                <a:r>
                  <a:rPr lang="es-ES" sz="1400" dirty="0"/>
                  <a:t> es un método muy común en minería de datos, a partir del cual se obtiene la función que relaciona una o más variables independientes, con una variable respuesta. Para ello, se centran distintas ”campanas de gauss” en los puntos cuya función respuesta se conoce, y ajustando la anchura de dichas campanas, se obtiene la función de relación final: </a:t>
                </a:r>
                <a14:m>
                  <m:oMath xmlns:m="http://schemas.openxmlformats.org/officeDocument/2006/math"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𝑹𝑩𝑭</m:t>
                    </m:r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s-E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s-E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sz="1400" b="1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FAE5D45-EF9E-5053-0DE1-24EE46885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50" y="1098737"/>
                <a:ext cx="8433500" cy="954107"/>
              </a:xfrm>
              <a:prstGeom prst="rect">
                <a:avLst/>
              </a:prstGeom>
              <a:blipFill>
                <a:blip r:embed="rId7"/>
                <a:stretch>
                  <a:fillRect l="-150" t="-1316" r="-150" b="-789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53E94DA-A125-CD00-2612-E57B4E17C159}"/>
                  </a:ext>
                </a:extLst>
              </p:cNvPr>
              <p:cNvSpPr txBox="1"/>
              <p:nvPr/>
            </p:nvSpPr>
            <p:spPr>
              <a:xfrm>
                <a:off x="399379" y="2193519"/>
                <a:ext cx="3540328" cy="519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𝑅𝐵𝐹</m:t>
                      </m:r>
                      <m:d>
                        <m:d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s-E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s-ES" sz="12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953E94DA-A125-CD00-2612-E57B4E17C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79" y="2193519"/>
                <a:ext cx="3540328" cy="519309"/>
              </a:xfrm>
              <a:prstGeom prst="rect">
                <a:avLst/>
              </a:prstGeom>
              <a:blipFill>
                <a:blip r:embed="rId8"/>
                <a:stretch>
                  <a:fillRect l="-714" t="-111905" b="-1761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209AB3BE-4E76-979E-B5EE-EE533DEFCE62}"/>
                  </a:ext>
                </a:extLst>
              </p:cNvPr>
              <p:cNvSpPr txBox="1"/>
              <p:nvPr/>
            </p:nvSpPr>
            <p:spPr>
              <a:xfrm>
                <a:off x="3790255" y="2231954"/>
                <a:ext cx="5873262" cy="7039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𝑅𝐵𝐹</m:t>
                      </m:r>
                      <m:d>
                        <m:d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s-E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ES" sz="1200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s-ES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s-ES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s-E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s-ES" sz="12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s-ES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 (</m:t>
                                          </m:r>
                                          <m:r>
                                            <a:rPr lang="es-ES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sz="12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sz="1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s-ES" sz="1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num>
                                <m:den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s-ES" sz="12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209AB3BE-4E76-979E-B5EE-EE533DEFC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255" y="2231954"/>
                <a:ext cx="5873262" cy="703975"/>
              </a:xfrm>
              <a:prstGeom prst="rect">
                <a:avLst/>
              </a:prstGeom>
              <a:blipFill>
                <a:blip r:embed="rId9"/>
                <a:stretch>
                  <a:fillRect t="-56140" b="-12807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>
            <a:extLst>
              <a:ext uri="{FF2B5EF4-FFF2-40B4-BE49-F238E27FC236}">
                <a16:creationId xmlns:a16="http://schemas.microsoft.com/office/drawing/2014/main" id="{0E97A30A-21FD-FED9-3A52-A669019FF928}"/>
              </a:ext>
            </a:extLst>
          </p:cNvPr>
          <p:cNvSpPr txBox="1"/>
          <p:nvPr/>
        </p:nvSpPr>
        <p:spPr>
          <a:xfrm>
            <a:off x="238020" y="4741072"/>
            <a:ext cx="49565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1400" b="1" i="1" dirty="0"/>
              <a:t>Variables independientes</a:t>
            </a:r>
            <a:r>
              <a:rPr lang="es-ES" sz="1400" dirty="0"/>
              <a:t>: Variables del oleaje en </a:t>
            </a:r>
            <a:r>
              <a:rPr lang="es-ES" sz="1400" b="1" dirty="0"/>
              <a:t>aguas profundas</a:t>
            </a:r>
          </a:p>
          <a:p>
            <a:pPr marL="285750" indent="-285750">
              <a:buFontTx/>
              <a:buChar char="-"/>
            </a:pPr>
            <a:r>
              <a:rPr lang="es-ES" sz="1400" b="1" i="1" dirty="0">
                <a:solidFill>
                  <a:srgbClr val="B8BADD"/>
                </a:solidFill>
              </a:rPr>
              <a:t>Variables respuesta</a:t>
            </a:r>
            <a:r>
              <a:rPr lang="es-ES" sz="1400" dirty="0"/>
              <a:t>: Variables del oleaje en </a:t>
            </a:r>
            <a:r>
              <a:rPr lang="es-ES" sz="1400" b="1" dirty="0">
                <a:solidFill>
                  <a:srgbClr val="B8BADD"/>
                </a:solidFill>
              </a:rPr>
              <a:t>aguas someras </a:t>
            </a:r>
            <a:r>
              <a:rPr lang="es-ES" sz="1400" dirty="0"/>
              <a:t>(variables propagadas)</a:t>
            </a:r>
          </a:p>
          <a:p>
            <a:pPr marL="285750" indent="-285750">
              <a:buFontTx/>
              <a:buChar char="-"/>
            </a:pPr>
            <a:r>
              <a:rPr lang="es-ES" sz="1400" b="1" i="1" dirty="0">
                <a:solidFill>
                  <a:srgbClr val="EA3123"/>
                </a:solidFill>
              </a:rPr>
              <a:t>Puntos a centrar las “campanas de gauss” / funciones de base radial</a:t>
            </a:r>
            <a:r>
              <a:rPr lang="es-ES" sz="1400" dirty="0"/>
              <a:t>: Los </a:t>
            </a:r>
            <a:r>
              <a:rPr lang="es-ES" sz="1400" b="1" dirty="0">
                <a:solidFill>
                  <a:srgbClr val="EA3123"/>
                </a:solidFill>
              </a:rPr>
              <a:t>casos seleccionados </a:t>
            </a:r>
            <a:r>
              <a:rPr lang="es-ES" sz="1400" dirty="0"/>
              <a:t>con MDA y posteriormente propagados con SWAN</a:t>
            </a:r>
          </a:p>
        </p:txBody>
      </p:sp>
    </p:spTree>
    <p:extLst>
      <p:ext uri="{BB962C8B-B14F-4D97-AF65-F5344CB8AC3E}">
        <p14:creationId xmlns:p14="http://schemas.microsoft.com/office/powerpoint/2010/main" val="1343771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D9937E-9CFE-37E7-AAE9-C96D61BE7732}"/>
              </a:ext>
            </a:extLst>
          </p:cNvPr>
          <p:cNvSpPr txBox="1"/>
          <p:nvPr/>
        </p:nvSpPr>
        <p:spPr>
          <a:xfrm>
            <a:off x="100643" y="55434"/>
            <a:ext cx="58359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Reconstrucción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302F80-795B-5311-2330-4DD172CB6EAB}"/>
              </a:ext>
            </a:extLst>
          </p:cNvPr>
          <p:cNvSpPr txBox="1"/>
          <p:nvPr/>
        </p:nvSpPr>
        <p:spPr>
          <a:xfrm>
            <a:off x="185643" y="622691"/>
            <a:ext cx="443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Funciones de Base Radial </a:t>
            </a:r>
            <a:r>
              <a:rPr lang="es-ES" b="1" dirty="0"/>
              <a:t>(RBF)</a:t>
            </a:r>
          </a:p>
          <a:p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FAE5D45-EF9E-5053-0DE1-24EE46885C16}"/>
                  </a:ext>
                </a:extLst>
              </p:cNvPr>
              <p:cNvSpPr txBox="1"/>
              <p:nvPr/>
            </p:nvSpPr>
            <p:spPr>
              <a:xfrm>
                <a:off x="355250" y="1098737"/>
                <a:ext cx="84335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400" dirty="0"/>
                  <a:t>La </a:t>
                </a:r>
                <a:r>
                  <a:rPr lang="es-ES" sz="1400" b="1" dirty="0"/>
                  <a:t>interpolación</a:t>
                </a:r>
                <a:r>
                  <a:rPr lang="es-ES" sz="1400" dirty="0"/>
                  <a:t> con </a:t>
                </a:r>
                <a:r>
                  <a:rPr lang="es-ES" sz="1400" b="1" dirty="0"/>
                  <a:t>funciones de base radial</a:t>
                </a:r>
                <a:r>
                  <a:rPr lang="es-ES" sz="1400" dirty="0"/>
                  <a:t> es un método muy común en minería de datos, a partir del cual se obtiene la función que relaciona una o más variables independientes, con una variable respuesta. Para ello, se centran distintas ”campanas de gauss” en los puntos cuya función respuesta se conoce, y ajustando la anchura de dichas campanas, se obtiene la función de relación final: </a:t>
                </a:r>
                <a14:m>
                  <m:oMath xmlns:m="http://schemas.openxmlformats.org/officeDocument/2006/math"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𝑹𝑩𝑭</m:t>
                    </m:r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s-E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s-E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s-ES" sz="1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s-ES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ES" sz="1400" b="1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FAE5D45-EF9E-5053-0DE1-24EE46885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50" y="1098737"/>
                <a:ext cx="8433500" cy="954107"/>
              </a:xfrm>
              <a:prstGeom prst="rect">
                <a:avLst/>
              </a:prstGeom>
              <a:blipFill>
                <a:blip r:embed="rId5"/>
                <a:stretch>
                  <a:fillRect l="-150" t="-1316" r="-150" b="-789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1B7D0326-A7FA-23E5-49AB-D2D79F44A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t="37593" r="6448" b="6017"/>
          <a:stretch/>
        </p:blipFill>
        <p:spPr bwMode="auto">
          <a:xfrm>
            <a:off x="100643" y="2207011"/>
            <a:ext cx="8903181" cy="399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43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-3158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-3155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4466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4467"/>
            <a:ext cx="706505" cy="6506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AC187A5-5557-86E2-B30A-4809D18C301F}"/>
              </a:ext>
            </a:extLst>
          </p:cNvPr>
          <p:cNvSpPr txBox="1"/>
          <p:nvPr/>
        </p:nvSpPr>
        <p:spPr>
          <a:xfrm>
            <a:off x="659785" y="3129535"/>
            <a:ext cx="313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HINDCAST </a:t>
            </a:r>
            <a:r>
              <a:rPr lang="es-ES" dirty="0"/>
              <a:t>(valores históricos)</a:t>
            </a:r>
          </a:p>
        </p:txBody>
      </p:sp>
      <p:pic>
        <p:nvPicPr>
          <p:cNvPr id="8" name="Imagen 7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8890C7CD-7D69-D131-7D03-F9A886A80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9" r="3025"/>
          <a:stretch/>
        </p:blipFill>
        <p:spPr>
          <a:xfrm>
            <a:off x="115756" y="3534698"/>
            <a:ext cx="4220660" cy="1607119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9BED18AF-0939-C1B3-6065-FD790227B58C}"/>
              </a:ext>
            </a:extLst>
          </p:cNvPr>
          <p:cNvSpPr txBox="1"/>
          <p:nvPr/>
        </p:nvSpPr>
        <p:spPr>
          <a:xfrm>
            <a:off x="4910311" y="3127821"/>
            <a:ext cx="3600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FORECAST </a:t>
            </a:r>
            <a:r>
              <a:rPr lang="es-ES" dirty="0"/>
              <a:t>(predicción a corto plazo)</a:t>
            </a:r>
          </a:p>
        </p:txBody>
      </p:sp>
      <p:pic>
        <p:nvPicPr>
          <p:cNvPr id="27" name="Imagen 26" descr="Hombre surfeando entre las olas del mar&#10;&#10;Descripción generada automáticamente">
            <a:extLst>
              <a:ext uri="{FF2B5EF4-FFF2-40B4-BE49-F238E27FC236}">
                <a16:creationId xmlns:a16="http://schemas.microsoft.com/office/drawing/2014/main" id="{7C5A31DB-8498-7920-0FAF-4C68DB94F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6" y="3625027"/>
            <a:ext cx="2281243" cy="1409757"/>
          </a:xfrm>
          <a:prstGeom prst="rect">
            <a:avLst/>
          </a:prstGeom>
        </p:spPr>
      </p:pic>
      <p:pic>
        <p:nvPicPr>
          <p:cNvPr id="28" name="Imagen 27" descr="Hombre surfeando entre las olas del mar&#10;&#10;Descripción generada automáticamente">
            <a:extLst>
              <a:ext uri="{FF2B5EF4-FFF2-40B4-BE49-F238E27FC236}">
                <a16:creationId xmlns:a16="http://schemas.microsoft.com/office/drawing/2014/main" id="{571A5A2C-AA45-39AD-C63C-302D51635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369" y="3623040"/>
            <a:ext cx="2293455" cy="1417303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D6790C2E-013A-6BAE-C879-527B15343981}"/>
              </a:ext>
            </a:extLst>
          </p:cNvPr>
          <p:cNvSpPr txBox="1"/>
          <p:nvPr/>
        </p:nvSpPr>
        <p:spPr>
          <a:xfrm>
            <a:off x="6330407" y="4826958"/>
            <a:ext cx="8577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/>
              <a:t>@</a:t>
            </a:r>
            <a:r>
              <a:rPr lang="es-ES" sz="600" dirty="0" err="1"/>
              <a:t>desde_la_orilla</a:t>
            </a:r>
            <a:endParaRPr lang="es-ES" sz="6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A7D0683-1D03-6434-33BA-FCB68A2F1A90}"/>
              </a:ext>
            </a:extLst>
          </p:cNvPr>
          <p:cNvSpPr txBox="1"/>
          <p:nvPr/>
        </p:nvSpPr>
        <p:spPr>
          <a:xfrm>
            <a:off x="4798681" y="5012617"/>
            <a:ext cx="15421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El Sardinero (4/10)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54FD8BF-095F-9E4C-3890-3342C8712746}"/>
              </a:ext>
            </a:extLst>
          </p:cNvPr>
          <p:cNvSpPr txBox="1"/>
          <p:nvPr/>
        </p:nvSpPr>
        <p:spPr>
          <a:xfrm>
            <a:off x="6994345" y="5012617"/>
            <a:ext cx="17255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Santa Marina (9/10)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98A83D9-4D74-D4CD-F2D0-B10AB1A18C85}"/>
              </a:ext>
            </a:extLst>
          </p:cNvPr>
          <p:cNvSpPr txBox="1"/>
          <p:nvPr/>
        </p:nvSpPr>
        <p:spPr>
          <a:xfrm>
            <a:off x="-297301" y="52306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Objetivo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796839-EFCD-83FB-CCF4-66179C797592}"/>
              </a:ext>
            </a:extLst>
          </p:cNvPr>
          <p:cNvSpPr txBox="1"/>
          <p:nvPr/>
        </p:nvSpPr>
        <p:spPr>
          <a:xfrm>
            <a:off x="-98700" y="1641789"/>
            <a:ext cx="8870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dirty="0"/>
              <a:t>Desarrollo de un </a:t>
            </a:r>
            <a:r>
              <a:rPr lang="es-ES" sz="2000" b="1" i="1" dirty="0" err="1"/>
              <a:t>hindcast</a:t>
            </a:r>
            <a:r>
              <a:rPr lang="es-ES" sz="2000" i="1" dirty="0"/>
              <a:t> y </a:t>
            </a:r>
            <a:r>
              <a:rPr lang="es-ES" sz="2000" b="1" i="1" dirty="0" err="1"/>
              <a:t>forecast</a:t>
            </a:r>
            <a:r>
              <a:rPr lang="es-ES" sz="2000" i="1" dirty="0"/>
              <a:t> de oleaje espectral en la </a:t>
            </a:r>
          </a:p>
          <a:p>
            <a:pPr algn="ctr"/>
            <a:r>
              <a:rPr lang="es-ES" sz="2000" i="1" dirty="0"/>
              <a:t>costa de Cantabria de alta resolución</a:t>
            </a:r>
          </a:p>
        </p:txBody>
      </p:sp>
    </p:spTree>
    <p:extLst>
      <p:ext uri="{BB962C8B-B14F-4D97-AF65-F5344CB8AC3E}">
        <p14:creationId xmlns:p14="http://schemas.microsoft.com/office/powerpoint/2010/main" val="2816535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-391723" y="55434"/>
            <a:ext cx="583598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Validación </a:t>
            </a:r>
          </a:p>
          <a:p>
            <a:pPr algn="ctr"/>
            <a:r>
              <a:rPr lang="es-ES" sz="3500" b="1" dirty="0">
                <a:latin typeface="Candara" panose="020E0502030303020204" pitchFamily="34" charset="0"/>
              </a:rPr>
              <a:t>                      costera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96F722B-0B6A-2D07-55C1-01420FED2A56}"/>
              </a:ext>
            </a:extLst>
          </p:cNvPr>
          <p:cNvSpPr txBox="1"/>
          <p:nvPr/>
        </p:nvSpPr>
        <p:spPr>
          <a:xfrm>
            <a:off x="251092" y="2113255"/>
            <a:ext cx="37279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500" dirty="0"/>
              <a:t>Una vez se han propagado los distintos casos, y reconstruido los 40 años de datos horarios, se </a:t>
            </a:r>
            <a:r>
              <a:rPr lang="es-ES" sz="1500" b="1" dirty="0"/>
              <a:t>validan</a:t>
            </a:r>
            <a:r>
              <a:rPr lang="es-ES" sz="1500" dirty="0"/>
              <a:t> los datos con la </a:t>
            </a:r>
            <a:r>
              <a:rPr lang="es-ES" sz="1500" b="1" dirty="0"/>
              <a:t>boyas</a:t>
            </a:r>
            <a:r>
              <a:rPr lang="es-ES" sz="1500" dirty="0"/>
              <a:t> de aguas someras, situadas enfrente de la Virgen de Mar y de Santoña.</a:t>
            </a:r>
          </a:p>
          <a:p>
            <a:pPr algn="just"/>
            <a:endParaRPr lang="es-ES" sz="1500" dirty="0"/>
          </a:p>
          <a:p>
            <a:pPr algn="just"/>
            <a:r>
              <a:rPr lang="es-ES" sz="1500" dirty="0"/>
              <a:t>La </a:t>
            </a:r>
            <a:r>
              <a:rPr lang="es-ES" sz="1500" b="1" dirty="0"/>
              <a:t>validación costera</a:t>
            </a:r>
            <a:r>
              <a:rPr lang="es-ES" sz="1500" dirty="0"/>
              <a:t>, aún no siendo imprescindible para el desarrollo de la metodología, es una etapa muy </a:t>
            </a:r>
            <a:r>
              <a:rPr lang="es-ES" sz="1500" b="1" dirty="0"/>
              <a:t>importante</a:t>
            </a:r>
            <a:r>
              <a:rPr lang="es-ES" sz="1500" dirty="0"/>
              <a:t>, pues aporta credibilidad a la misma.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8D5EB5D-58C2-2934-A16C-1545578E9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/>
          <a:stretch/>
        </p:blipFill>
        <p:spPr bwMode="auto">
          <a:xfrm>
            <a:off x="4203175" y="1069731"/>
            <a:ext cx="4689733" cy="26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2099D1E-E229-E866-E002-07A7AB4C9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007" r="510"/>
          <a:stretch/>
        </p:blipFill>
        <p:spPr bwMode="auto">
          <a:xfrm>
            <a:off x="4203175" y="3753551"/>
            <a:ext cx="4842634" cy="264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320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rapecio 45">
            <a:extLst>
              <a:ext uri="{FF2B5EF4-FFF2-40B4-BE49-F238E27FC236}">
                <a16:creationId xmlns:a16="http://schemas.microsoft.com/office/drawing/2014/main" id="{67090122-7385-1175-0B72-75DDB5F8FF64}"/>
              </a:ext>
            </a:extLst>
          </p:cNvPr>
          <p:cNvSpPr/>
          <p:nvPr/>
        </p:nvSpPr>
        <p:spPr>
          <a:xfrm rot="5400000">
            <a:off x="3079164" y="2704030"/>
            <a:ext cx="1277815" cy="981024"/>
          </a:xfrm>
          <a:prstGeom prst="trapezoid">
            <a:avLst>
              <a:gd name="adj" fmla="val 914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102256" y="55434"/>
            <a:ext cx="583598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Caracterización</a:t>
            </a:r>
          </a:p>
          <a:p>
            <a:pPr algn="ctr"/>
            <a:r>
              <a:rPr lang="es-ES" sz="3500" b="1" dirty="0">
                <a:latin typeface="Candara" panose="020E0502030303020204" pitchFamily="34" charset="0"/>
              </a:rPr>
              <a:t>del oleaje en costa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FE5D2F5-C9B0-4142-0ECE-732BEC6E9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3247" r="2210"/>
          <a:stretch/>
        </p:blipFill>
        <p:spPr bwMode="auto">
          <a:xfrm>
            <a:off x="241545" y="1450279"/>
            <a:ext cx="2868518" cy="365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76;p31">
            <a:extLst>
              <a:ext uri="{FF2B5EF4-FFF2-40B4-BE49-F238E27FC236}">
                <a16:creationId xmlns:a16="http://schemas.microsoft.com/office/drawing/2014/main" id="{F4C90B83-F98D-9BEC-B410-86499656D485}"/>
              </a:ext>
            </a:extLst>
          </p:cNvPr>
          <p:cNvSpPr/>
          <p:nvPr/>
        </p:nvSpPr>
        <p:spPr>
          <a:xfrm>
            <a:off x="3480795" y="1526220"/>
            <a:ext cx="1919147" cy="733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just"/>
            <a:r>
              <a:rPr lang="es" sz="1400" dirty="0"/>
              <a:t>Reanálisis de oleaje propagado en Cantabria con 200m de resolución</a:t>
            </a:r>
            <a:endParaRPr sz="1400" dirty="0"/>
          </a:p>
        </p:txBody>
      </p:sp>
      <p:pic>
        <p:nvPicPr>
          <p:cNvPr id="8" name="Imagen 7" descr="Imagen que contiene pasto, tabla, verde, frente&#10;&#10;Descripción generada automáticamente">
            <a:extLst>
              <a:ext uri="{FF2B5EF4-FFF2-40B4-BE49-F238E27FC236}">
                <a16:creationId xmlns:a16="http://schemas.microsoft.com/office/drawing/2014/main" id="{3B524EFA-2AF5-CCB4-D391-F10BDF5C8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754" y="1312606"/>
            <a:ext cx="3236070" cy="1165833"/>
          </a:xfrm>
          <a:prstGeom prst="rect">
            <a:avLst/>
          </a:prstGeom>
        </p:spPr>
      </p:pic>
      <p:cxnSp>
        <p:nvCxnSpPr>
          <p:cNvPr id="39" name="Google Shape;183;p31">
            <a:extLst>
              <a:ext uri="{FF2B5EF4-FFF2-40B4-BE49-F238E27FC236}">
                <a16:creationId xmlns:a16="http://schemas.microsoft.com/office/drawing/2014/main" id="{EFAD778F-C8C0-AAC7-B7FC-BD771E22CABE}"/>
              </a:ext>
            </a:extLst>
          </p:cNvPr>
          <p:cNvCxnSpPr>
            <a:cxnSpLocks/>
            <a:stCxn id="19" idx="3"/>
            <a:endCxn id="8" idx="1"/>
          </p:cNvCxnSpPr>
          <p:nvPr/>
        </p:nvCxnSpPr>
        <p:spPr>
          <a:xfrm>
            <a:off x="5399942" y="1892913"/>
            <a:ext cx="367812" cy="261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" name="Google Shape;176;p31">
            <a:extLst>
              <a:ext uri="{FF2B5EF4-FFF2-40B4-BE49-F238E27FC236}">
                <a16:creationId xmlns:a16="http://schemas.microsoft.com/office/drawing/2014/main" id="{BA238ED1-C091-B302-660D-A73580F847BE}"/>
              </a:ext>
            </a:extLst>
          </p:cNvPr>
          <p:cNvSpPr/>
          <p:nvPr/>
        </p:nvSpPr>
        <p:spPr>
          <a:xfrm>
            <a:off x="3480795" y="2727279"/>
            <a:ext cx="1919147" cy="922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just"/>
            <a:endParaRPr sz="1400" dirty="0"/>
          </a:p>
        </p:txBody>
      </p:sp>
      <p:cxnSp>
        <p:nvCxnSpPr>
          <p:cNvPr id="45" name="Google Shape;183;p31">
            <a:extLst>
              <a:ext uri="{FF2B5EF4-FFF2-40B4-BE49-F238E27FC236}">
                <a16:creationId xmlns:a16="http://schemas.microsoft.com/office/drawing/2014/main" id="{55961D23-9351-3D1C-A405-9B68ECD02FC8}"/>
              </a:ext>
            </a:extLst>
          </p:cNvPr>
          <p:cNvCxnSpPr>
            <a:cxnSpLocks/>
            <a:stCxn id="19" idx="2"/>
            <a:endCxn id="42" idx="0"/>
          </p:cNvCxnSpPr>
          <p:nvPr/>
        </p:nvCxnSpPr>
        <p:spPr>
          <a:xfrm>
            <a:off x="4440369" y="2259605"/>
            <a:ext cx="0" cy="46767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510D6252-24AB-0A32-2825-5157F689A1C2}"/>
                  </a:ext>
                </a:extLst>
              </p:cNvPr>
              <p:cNvSpPr txBox="1"/>
              <p:nvPr/>
            </p:nvSpPr>
            <p:spPr>
              <a:xfrm>
                <a:off x="330179" y="5231655"/>
                <a:ext cx="2691250" cy="718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p>
                        <m:sSupPr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s-E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s-E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S" sz="1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unc>
                                    <m:funcPr>
                                      <m:ctrlPr>
                                        <a:rPr lang="es-ES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s-ES" sz="12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arcsin</m:t>
                                      </m:r>
                                    </m:fName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es-ES" sz="1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ctrlPr>
                                                <a:rPr lang="es-ES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𝑏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  <m:func>
                                            <m:funcPr>
                                              <m:ctrlPr>
                                                <a:rPr lang="es-ES" sz="12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s-ES" sz="12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s-ES" sz="12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func>
                                        </m:e>
                                      </m:rad>
                                    </m:e>
                                  </m:func>
                                </m:e>
                              </m:func>
                            </m:den>
                          </m:f>
                        </m:e>
                      </m:rad>
                    </m:oMath>
                  </m:oMathPara>
                </a14:m>
                <a:endParaRPr lang="es-ES" sz="1200" dirty="0"/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510D6252-24AB-0A32-2825-5157F689A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79" y="5231655"/>
                <a:ext cx="2691250" cy="718466"/>
              </a:xfrm>
              <a:prstGeom prst="rect">
                <a:avLst/>
              </a:prstGeom>
              <a:blipFill>
                <a:blip r:embed="rId7"/>
                <a:stretch>
                  <a:fillRect l="-4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Google Shape;176;p31">
            <a:extLst>
              <a:ext uri="{FF2B5EF4-FFF2-40B4-BE49-F238E27FC236}">
                <a16:creationId xmlns:a16="http://schemas.microsoft.com/office/drawing/2014/main" id="{54D3C5B5-20FF-276E-3C33-185FDF6A18F4}"/>
              </a:ext>
            </a:extLst>
          </p:cNvPr>
          <p:cNvSpPr/>
          <p:nvPr/>
        </p:nvSpPr>
        <p:spPr>
          <a:xfrm>
            <a:off x="62618" y="1375974"/>
            <a:ext cx="3135217" cy="4690593"/>
          </a:xfrm>
          <a:prstGeom prst="rect">
            <a:avLst/>
          </a:prstGeom>
          <a:noFill/>
          <a:ln w="76200" cap="flat" cmpd="sng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just"/>
            <a:endParaRPr sz="1400" dirty="0"/>
          </a:p>
        </p:txBody>
      </p:sp>
      <p:sp>
        <p:nvSpPr>
          <p:cNvPr id="56" name="Trapecio 55">
            <a:extLst>
              <a:ext uri="{FF2B5EF4-FFF2-40B4-BE49-F238E27FC236}">
                <a16:creationId xmlns:a16="http://schemas.microsoft.com/office/drawing/2014/main" id="{59F62CAE-72B8-3E20-19B2-C74DE247A51D}"/>
              </a:ext>
            </a:extLst>
          </p:cNvPr>
          <p:cNvSpPr/>
          <p:nvPr/>
        </p:nvSpPr>
        <p:spPr>
          <a:xfrm rot="5400000">
            <a:off x="3066834" y="2697513"/>
            <a:ext cx="1277815" cy="981024"/>
          </a:xfrm>
          <a:prstGeom prst="trapezoid">
            <a:avLst>
              <a:gd name="adj" fmla="val 9141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60B8A340-6C5E-12C9-2750-4316ED6E97E2}"/>
                  </a:ext>
                </a:extLst>
              </p:cNvPr>
              <p:cNvSpPr txBox="1"/>
              <p:nvPr/>
            </p:nvSpPr>
            <p:spPr>
              <a:xfrm>
                <a:off x="3174390" y="2787399"/>
                <a:ext cx="22391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400" dirty="0"/>
                  <a:t>Se calcula la altura de ola en rotura,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s-ES" sz="1400" dirty="0"/>
                  <a:t>, dada la altura de ola significante horaria,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s-ES" sz="1400" dirty="0"/>
              </a:p>
            </p:txBody>
          </p:sp>
        </mc:Choice>
        <mc:Fallback xmlns="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60B8A340-6C5E-12C9-2750-4316ED6E9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390" y="2787399"/>
                <a:ext cx="2239108" cy="738664"/>
              </a:xfrm>
              <a:prstGeom prst="rect">
                <a:avLst/>
              </a:prstGeom>
              <a:blipFill>
                <a:blip r:embed="rId8"/>
                <a:stretch>
                  <a:fillRect l="-1130" t="-1695" r="-2260" b="-84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Google Shape;183;p31">
            <a:extLst>
              <a:ext uri="{FF2B5EF4-FFF2-40B4-BE49-F238E27FC236}">
                <a16:creationId xmlns:a16="http://schemas.microsoft.com/office/drawing/2014/main" id="{23187D2A-154A-A04B-98DE-33354C713883}"/>
              </a:ext>
            </a:extLst>
          </p:cNvPr>
          <p:cNvCxnSpPr>
            <a:cxnSpLocks/>
            <a:stCxn id="42" idx="2"/>
            <a:endCxn id="61" idx="0"/>
          </p:cNvCxnSpPr>
          <p:nvPr/>
        </p:nvCxnSpPr>
        <p:spPr>
          <a:xfrm flipH="1">
            <a:off x="4440368" y="3649504"/>
            <a:ext cx="1" cy="46694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" name="Google Shape;176;p31">
            <a:extLst>
              <a:ext uri="{FF2B5EF4-FFF2-40B4-BE49-F238E27FC236}">
                <a16:creationId xmlns:a16="http://schemas.microsoft.com/office/drawing/2014/main" id="{35FA1FB4-1AD4-71C8-2DE7-BAC13B3661F7}"/>
              </a:ext>
            </a:extLst>
          </p:cNvPr>
          <p:cNvSpPr/>
          <p:nvPr/>
        </p:nvSpPr>
        <p:spPr>
          <a:xfrm>
            <a:off x="3480794" y="4116445"/>
            <a:ext cx="1919147" cy="1034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just"/>
            <a:r>
              <a:rPr lang="es" sz="1400" dirty="0"/>
              <a:t>Cálculo del perfil de las diferentes playas que albergan las rompientes de surf</a:t>
            </a:r>
            <a:endParaRPr sz="1400" dirty="0"/>
          </a:p>
        </p:txBody>
      </p:sp>
      <p:sp>
        <p:nvSpPr>
          <p:cNvPr id="66" name="Google Shape;176;p31">
            <a:extLst>
              <a:ext uri="{FF2B5EF4-FFF2-40B4-BE49-F238E27FC236}">
                <a16:creationId xmlns:a16="http://schemas.microsoft.com/office/drawing/2014/main" id="{14683366-C0B7-041C-71A2-8CE168C2211B}"/>
              </a:ext>
            </a:extLst>
          </p:cNvPr>
          <p:cNvSpPr/>
          <p:nvPr/>
        </p:nvSpPr>
        <p:spPr>
          <a:xfrm>
            <a:off x="6419067" y="2579080"/>
            <a:ext cx="1933444" cy="542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Tamaño de sedimento</a:t>
            </a:r>
          </a:p>
          <a:p>
            <a:pPr algn="ctr"/>
            <a:r>
              <a:rPr lang="es" sz="1500" dirty="0"/>
              <a:t>(ayuda de ETSICCP)</a:t>
            </a:r>
            <a:endParaRPr sz="1500" dirty="0"/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28FD05CF-0777-3A61-D61E-C89B292CD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825" y="3615608"/>
            <a:ext cx="3226999" cy="164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Conector angular 70">
            <a:extLst>
              <a:ext uri="{FF2B5EF4-FFF2-40B4-BE49-F238E27FC236}">
                <a16:creationId xmlns:a16="http://schemas.microsoft.com/office/drawing/2014/main" id="{E3A673A7-56C9-0833-EA77-93DA294FADD6}"/>
              </a:ext>
            </a:extLst>
          </p:cNvPr>
          <p:cNvCxnSpPr>
            <a:stCxn id="61" idx="3"/>
            <a:endCxn id="9222" idx="0"/>
          </p:cNvCxnSpPr>
          <p:nvPr/>
        </p:nvCxnSpPr>
        <p:spPr>
          <a:xfrm flipV="1">
            <a:off x="5399941" y="3615608"/>
            <a:ext cx="1990384" cy="1018147"/>
          </a:xfrm>
          <a:prstGeom prst="bentConnector4">
            <a:avLst>
              <a:gd name="adj1" fmla="val 9468"/>
              <a:gd name="adj2" fmla="val 12245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oogle Shape;183;p31">
            <a:extLst>
              <a:ext uri="{FF2B5EF4-FFF2-40B4-BE49-F238E27FC236}">
                <a16:creationId xmlns:a16="http://schemas.microsoft.com/office/drawing/2014/main" id="{CC2B0279-4A36-AEB3-72F0-EF9458E147CC}"/>
              </a:ext>
            </a:extLst>
          </p:cNvPr>
          <p:cNvCxnSpPr>
            <a:cxnSpLocks/>
            <a:stCxn id="66" idx="2"/>
          </p:cNvCxnSpPr>
          <p:nvPr/>
        </p:nvCxnSpPr>
        <p:spPr>
          <a:xfrm>
            <a:off x="7385789" y="3121744"/>
            <a:ext cx="0" cy="265848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" name="CuadroTexto 80">
            <a:extLst>
              <a:ext uri="{FF2B5EF4-FFF2-40B4-BE49-F238E27FC236}">
                <a16:creationId xmlns:a16="http://schemas.microsoft.com/office/drawing/2014/main" id="{ACA8FE27-C306-1ABC-D353-67280BBA03C4}"/>
              </a:ext>
            </a:extLst>
          </p:cNvPr>
          <p:cNvSpPr txBox="1"/>
          <p:nvPr/>
        </p:nvSpPr>
        <p:spPr>
          <a:xfrm>
            <a:off x="4056185" y="5383801"/>
            <a:ext cx="49476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500" dirty="0"/>
              <a:t>Para ello, se estima la pendiente de la playa dado el tamaño de sedimento, y después se calculan los perfiles </a:t>
            </a:r>
            <a:r>
              <a:rPr lang="es-ES" sz="1500" dirty="0" err="1"/>
              <a:t>biparabólicos</a:t>
            </a:r>
            <a:r>
              <a:rPr lang="es-ES" sz="1500" dirty="0"/>
              <a:t> según </a:t>
            </a:r>
            <a:r>
              <a:rPr lang="es-ES" sz="1500" dirty="0" err="1"/>
              <a:t>Bernabeu</a:t>
            </a:r>
            <a:r>
              <a:rPr lang="es-ES" sz="1500" dirty="0"/>
              <a:t> et al., 2003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9E5F0604-0EA0-32A3-B45D-C5431BF8A16E}"/>
              </a:ext>
            </a:extLst>
          </p:cNvPr>
          <p:cNvSpPr/>
          <p:nvPr/>
        </p:nvSpPr>
        <p:spPr>
          <a:xfrm>
            <a:off x="8393834" y="3702702"/>
            <a:ext cx="397023" cy="114019"/>
          </a:xfrm>
          <a:prstGeom prst="rect">
            <a:avLst/>
          </a:prstGeom>
          <a:solidFill>
            <a:srgbClr val="AB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dirty="0"/>
              <a:t>Laredo</a:t>
            </a: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F407A744-344F-1C10-8373-E6198D47BA1E}"/>
              </a:ext>
            </a:extLst>
          </p:cNvPr>
          <p:cNvSpPr/>
          <p:nvPr/>
        </p:nvSpPr>
        <p:spPr>
          <a:xfrm>
            <a:off x="8234203" y="3942785"/>
            <a:ext cx="43200" cy="43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319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-35169" y="55434"/>
            <a:ext cx="63070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Metodología: </a:t>
            </a:r>
            <a:r>
              <a:rPr lang="es-ES" sz="3500" b="1" dirty="0">
                <a:latin typeface="Candara" panose="020E0502030303020204" pitchFamily="34" charset="0"/>
              </a:rPr>
              <a:t>Desarrollo de un índice de surf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468FAEE-0527-640F-D777-6494B55C6B34}"/>
              </a:ext>
            </a:extLst>
          </p:cNvPr>
          <p:cNvGrpSpPr/>
          <p:nvPr/>
        </p:nvGrpSpPr>
        <p:grpSpPr>
          <a:xfrm>
            <a:off x="5315807" y="1184008"/>
            <a:ext cx="3852139" cy="4691547"/>
            <a:chOff x="1578388" y="1565370"/>
            <a:chExt cx="3852139" cy="4691547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98D0E697-627F-E5B0-6EB2-3350826746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2" t="27322" r="23690" b="21851"/>
            <a:stretch/>
          </p:blipFill>
          <p:spPr bwMode="auto">
            <a:xfrm>
              <a:off x="1578388" y="1565370"/>
              <a:ext cx="3789069" cy="2614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>
              <a:extLst>
                <a:ext uri="{FF2B5EF4-FFF2-40B4-BE49-F238E27FC236}">
                  <a16:creationId xmlns:a16="http://schemas.microsoft.com/office/drawing/2014/main" id="{3EA32DF6-915B-AB09-58EA-B05D8C4233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4" t="25727" r="33846" b="32792"/>
            <a:stretch/>
          </p:blipFill>
          <p:spPr bwMode="auto">
            <a:xfrm>
              <a:off x="3576568" y="4094039"/>
              <a:ext cx="1853959" cy="216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81B3BE70-59B5-BF95-4E12-844EE94210D9}"/>
                  </a:ext>
                </a:extLst>
              </p:cNvPr>
              <p:cNvSpPr txBox="1"/>
              <p:nvPr/>
            </p:nvSpPr>
            <p:spPr>
              <a:xfrm>
                <a:off x="1888989" y="5446656"/>
                <a:ext cx="5366021" cy="888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sz="3000" b="0" i="1" smtClean="0">
                              <a:latin typeface="Cambria Math" panose="02040503050406030204" pitchFamily="18" charset="0"/>
                            </a:rPr>
                            <m:t>𝑅𝑆𝐼</m:t>
                          </m:r>
                        </m:sub>
                      </m:sSub>
                      <m:r>
                        <a:rPr lang="es-E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3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30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s-ES" sz="3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sub>
                          </m:sSub>
                          <m:r>
                            <a:rPr lang="es-ES" sz="3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3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3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S" sz="3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</m:sub>
                          </m:sSub>
                          <m:r>
                            <a:rPr lang="es-ES" sz="3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3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30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s-ES" sz="3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sub>
                          </m:sSub>
                          <m:r>
                            <a:rPr lang="es-ES" sz="3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3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sz="3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3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s-ES" sz="3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es-ES" sz="3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s-E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ES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3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s-E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3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s-ES" sz="3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s-ES" sz="3000" dirty="0"/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81B3BE70-59B5-BF95-4E12-844EE9421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89" y="5446656"/>
                <a:ext cx="5366021" cy="888513"/>
              </a:xfrm>
              <a:prstGeom prst="rect">
                <a:avLst/>
              </a:prstGeom>
              <a:blipFill>
                <a:blip r:embed="rId7"/>
                <a:stretch>
                  <a:fillRect l="-943" b="-1408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F7486F5F-5FB3-5323-67CE-B26A5D17722D}"/>
              </a:ext>
            </a:extLst>
          </p:cNvPr>
          <p:cNvSpPr txBox="1"/>
          <p:nvPr/>
        </p:nvSpPr>
        <p:spPr>
          <a:xfrm>
            <a:off x="191523" y="132862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/>
              <a:t>Siguiendo la </a:t>
            </a:r>
            <a:r>
              <a:rPr lang="es-ES" sz="1600" b="1" i="1" dirty="0"/>
              <a:t>metodología</a:t>
            </a:r>
            <a:r>
              <a:rPr lang="es-ES" sz="1600" i="1" dirty="0"/>
              <a:t> propuesta, se obtiene una base de datos horaria de oleaje espectral en las siguientes rompientes del litoral cántabro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128D658-C64A-8062-C276-5DA0B31A8302}"/>
              </a:ext>
            </a:extLst>
          </p:cNvPr>
          <p:cNvGrpSpPr/>
          <p:nvPr/>
        </p:nvGrpSpPr>
        <p:grpSpPr>
          <a:xfrm>
            <a:off x="184737" y="3947670"/>
            <a:ext cx="4632460" cy="1269383"/>
            <a:chOff x="238946" y="4299736"/>
            <a:chExt cx="3560756" cy="893366"/>
          </a:xfrm>
        </p:grpSpPr>
        <p:pic>
          <p:nvPicPr>
            <p:cNvPr id="21" name="Google Shape;468;p46" descr="Mapa&#10;&#10;Descripción generada automáticamente">
              <a:extLst>
                <a:ext uri="{FF2B5EF4-FFF2-40B4-BE49-F238E27FC236}">
                  <a16:creationId xmlns:a16="http://schemas.microsoft.com/office/drawing/2014/main" id="{5C6C531C-F85A-09D4-C6FB-2EA4D40181E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8946" y="4299736"/>
              <a:ext cx="3560756" cy="8933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5365E32A-8622-1C2E-4911-D40736503C89}"/>
                </a:ext>
              </a:extLst>
            </p:cNvPr>
            <p:cNvSpPr/>
            <p:nvPr/>
          </p:nvSpPr>
          <p:spPr>
            <a:xfrm>
              <a:off x="3108414" y="4380469"/>
              <a:ext cx="491853" cy="113713"/>
            </a:xfrm>
            <a:prstGeom prst="rect">
              <a:avLst/>
            </a:prstGeom>
            <a:solidFill>
              <a:srgbClr val="AB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800" dirty="0"/>
                <a:t>Laredo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518D05C1-95E1-5A37-E4B1-66AF8CFA43B5}"/>
                </a:ext>
              </a:extLst>
            </p:cNvPr>
            <p:cNvSpPr/>
            <p:nvPr/>
          </p:nvSpPr>
          <p:spPr>
            <a:xfrm>
              <a:off x="2968666" y="4659684"/>
              <a:ext cx="43200" cy="43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0DC25C2-6E07-3609-1C9C-70BEAD1AE362}"/>
              </a:ext>
            </a:extLst>
          </p:cNvPr>
          <p:cNvGrpSpPr/>
          <p:nvPr/>
        </p:nvGrpSpPr>
        <p:grpSpPr>
          <a:xfrm>
            <a:off x="287284" y="2216259"/>
            <a:ext cx="4380477" cy="1591760"/>
            <a:chOff x="191523" y="2206494"/>
            <a:chExt cx="4380477" cy="1591760"/>
          </a:xfrm>
        </p:grpSpPr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671F5933-D9F3-0C90-FBB6-C6FBEFA52E78}"/>
                </a:ext>
              </a:extLst>
            </p:cNvPr>
            <p:cNvSpPr/>
            <p:nvPr/>
          </p:nvSpPr>
          <p:spPr>
            <a:xfrm>
              <a:off x="191523" y="2206494"/>
              <a:ext cx="4380477" cy="1591760"/>
            </a:xfrm>
            <a:prstGeom prst="roundRect">
              <a:avLst/>
            </a:prstGeom>
            <a:solidFill>
              <a:srgbClr val="E6FAF6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9DEFD272-F481-1DF2-6047-38412B588EEA}"/>
                    </a:ext>
                  </a:extLst>
                </p:cNvPr>
                <p:cNvSpPr txBox="1"/>
                <p:nvPr/>
              </p:nvSpPr>
              <p:spPr>
                <a:xfrm>
                  <a:off x="296322" y="2218194"/>
                  <a:ext cx="4217769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600" i="1" dirty="0"/>
                    <a:t>Altura de ola significante en rotura: </a:t>
                  </a:r>
                  <a14:m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a14:m>
                  <a:endParaRPr lang="es-ES" sz="1600" dirty="0"/>
                </a:p>
                <a:p>
                  <a:r>
                    <a:rPr lang="es-ES" sz="1600" i="1" dirty="0"/>
                    <a:t>Periodo de pico:                          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a14:m>
                  <a:endParaRPr lang="es-ES" sz="1600" dirty="0"/>
                </a:p>
                <a:p>
                  <a:r>
                    <a:rPr lang="es-ES" sz="1600" i="1" dirty="0"/>
                    <a:t>Tipo de rotura, </a:t>
                  </a:r>
                  <a:r>
                    <a:rPr lang="es-ES" sz="1600" i="1" dirty="0" err="1"/>
                    <a:t>nº</a:t>
                  </a:r>
                  <a:r>
                    <a:rPr lang="es-ES" sz="1600" i="1" dirty="0"/>
                    <a:t> de Iribarren:             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a14:m>
                  <a:endParaRPr lang="es-ES" sz="1600" dirty="0"/>
                </a:p>
                <a:p>
                  <a:r>
                    <a:rPr lang="es-ES" sz="1600" i="1" dirty="0"/>
                    <a:t>Dirección de ola relativa:   </a:t>
                  </a:r>
                  <a:r>
                    <a:rPr lang="es-ES" sz="1600" dirty="0"/>
                    <a:t>                              </a:t>
                  </a:r>
                  <a14:m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𝛿𝜃</m:t>
                      </m:r>
                    </m:oMath>
                  </a14:m>
                  <a:endParaRPr lang="es-ES" sz="1600" dirty="0"/>
                </a:p>
                <a:p>
                  <a:r>
                    <a:rPr lang="es-ES" sz="1600" i="1" dirty="0"/>
                    <a:t>Dispersión del oleaje:                                      </a:t>
                  </a:r>
                  <a14:m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s-E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a14:m>
                  <a:endParaRPr lang="es-ES" sz="1600" dirty="0"/>
                </a:p>
                <a:p>
                  <a:r>
                    <a:rPr lang="es-ES" sz="1600" i="1" dirty="0"/>
                    <a:t>Magnitud y dirección relativa del viento: </a:t>
                  </a:r>
                  <a:r>
                    <a:rPr lang="es-ES" sz="1600" dirty="0"/>
                    <a:t>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1600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s-ES" sz="1600" b="0" i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9DEFD272-F481-1DF2-6047-38412B588E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322" y="2218194"/>
                  <a:ext cx="4217769" cy="1569660"/>
                </a:xfrm>
                <a:prstGeom prst="rect">
                  <a:avLst/>
                </a:prstGeom>
                <a:blipFill>
                  <a:blip r:embed="rId9"/>
                  <a:stretch>
                    <a:fillRect l="-601" t="-800" b="-320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918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pic>
        <p:nvPicPr>
          <p:cNvPr id="32" name="Imagen 31" descr="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08CC17E1-43F0-F79C-ECE6-8758315C0E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9" r="3025"/>
          <a:stretch/>
        </p:blipFill>
        <p:spPr>
          <a:xfrm>
            <a:off x="224289" y="1773503"/>
            <a:ext cx="8695421" cy="331099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16632F-1AF4-C660-49F6-5810302F3876}"/>
              </a:ext>
            </a:extLst>
          </p:cNvPr>
          <p:cNvSpPr txBox="1"/>
          <p:nvPr/>
        </p:nvSpPr>
        <p:spPr>
          <a:xfrm>
            <a:off x="117229" y="55434"/>
            <a:ext cx="514643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500" dirty="0">
                <a:latin typeface="Candara" panose="020E0502030303020204" pitchFamily="34" charset="0"/>
              </a:rPr>
              <a:t>Resultados: </a:t>
            </a:r>
            <a:r>
              <a:rPr lang="es-ES" sz="3500" b="1" dirty="0" err="1">
                <a:latin typeface="Candara" panose="020E0502030303020204" pitchFamily="34" charset="0"/>
              </a:rPr>
              <a:t>Hindcast</a:t>
            </a:r>
            <a:endParaRPr lang="es-ES" sz="35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11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-422029" y="55434"/>
            <a:ext cx="514643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Resultados: </a:t>
            </a:r>
            <a:r>
              <a:rPr lang="es-ES" sz="3500" b="1" dirty="0" err="1">
                <a:latin typeface="Candara" panose="020E0502030303020204" pitchFamily="34" charset="0"/>
              </a:rPr>
              <a:t>Liencres</a:t>
            </a:r>
            <a:endParaRPr lang="es-ES" sz="3500" b="1" dirty="0">
              <a:latin typeface="Candara" panose="020E0502030303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343C164-498A-F835-2BA9-0C660EA3A793}"/>
              </a:ext>
            </a:extLst>
          </p:cNvPr>
          <p:cNvGrpSpPr/>
          <p:nvPr/>
        </p:nvGrpSpPr>
        <p:grpSpPr>
          <a:xfrm>
            <a:off x="1086701" y="3443903"/>
            <a:ext cx="8018723" cy="3424601"/>
            <a:chOff x="1174770" y="3429000"/>
            <a:chExt cx="8018723" cy="342460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4E82317-E319-9355-C88F-CBC692E3B9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" t="9063" r="58205" b="2017"/>
            <a:stretch/>
          </p:blipFill>
          <p:spPr bwMode="auto">
            <a:xfrm>
              <a:off x="1174770" y="3452317"/>
              <a:ext cx="3690310" cy="337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681D50F0-85D4-4635-A5EA-7280721B2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080" y="3429000"/>
              <a:ext cx="4328413" cy="342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Imagen 5" descr="Imagen de la pantalla de una computadora&#10;&#10;Descripción generada automáticamente con confianza baja">
            <a:extLst>
              <a:ext uri="{FF2B5EF4-FFF2-40B4-BE49-F238E27FC236}">
                <a16:creationId xmlns:a16="http://schemas.microsoft.com/office/drawing/2014/main" id="{7E553156-E143-95B4-D39E-65F40855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3" t="15962" r="7308" b="11731"/>
          <a:stretch/>
        </p:blipFill>
        <p:spPr>
          <a:xfrm>
            <a:off x="70088" y="934422"/>
            <a:ext cx="9003824" cy="2428577"/>
          </a:xfrm>
          <a:prstGeom prst="rect">
            <a:avLst/>
          </a:prstGeom>
        </p:spPr>
      </p:pic>
      <p:pic>
        <p:nvPicPr>
          <p:cNvPr id="12" name="Imagen 1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1747CBAF-D35C-7817-308B-51E2B6AC81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833"/>
          <a:stretch/>
        </p:blipFill>
        <p:spPr>
          <a:xfrm>
            <a:off x="302751" y="3429000"/>
            <a:ext cx="682350" cy="35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10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-1270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-281353" y="55434"/>
            <a:ext cx="514643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Resultados: </a:t>
            </a:r>
            <a:r>
              <a:rPr lang="es-ES" sz="3500" b="1" dirty="0">
                <a:latin typeface="Candara" panose="020E0502030303020204" pitchFamily="34" charset="0"/>
              </a:rPr>
              <a:t>Sardinero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E87EF6-04A7-CDC2-03E5-957A03852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6140" r="57564" b="1833"/>
          <a:stretch/>
        </p:blipFill>
        <p:spPr bwMode="auto">
          <a:xfrm>
            <a:off x="1077263" y="3350299"/>
            <a:ext cx="3721384" cy="346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0CC014B-5591-EBB0-A93B-11509DC3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647" y="3392886"/>
            <a:ext cx="431254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Gráfico&#10;&#10;Descripción generada automáticamente con confianza baja">
            <a:extLst>
              <a:ext uri="{FF2B5EF4-FFF2-40B4-BE49-F238E27FC236}">
                <a16:creationId xmlns:a16="http://schemas.microsoft.com/office/drawing/2014/main" id="{B6B83391-FCB5-7B22-95C6-BB3DEF638F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05" t="16731" r="7892" b="11732"/>
          <a:stretch/>
        </p:blipFill>
        <p:spPr>
          <a:xfrm>
            <a:off x="44917" y="948421"/>
            <a:ext cx="9054166" cy="2428577"/>
          </a:xfrm>
          <a:prstGeom prst="rect">
            <a:avLst/>
          </a:prstGeom>
        </p:spPr>
      </p:pic>
      <p:pic>
        <p:nvPicPr>
          <p:cNvPr id="12" name="Imagen 1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9A4F0D26-75F9-95A7-F745-324984D748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833"/>
          <a:stretch/>
        </p:blipFill>
        <p:spPr>
          <a:xfrm>
            <a:off x="302751" y="3429000"/>
            <a:ext cx="682350" cy="35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59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117229" y="55434"/>
            <a:ext cx="51464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500" dirty="0">
                <a:latin typeface="Candara" panose="020E0502030303020204" pitchFamily="34" charset="0"/>
              </a:rPr>
              <a:t>Resultados: </a:t>
            </a:r>
            <a:r>
              <a:rPr lang="es-ES" sz="3500" b="1" dirty="0">
                <a:latin typeface="Candara" panose="020E0502030303020204" pitchFamily="34" charset="0"/>
              </a:rPr>
              <a:t>Evaluación</a:t>
            </a:r>
          </a:p>
          <a:p>
            <a:r>
              <a:rPr lang="es-ES" sz="3500" b="1" dirty="0">
                <a:latin typeface="Candara" panose="020E0502030303020204" pitchFamily="34" charset="0"/>
              </a:rPr>
              <a:t>					Regional</a:t>
            </a:r>
          </a:p>
        </p:txBody>
      </p:sp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66DD2F41-684A-44F4-356D-738C6FD7A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98" y="1472411"/>
            <a:ext cx="8561003" cy="44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85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117229" y="55434"/>
            <a:ext cx="514643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500" dirty="0">
                <a:latin typeface="Candara" panose="020E0502030303020204" pitchFamily="34" charset="0"/>
              </a:rPr>
              <a:t>Resultados: </a:t>
            </a:r>
            <a:r>
              <a:rPr lang="es-ES" sz="3500" b="1" dirty="0" err="1">
                <a:latin typeface="Candara" panose="020E0502030303020204" pitchFamily="34" charset="0"/>
              </a:rPr>
              <a:t>Forecast</a:t>
            </a:r>
            <a:endParaRPr lang="es-ES" sz="3500" b="1" dirty="0">
              <a:latin typeface="Candara" panose="020E0502030303020204" pitchFamily="34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4FA2E81-F176-2B77-141D-0F7189B0EBB9}"/>
              </a:ext>
            </a:extLst>
          </p:cNvPr>
          <p:cNvGrpSpPr/>
          <p:nvPr/>
        </p:nvGrpSpPr>
        <p:grpSpPr>
          <a:xfrm>
            <a:off x="1020754" y="1262328"/>
            <a:ext cx="7923101" cy="4333343"/>
            <a:chOff x="5512744" y="4134546"/>
            <a:chExt cx="3230203" cy="1732099"/>
          </a:xfrm>
        </p:grpSpPr>
        <p:pic>
          <p:nvPicPr>
            <p:cNvPr id="14" name="Picture 10" descr="FoGIF">
              <a:extLst>
                <a:ext uri="{FF2B5EF4-FFF2-40B4-BE49-F238E27FC236}">
                  <a16:creationId xmlns:a16="http://schemas.microsoft.com/office/drawing/2014/main" id="{E600A55C-449A-6558-9297-D33489484E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1" t="5714" r="4210" b="5682"/>
            <a:stretch/>
          </p:blipFill>
          <p:spPr bwMode="auto">
            <a:xfrm>
              <a:off x="5512744" y="4234984"/>
              <a:ext cx="2673055" cy="1504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Google Shape;190;p31">
              <a:extLst>
                <a:ext uri="{FF2B5EF4-FFF2-40B4-BE49-F238E27FC236}">
                  <a16:creationId xmlns:a16="http://schemas.microsoft.com/office/drawing/2014/main" id="{85FD133E-944E-8000-B6EE-871D1274A9D9}"/>
                </a:ext>
              </a:extLst>
            </p:cNvPr>
            <p:cNvSpPr txBox="1"/>
            <p:nvPr/>
          </p:nvSpPr>
          <p:spPr>
            <a:xfrm>
              <a:off x="8184140" y="4868195"/>
              <a:ext cx="558807" cy="272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s" sz="3000" b="1" dirty="0">
                  <a:latin typeface="Proxima Nova"/>
                  <a:ea typeface="Proxima Nova"/>
                  <a:cs typeface="Proxima Nova"/>
                  <a:sym typeface="Proxima Nova"/>
                </a:rPr>
                <a:t>H</a:t>
              </a:r>
              <a:r>
                <a:rPr lang="es" sz="3000" b="1" baseline="-25000" dirty="0">
                  <a:latin typeface="Proxima Nova"/>
                  <a:ea typeface="Proxima Nova"/>
                  <a:cs typeface="Proxima Nova"/>
                  <a:sym typeface="Proxima Nova"/>
                </a:rPr>
                <a:t>S</a:t>
              </a:r>
              <a:endParaRPr sz="3000" b="1" baseline="-25000"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6" name="Google Shape;190;p31">
              <a:extLst>
                <a:ext uri="{FF2B5EF4-FFF2-40B4-BE49-F238E27FC236}">
                  <a16:creationId xmlns:a16="http://schemas.microsoft.com/office/drawing/2014/main" id="{8A30BD86-8D3B-8735-39E9-8404EE206687}"/>
                </a:ext>
              </a:extLst>
            </p:cNvPr>
            <p:cNvSpPr txBox="1"/>
            <p:nvPr/>
          </p:nvSpPr>
          <p:spPr>
            <a:xfrm>
              <a:off x="8184140" y="5594395"/>
              <a:ext cx="558807" cy="272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s" sz="3000" b="1" dirty="0">
                  <a:latin typeface="Proxima Nova"/>
                  <a:ea typeface="Proxima Nova"/>
                  <a:cs typeface="Proxima Nova"/>
                  <a:sym typeface="Proxima Nova"/>
                </a:rPr>
                <a:t>0</a:t>
              </a:r>
              <a:endParaRPr sz="3000" b="1" baseline="-25000"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7" name="Google Shape;190;p31">
              <a:extLst>
                <a:ext uri="{FF2B5EF4-FFF2-40B4-BE49-F238E27FC236}">
                  <a16:creationId xmlns:a16="http://schemas.microsoft.com/office/drawing/2014/main" id="{47BB5205-C653-85D8-E309-3C8293155996}"/>
                </a:ext>
              </a:extLst>
            </p:cNvPr>
            <p:cNvSpPr txBox="1"/>
            <p:nvPr/>
          </p:nvSpPr>
          <p:spPr>
            <a:xfrm>
              <a:off x="8168075" y="4134546"/>
              <a:ext cx="558807" cy="272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/>
            <a:p>
              <a:r>
                <a:rPr lang="es" sz="3000" b="1" dirty="0">
                  <a:latin typeface="Proxima Nova"/>
                  <a:ea typeface="Proxima Nova"/>
                  <a:cs typeface="Proxima Nova"/>
                  <a:sym typeface="Proxima Nova"/>
                </a:rPr>
                <a:t>3</a:t>
              </a:r>
              <a:endParaRPr sz="3000" b="1" baseline="-25000" dirty="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86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117229" y="55434"/>
            <a:ext cx="514643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500" dirty="0">
                <a:latin typeface="Candara" panose="020E0502030303020204" pitchFamily="34" charset="0"/>
              </a:rPr>
              <a:t>Resultados: </a:t>
            </a:r>
            <a:r>
              <a:rPr lang="es-ES" sz="3500" b="1" dirty="0" err="1">
                <a:latin typeface="Candara" panose="020E0502030303020204" pitchFamily="34" charset="0"/>
              </a:rPr>
              <a:t>Forecast</a:t>
            </a:r>
            <a:endParaRPr lang="es-ES" sz="3500" b="1" dirty="0">
              <a:latin typeface="Candara" panose="020E0502030303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849E605-DF7C-291B-0E51-1F3767D241CD}"/>
              </a:ext>
            </a:extLst>
          </p:cNvPr>
          <p:cNvGrpSpPr/>
          <p:nvPr/>
        </p:nvGrpSpPr>
        <p:grpSpPr>
          <a:xfrm>
            <a:off x="77653" y="890225"/>
            <a:ext cx="9028247" cy="4536624"/>
            <a:chOff x="-15950" y="890225"/>
            <a:chExt cx="10111762" cy="5311283"/>
          </a:xfrm>
        </p:grpSpPr>
        <p:pic>
          <p:nvPicPr>
            <p:cNvPr id="22" name="Google Shape;1141;p87">
              <a:extLst>
                <a:ext uri="{FF2B5EF4-FFF2-40B4-BE49-F238E27FC236}">
                  <a16:creationId xmlns:a16="http://schemas.microsoft.com/office/drawing/2014/main" id="{63AC41C9-B5E5-3DCD-6922-7E1E8F01012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780" b="43534"/>
            <a:stretch/>
          </p:blipFill>
          <p:spPr>
            <a:xfrm>
              <a:off x="-15950" y="890225"/>
              <a:ext cx="8198658" cy="4673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142;p87">
              <a:extLst>
                <a:ext uri="{FF2B5EF4-FFF2-40B4-BE49-F238E27FC236}">
                  <a16:creationId xmlns:a16="http://schemas.microsoft.com/office/drawing/2014/main" id="{3DB9F0CA-8E68-BE0A-409A-882E1826BA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88675" b="8254"/>
            <a:stretch/>
          </p:blipFill>
          <p:spPr>
            <a:xfrm>
              <a:off x="27194" y="5586158"/>
              <a:ext cx="8155514" cy="615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143;p87">
              <a:extLst>
                <a:ext uri="{FF2B5EF4-FFF2-40B4-BE49-F238E27FC236}">
                  <a16:creationId xmlns:a16="http://schemas.microsoft.com/office/drawing/2014/main" id="{DBCF9369-2A74-8D6D-CE86-5B4FA87B7A1D}"/>
                </a:ext>
              </a:extLst>
            </p:cNvPr>
            <p:cNvSpPr/>
            <p:nvPr/>
          </p:nvSpPr>
          <p:spPr>
            <a:xfrm>
              <a:off x="366850" y="4424750"/>
              <a:ext cx="7232400" cy="157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44;p87">
              <a:extLst>
                <a:ext uri="{FF2B5EF4-FFF2-40B4-BE49-F238E27FC236}">
                  <a16:creationId xmlns:a16="http://schemas.microsoft.com/office/drawing/2014/main" id="{F2415987-311F-DFE4-B7AD-546A3F526163}"/>
                </a:ext>
              </a:extLst>
            </p:cNvPr>
            <p:cNvSpPr txBox="1"/>
            <p:nvPr/>
          </p:nvSpPr>
          <p:spPr>
            <a:xfrm>
              <a:off x="8182706" y="2021757"/>
              <a:ext cx="1913106" cy="1205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700" dirty="0">
                  <a:solidFill>
                    <a:srgbClr val="1C458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SEA</a:t>
              </a:r>
              <a:endParaRPr sz="1700" dirty="0">
                <a:solidFill>
                  <a:srgbClr val="1C458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700" dirty="0">
                  <a:solidFill>
                    <a:srgbClr val="FF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SWELL 1</a:t>
              </a:r>
              <a:endParaRPr sz="1700" dirty="0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700" dirty="0">
                  <a:solidFill>
                    <a:srgbClr val="38761D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SWELL 2</a:t>
              </a:r>
              <a:endParaRPr sz="1700" dirty="0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700" dirty="0">
                  <a:solidFill>
                    <a:srgbClr val="FF99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BULK</a:t>
              </a:r>
              <a:endParaRPr sz="1700" dirty="0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6" name="Google Shape;1143;p87">
              <a:extLst>
                <a:ext uri="{FF2B5EF4-FFF2-40B4-BE49-F238E27FC236}">
                  <a16:creationId xmlns:a16="http://schemas.microsoft.com/office/drawing/2014/main" id="{5407DADF-CD52-CD23-7956-C5E583001594}"/>
                </a:ext>
              </a:extLst>
            </p:cNvPr>
            <p:cNvSpPr/>
            <p:nvPr/>
          </p:nvSpPr>
          <p:spPr>
            <a:xfrm>
              <a:off x="117228" y="5586157"/>
              <a:ext cx="8065479" cy="13084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0372FC-34EE-9C34-33B8-79928E9E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09" y="4901247"/>
            <a:ext cx="1869128" cy="18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89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 descr="Gráfico&#10;&#10;Descripción generada automáticamente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15950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5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45" y="87624"/>
            <a:ext cx="2026079" cy="648979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40" y="87625"/>
            <a:ext cx="706505" cy="6506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DE0D376-3EDC-6AE4-F6E0-FC20CAE93617}"/>
              </a:ext>
            </a:extLst>
          </p:cNvPr>
          <p:cNvSpPr txBox="1"/>
          <p:nvPr/>
        </p:nvSpPr>
        <p:spPr>
          <a:xfrm>
            <a:off x="117229" y="55434"/>
            <a:ext cx="514643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500" dirty="0">
                <a:latin typeface="Candara" panose="020E0502030303020204" pitchFamily="34" charset="0"/>
              </a:rPr>
              <a:t>Resultados: </a:t>
            </a:r>
            <a:r>
              <a:rPr lang="es-ES" sz="3500" b="1" dirty="0" err="1">
                <a:latin typeface="Candara" panose="020E0502030303020204" pitchFamily="34" charset="0"/>
              </a:rPr>
              <a:t>Forecast</a:t>
            </a:r>
            <a:endParaRPr lang="es-ES" sz="3500" b="1" dirty="0">
              <a:latin typeface="Candara" panose="020E0502030303020204" pitchFamily="34" charset="0"/>
            </a:endParaRPr>
          </a:p>
        </p:txBody>
      </p:sp>
      <p:pic>
        <p:nvPicPr>
          <p:cNvPr id="6" name="Imagen 5" descr="Hombre surfeando entre las olas del mar&#10;&#10;Descripción generada automáticamente">
            <a:extLst>
              <a:ext uri="{FF2B5EF4-FFF2-40B4-BE49-F238E27FC236}">
                <a16:creationId xmlns:a16="http://schemas.microsoft.com/office/drawing/2014/main" id="{4E912A33-5357-8316-4C3A-04959FE90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93" y="3916981"/>
            <a:ext cx="4146660" cy="2342996"/>
          </a:xfrm>
          <a:prstGeom prst="rect">
            <a:avLst/>
          </a:prstGeom>
        </p:spPr>
      </p:pic>
      <p:pic>
        <p:nvPicPr>
          <p:cNvPr id="8" name="Imagen 7" descr="Hombre surfeando entre las olas del mar&#10;&#10;Descripción generada automáticamente">
            <a:extLst>
              <a:ext uri="{FF2B5EF4-FFF2-40B4-BE49-F238E27FC236}">
                <a16:creationId xmlns:a16="http://schemas.microsoft.com/office/drawing/2014/main" id="{6F264EED-AA20-EFBB-EFB2-BC03CA4D6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93" y="1248348"/>
            <a:ext cx="4146660" cy="2562543"/>
          </a:xfrm>
          <a:prstGeom prst="rect">
            <a:avLst/>
          </a:prstGeom>
        </p:spPr>
      </p:pic>
      <p:pic>
        <p:nvPicPr>
          <p:cNvPr id="18" name="Imagen 17" descr="Hombre surfeando entre las olas del mar&#10;&#10;Descripción generada automáticamente">
            <a:extLst>
              <a:ext uri="{FF2B5EF4-FFF2-40B4-BE49-F238E27FC236}">
                <a16:creationId xmlns:a16="http://schemas.microsoft.com/office/drawing/2014/main" id="{8FB9A297-8EE5-D5A0-42C7-1B2483D6E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248348"/>
            <a:ext cx="4146661" cy="2562544"/>
          </a:xfrm>
          <a:prstGeom prst="rect">
            <a:avLst/>
          </a:prstGeom>
        </p:spPr>
      </p:pic>
      <p:pic>
        <p:nvPicPr>
          <p:cNvPr id="20" name="Imagen 1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99FFA9EA-7D9C-01A4-BC1A-F3515BE928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498" t="3634" r="12438" b="62480"/>
          <a:stretch/>
        </p:blipFill>
        <p:spPr>
          <a:xfrm>
            <a:off x="4572000" y="3912002"/>
            <a:ext cx="4146660" cy="234420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740C548F-4863-DEAA-C488-135AA5D78EDB}"/>
              </a:ext>
            </a:extLst>
          </p:cNvPr>
          <p:cNvSpPr/>
          <p:nvPr/>
        </p:nvSpPr>
        <p:spPr>
          <a:xfrm>
            <a:off x="6454347" y="4913341"/>
            <a:ext cx="340290" cy="393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3C4D7B2-B75F-669D-351B-2087756CB028}"/>
              </a:ext>
            </a:extLst>
          </p:cNvPr>
          <p:cNvSpPr/>
          <p:nvPr/>
        </p:nvSpPr>
        <p:spPr>
          <a:xfrm>
            <a:off x="4669092" y="1330635"/>
            <a:ext cx="340290" cy="393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A38473B-4735-CB01-529F-70CCE9B8D7F7}"/>
              </a:ext>
            </a:extLst>
          </p:cNvPr>
          <p:cNvSpPr/>
          <p:nvPr/>
        </p:nvSpPr>
        <p:spPr>
          <a:xfrm>
            <a:off x="425339" y="4010105"/>
            <a:ext cx="340290" cy="393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AA4593F-A677-39B2-A377-53AEC6719EDF}"/>
              </a:ext>
            </a:extLst>
          </p:cNvPr>
          <p:cNvSpPr/>
          <p:nvPr/>
        </p:nvSpPr>
        <p:spPr>
          <a:xfrm>
            <a:off x="449699" y="1330635"/>
            <a:ext cx="340290" cy="393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B2211B87-7962-5D49-CCDE-3CFA16F43976}"/>
              </a:ext>
            </a:extLst>
          </p:cNvPr>
          <p:cNvSpPr/>
          <p:nvPr/>
        </p:nvSpPr>
        <p:spPr>
          <a:xfrm>
            <a:off x="7820639" y="4499541"/>
            <a:ext cx="340290" cy="393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06C0E06-8145-78EB-48B9-A7B9CADA3A82}"/>
              </a:ext>
            </a:extLst>
          </p:cNvPr>
          <p:cNvSpPr/>
          <p:nvPr/>
        </p:nvSpPr>
        <p:spPr>
          <a:xfrm>
            <a:off x="5685885" y="4215615"/>
            <a:ext cx="340290" cy="393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F5EAF2-B5D2-17FA-34E6-A17E9C3EA7AF}"/>
              </a:ext>
            </a:extLst>
          </p:cNvPr>
          <p:cNvSpPr txBox="1"/>
          <p:nvPr/>
        </p:nvSpPr>
        <p:spPr>
          <a:xfrm>
            <a:off x="3716770" y="3581958"/>
            <a:ext cx="8577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/>
              <a:t>@</a:t>
            </a:r>
            <a:r>
              <a:rPr lang="es-ES" sz="600" dirty="0" err="1"/>
              <a:t>desde_la_orilla</a:t>
            </a:r>
            <a:endParaRPr lang="es-ES" sz="6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1F801A8-C920-7B48-11ED-02790F94D675}"/>
              </a:ext>
            </a:extLst>
          </p:cNvPr>
          <p:cNvSpPr txBox="1"/>
          <p:nvPr/>
        </p:nvSpPr>
        <p:spPr>
          <a:xfrm>
            <a:off x="7945363" y="3581958"/>
            <a:ext cx="8577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/>
              <a:t>@</a:t>
            </a:r>
            <a:r>
              <a:rPr lang="es-ES" sz="600" dirty="0" err="1"/>
              <a:t>desde_la_orilla</a:t>
            </a:r>
            <a:endParaRPr lang="es-ES" sz="600" dirty="0"/>
          </a:p>
        </p:txBody>
      </p:sp>
    </p:spTree>
    <p:extLst>
      <p:ext uri="{BB962C8B-B14F-4D97-AF65-F5344CB8AC3E}">
        <p14:creationId xmlns:p14="http://schemas.microsoft.com/office/powerpoint/2010/main" val="293031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0E4F2F7-9B4D-1ED9-809D-909699589798}"/>
              </a:ext>
            </a:extLst>
          </p:cNvPr>
          <p:cNvGrpSpPr/>
          <p:nvPr/>
        </p:nvGrpSpPr>
        <p:grpSpPr>
          <a:xfrm>
            <a:off x="670585" y="2076292"/>
            <a:ext cx="7802829" cy="2705416"/>
            <a:chOff x="189613" y="2733504"/>
            <a:chExt cx="7802829" cy="2705416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56712DE-CF6F-ACD2-51C9-3E0137980417}"/>
                </a:ext>
              </a:extLst>
            </p:cNvPr>
            <p:cNvGrpSpPr/>
            <p:nvPr/>
          </p:nvGrpSpPr>
          <p:grpSpPr>
            <a:xfrm>
              <a:off x="189613" y="2737870"/>
              <a:ext cx="3772786" cy="2701050"/>
              <a:chOff x="109649" y="2650230"/>
              <a:chExt cx="3772786" cy="2701050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40B1AFA6-35FD-224A-2F62-D477B421BBDB}"/>
                  </a:ext>
                </a:extLst>
              </p:cNvPr>
              <p:cNvSpPr txBox="1"/>
              <p:nvPr/>
            </p:nvSpPr>
            <p:spPr>
              <a:xfrm>
                <a:off x="109649" y="2650230"/>
                <a:ext cx="377278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500" b="1" dirty="0">
                    <a:cs typeface="Calibri" panose="020F0502020204030204" pitchFamily="34" charset="0"/>
                  </a:rPr>
                  <a:t>Downscaling </a:t>
                </a:r>
                <a:r>
                  <a:rPr lang="en-AU" sz="1500" b="1" dirty="0" err="1">
                    <a:cs typeface="Calibri" panose="020F0502020204030204" pitchFamily="34" charset="0"/>
                  </a:rPr>
                  <a:t>dinámico</a:t>
                </a:r>
                <a:r>
                  <a:rPr lang="en-AU" sz="1500" b="1" dirty="0">
                    <a:cs typeface="Calibri" panose="020F0502020204030204" pitchFamily="34" charset="0"/>
                  </a:rPr>
                  <a:t> </a:t>
                </a:r>
                <a:r>
                  <a:rPr lang="en-AU" sz="1500" b="1" dirty="0" err="1">
                    <a:cs typeface="Calibri" panose="020F0502020204030204" pitchFamily="34" charset="0"/>
                  </a:rPr>
                  <a:t>clásico</a:t>
                </a:r>
                <a:endParaRPr lang="en-AU" sz="1500" b="1" dirty="0">
                  <a:cs typeface="Calibri" panose="020F0502020204030204" pitchFamily="34" charset="0"/>
                </a:endParaRPr>
              </a:p>
            </p:txBody>
          </p:sp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3AD42BCD-88E6-1C59-9F53-AE99B5E0340D}"/>
                  </a:ext>
                </a:extLst>
              </p:cNvPr>
              <p:cNvGrpSpPr/>
              <p:nvPr/>
            </p:nvGrpSpPr>
            <p:grpSpPr>
              <a:xfrm>
                <a:off x="347924" y="2972308"/>
                <a:ext cx="3422539" cy="2378972"/>
                <a:chOff x="241055" y="3464857"/>
                <a:chExt cx="4929657" cy="3264978"/>
              </a:xfrm>
            </p:grpSpPr>
            <p:sp>
              <p:nvSpPr>
                <p:cNvPr id="21" name="Rectángulo redondeado 20">
                  <a:extLst>
                    <a:ext uri="{FF2B5EF4-FFF2-40B4-BE49-F238E27FC236}">
                      <a16:creationId xmlns:a16="http://schemas.microsoft.com/office/drawing/2014/main" id="{3A020B91-221A-C8B8-66B7-C202CCD92471}"/>
                    </a:ext>
                  </a:extLst>
                </p:cNvPr>
                <p:cNvSpPr/>
                <p:nvPr/>
              </p:nvSpPr>
              <p:spPr>
                <a:xfrm>
                  <a:off x="241055" y="3464857"/>
                  <a:ext cx="4929657" cy="3221834"/>
                </a:xfrm>
                <a:prstGeom prst="roundRect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23" name="Grupo 22">
                  <a:extLst>
                    <a:ext uri="{FF2B5EF4-FFF2-40B4-BE49-F238E27FC236}">
                      <a16:creationId xmlns:a16="http://schemas.microsoft.com/office/drawing/2014/main" id="{D37947FA-C1F0-E2FF-A25E-1FE12FA02ABE}"/>
                    </a:ext>
                  </a:extLst>
                </p:cNvPr>
                <p:cNvGrpSpPr/>
                <p:nvPr/>
              </p:nvGrpSpPr>
              <p:grpSpPr>
                <a:xfrm>
                  <a:off x="1610939" y="5036822"/>
                  <a:ext cx="1692228" cy="1693013"/>
                  <a:chOff x="3951735" y="2741151"/>
                  <a:chExt cx="3828050" cy="3829826"/>
                </a:xfrm>
              </p:grpSpPr>
              <p:pic>
                <p:nvPicPr>
                  <p:cNvPr id="25" name="Picture 4" descr="IAMercy — Contact International Alliance for Mercy (IAMercy)">
                    <a:extLst>
                      <a:ext uri="{FF2B5EF4-FFF2-40B4-BE49-F238E27FC236}">
                        <a16:creationId xmlns:a16="http://schemas.microsoft.com/office/drawing/2014/main" id="{F2F228D9-93C7-C678-BCE4-98AC9E202D0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biLevel thresh="50000"/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colorTemperature colorTemp="4700"/>
                            </a14:imgEffect>
                            <a14:imgEffect>
                              <a14:saturation sat="2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1735" y="2741151"/>
                    <a:ext cx="3828050" cy="38298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6" name="Rectángulo redondeado 25">
                    <a:extLst>
                      <a:ext uri="{FF2B5EF4-FFF2-40B4-BE49-F238E27FC236}">
                        <a16:creationId xmlns:a16="http://schemas.microsoft.com/office/drawing/2014/main" id="{2F0F0BA0-FDC4-C989-7A30-2EB1266CE0A7}"/>
                      </a:ext>
                    </a:extLst>
                  </p:cNvPr>
                  <p:cNvSpPr/>
                  <p:nvPr/>
                </p:nvSpPr>
                <p:spPr>
                  <a:xfrm>
                    <a:off x="4716666" y="2954302"/>
                    <a:ext cx="2298188" cy="425489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25274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7" name="Rectángulo redondeado 26">
                    <a:extLst>
                      <a:ext uri="{FF2B5EF4-FFF2-40B4-BE49-F238E27FC236}">
                        <a16:creationId xmlns:a16="http://schemas.microsoft.com/office/drawing/2014/main" id="{1E625C4B-5E08-E2AE-C202-6B786F0F0BE7}"/>
                      </a:ext>
                    </a:extLst>
                  </p:cNvPr>
                  <p:cNvSpPr/>
                  <p:nvPr/>
                </p:nvSpPr>
                <p:spPr>
                  <a:xfrm>
                    <a:off x="4863666" y="3037180"/>
                    <a:ext cx="1119871" cy="299230"/>
                  </a:xfrm>
                  <a:prstGeom prst="roundRect">
                    <a:avLst/>
                  </a:prstGeom>
                  <a:solidFill>
                    <a:srgbClr val="F187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7BFB6E63-CB0E-9492-346B-486F162FB634}"/>
                    </a:ext>
                  </a:extLst>
                </p:cNvPr>
                <p:cNvSpPr/>
                <p:nvPr/>
              </p:nvSpPr>
              <p:spPr>
                <a:xfrm>
                  <a:off x="302132" y="3727374"/>
                  <a:ext cx="4789148" cy="13094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AU" sz="1400" dirty="0" err="1"/>
                    <a:t>Enormes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cantidades</a:t>
                  </a:r>
                  <a:r>
                    <a:rPr lang="en-AU" sz="1400" dirty="0"/>
                    <a:t> de </a:t>
                  </a:r>
                  <a:r>
                    <a:rPr lang="en-AU" sz="1400" dirty="0" err="1"/>
                    <a:t>datos</a:t>
                  </a:r>
                  <a:r>
                    <a:rPr lang="en-AU" sz="1400" dirty="0"/>
                    <a:t> para </a:t>
                  </a:r>
                  <a:r>
                    <a:rPr lang="en-AU" sz="1400" dirty="0" err="1"/>
                    <a:t>analizar</a:t>
                  </a:r>
                  <a:endParaRPr lang="en-AU" sz="1400" dirty="0"/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AU" sz="1400" dirty="0" err="1"/>
                    <a:t>Precisos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pero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computacionalemente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muy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costosos</a:t>
                  </a:r>
                  <a:endParaRPr lang="en-AU" sz="1400" b="1" dirty="0"/>
                </a:p>
              </p:txBody>
            </p:sp>
          </p:grp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C4C104E-2F77-B2F6-3813-A57F6C18E1A5}"/>
                </a:ext>
              </a:extLst>
            </p:cNvPr>
            <p:cNvGrpSpPr/>
            <p:nvPr/>
          </p:nvGrpSpPr>
          <p:grpSpPr>
            <a:xfrm>
              <a:off x="4572000" y="2733504"/>
              <a:ext cx="3420442" cy="2176365"/>
              <a:chOff x="4914666" y="2718998"/>
              <a:chExt cx="3420442" cy="2176365"/>
            </a:xfrm>
          </p:grpSpPr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97759DF-12E0-B0B4-835D-51CA171F3177}"/>
                  </a:ext>
                </a:extLst>
              </p:cNvPr>
              <p:cNvSpPr txBox="1"/>
              <p:nvPr/>
            </p:nvSpPr>
            <p:spPr>
              <a:xfrm>
                <a:off x="5214119" y="2718998"/>
                <a:ext cx="282153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500" b="1" dirty="0" err="1"/>
                  <a:t>Métodos</a:t>
                </a:r>
                <a:r>
                  <a:rPr lang="en-AU" sz="1500" b="1" dirty="0"/>
                  <a:t> </a:t>
                </a:r>
                <a:r>
                  <a:rPr lang="en-AU" sz="1500" b="1" dirty="0" err="1"/>
                  <a:t>híbridos</a:t>
                </a:r>
                <a:endParaRPr lang="en-AU" sz="1500" b="1" dirty="0"/>
              </a:p>
            </p:txBody>
          </p:sp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9B1B8611-A825-723C-D5AB-B10E02F91916}"/>
                  </a:ext>
                </a:extLst>
              </p:cNvPr>
              <p:cNvGrpSpPr/>
              <p:nvPr/>
            </p:nvGrpSpPr>
            <p:grpSpPr>
              <a:xfrm>
                <a:off x="4914666" y="3043939"/>
                <a:ext cx="3420442" cy="1851424"/>
                <a:chOff x="7096447" y="1463487"/>
                <a:chExt cx="4926637" cy="2540954"/>
              </a:xfrm>
            </p:grpSpPr>
            <p:sp>
              <p:nvSpPr>
                <p:cNvPr id="37" name="Rectángulo redondeado 36">
                  <a:extLst>
                    <a:ext uri="{FF2B5EF4-FFF2-40B4-BE49-F238E27FC236}">
                      <a16:creationId xmlns:a16="http://schemas.microsoft.com/office/drawing/2014/main" id="{48E99C85-7B0B-0386-AD7A-64E518FA8EE6}"/>
                    </a:ext>
                  </a:extLst>
                </p:cNvPr>
                <p:cNvSpPr/>
                <p:nvPr/>
              </p:nvSpPr>
              <p:spPr>
                <a:xfrm>
                  <a:off x="7187408" y="1463487"/>
                  <a:ext cx="4835676" cy="2540954"/>
                </a:xfrm>
                <a:prstGeom prst="roundRect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716A758E-8A30-BB74-1221-A7622BBCB0E5}"/>
                    </a:ext>
                  </a:extLst>
                </p:cNvPr>
                <p:cNvSpPr txBox="1"/>
                <p:nvPr/>
              </p:nvSpPr>
              <p:spPr>
                <a:xfrm>
                  <a:off x="7096447" y="2634987"/>
                  <a:ext cx="4926637" cy="1182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AU" sz="2000" dirty="0">
                    <a:latin typeface="Optima" panose="02000503060000020004" pitchFamily="2" charset="0"/>
                  </a:endParaRPr>
                </a:p>
                <a:p>
                  <a:pPr marL="285750" indent="-285750" algn="ctr">
                    <a:buFont typeface="Arial" panose="020B0604020202020204" pitchFamily="34" charset="0"/>
                    <a:buChar char="•"/>
                  </a:pPr>
                  <a:r>
                    <a:rPr lang="en-AU" sz="1500" dirty="0" err="1"/>
                    <a:t>Reducen</a:t>
                  </a:r>
                  <a:r>
                    <a:rPr lang="en-AU" sz="1500" dirty="0"/>
                    <a:t> </a:t>
                  </a:r>
                  <a:r>
                    <a:rPr lang="en-AU" sz="1500" dirty="0" err="1"/>
                    <a:t>significativamente</a:t>
                  </a:r>
                  <a:r>
                    <a:rPr lang="en-AU" sz="1500" dirty="0"/>
                    <a:t> </a:t>
                  </a:r>
                  <a:r>
                    <a:rPr lang="en-AU" sz="1500" dirty="0" err="1"/>
                    <a:t>los</a:t>
                  </a:r>
                  <a:r>
                    <a:rPr lang="en-AU" sz="1500" dirty="0"/>
                    <a:t> </a:t>
                  </a:r>
                  <a:r>
                    <a:rPr lang="en-AU" sz="1500" dirty="0" err="1"/>
                    <a:t>datos</a:t>
                  </a:r>
                  <a:r>
                    <a:rPr lang="en-AU" sz="1500" dirty="0"/>
                    <a:t> </a:t>
                  </a:r>
                </a:p>
                <a:p>
                  <a:pPr marL="285750" indent="-285750" algn="ctr">
                    <a:buFont typeface="Arial" panose="020B0604020202020204" pitchFamily="34" charset="0"/>
                    <a:buChar char="•"/>
                  </a:pPr>
                  <a:r>
                    <a:rPr lang="en-AU" sz="1500" b="1" dirty="0" err="1"/>
                    <a:t>Rápidos</a:t>
                  </a:r>
                  <a:r>
                    <a:rPr lang="en-AU" sz="1500" b="1" dirty="0"/>
                    <a:t> </a:t>
                  </a:r>
                  <a:r>
                    <a:rPr lang="en-AU" sz="1500" dirty="0"/>
                    <a:t>y </a:t>
                  </a:r>
                  <a:r>
                    <a:rPr lang="en-AU" sz="1500" dirty="0" err="1"/>
                    <a:t>eficientes</a:t>
                  </a:r>
                  <a:endParaRPr lang="en-AU" sz="1500" dirty="0"/>
                </a:p>
              </p:txBody>
            </p:sp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1EEA4B2C-5945-BCC6-BD28-0103B38B5A74}"/>
                    </a:ext>
                  </a:extLst>
                </p:cNvPr>
                <p:cNvSpPr/>
                <p:nvPr/>
              </p:nvSpPr>
              <p:spPr>
                <a:xfrm>
                  <a:off x="7685382" y="1569334"/>
                  <a:ext cx="3967408" cy="4435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AU" sz="1500" dirty="0" err="1"/>
                    <a:t>Técnicas</a:t>
                  </a:r>
                  <a:r>
                    <a:rPr lang="en-AU" sz="1500" dirty="0"/>
                    <a:t> </a:t>
                  </a:r>
                  <a:r>
                    <a:rPr lang="en-AU" sz="1500" dirty="0" err="1"/>
                    <a:t>Estadísticas</a:t>
                  </a:r>
                  <a:r>
                    <a:rPr lang="en-AU" sz="1500" dirty="0"/>
                    <a:t> + </a:t>
                  </a:r>
                  <a:r>
                    <a:rPr lang="en-AU" sz="1500" dirty="0" err="1"/>
                    <a:t>Dinámicas</a:t>
                  </a:r>
                  <a:endParaRPr lang="en-AU" sz="1500" dirty="0"/>
                </a:p>
              </p:txBody>
            </p:sp>
            <p:pic>
              <p:nvPicPr>
                <p:cNvPr id="40" name="Gráfico 39" descr="Gráfico de barras con relleno sólido">
                  <a:extLst>
                    <a:ext uri="{FF2B5EF4-FFF2-40B4-BE49-F238E27FC236}">
                      <a16:creationId xmlns:a16="http://schemas.microsoft.com/office/drawing/2014/main" id="{AB685B3C-73B9-F711-20E2-B64B549D48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97919" y="199072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1" name="Gráfico 40" descr="Base de datos con relleno sólido">
                  <a:extLst>
                    <a:ext uri="{FF2B5EF4-FFF2-40B4-BE49-F238E27FC236}">
                      <a16:creationId xmlns:a16="http://schemas.microsoft.com/office/drawing/2014/main" id="{489FDDF9-CB31-4397-7C90-0962A8C99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59767" y="1982532"/>
                  <a:ext cx="914400" cy="9144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4" name="Gráfico 43" descr="Flechas de cheurón contorno">
              <a:extLst>
                <a:ext uri="{FF2B5EF4-FFF2-40B4-BE49-F238E27FC236}">
                  <a16:creationId xmlns:a16="http://schemas.microsoft.com/office/drawing/2014/main" id="{8423A718-6E27-5F07-9354-42703EEC4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41692" y="3650068"/>
              <a:ext cx="634845" cy="666262"/>
            </a:xfrm>
            <a:prstGeom prst="rect">
              <a:avLst/>
            </a:prstGeom>
          </p:spPr>
        </p:pic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B56D986-8F3D-9A33-6DEA-A263939D0697}"/>
              </a:ext>
            </a:extLst>
          </p:cNvPr>
          <p:cNvSpPr txBox="1"/>
          <p:nvPr/>
        </p:nvSpPr>
        <p:spPr>
          <a:xfrm>
            <a:off x="113004" y="52306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3691899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" t="5522" r="2614" b="1952"/>
          <a:stretch/>
        </p:blipFill>
        <p:spPr>
          <a:xfrm>
            <a:off x="6668340" y="5892922"/>
            <a:ext cx="2442626" cy="7574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58" y="5958827"/>
            <a:ext cx="679324" cy="6256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6C529F-A97E-6BB2-B29E-0FF92E68E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054" y="0"/>
            <a:ext cx="2470957" cy="74426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929980C-E1E6-9B98-E23B-0257B484ACC1}"/>
              </a:ext>
            </a:extLst>
          </p:cNvPr>
          <p:cNvSpPr txBox="1"/>
          <p:nvPr/>
        </p:nvSpPr>
        <p:spPr>
          <a:xfrm>
            <a:off x="1143724" y="2294165"/>
            <a:ext cx="68565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sz="2100" dirty="0">
                <a:latin typeface="Candara" panose="020E0502030303020204" pitchFamily="34" charset="0"/>
              </a:rPr>
            </a:br>
            <a:endParaRPr lang="es-ES" sz="2100" dirty="0">
              <a:latin typeface="Candara" panose="020E0502030303020204" pitchFamily="34" charset="0"/>
            </a:endParaRPr>
          </a:p>
          <a:p>
            <a:pPr algn="ctr"/>
            <a:r>
              <a:rPr lang="es-ES" sz="2100" dirty="0" err="1">
                <a:latin typeface="Candara" panose="020E0502030303020204" pitchFamily="34" charset="0"/>
              </a:rPr>
              <a:t>javier.tausia@unican.es</a:t>
            </a:r>
            <a:endParaRPr lang="es-ES" sz="2100" dirty="0">
              <a:latin typeface="Candara" panose="020E0502030303020204" pitchFamily="34" charset="0"/>
            </a:endParaRPr>
          </a:p>
          <a:p>
            <a:pPr algn="ctr"/>
            <a:r>
              <a:rPr lang="es-ES" sz="2100" dirty="0">
                <a:latin typeface="Candara" panose="020E0502030303020204" pitchFamily="34" charset="0"/>
                <a:hlinkClick r:id="rId6"/>
              </a:rPr>
              <a:t>geoocean.unican.es</a:t>
            </a:r>
            <a:endParaRPr lang="es-ES" sz="2100" dirty="0">
              <a:latin typeface="Candara" panose="020E0502030303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F0AF17-1683-7DFF-0018-D9A225A284B2}"/>
              </a:ext>
            </a:extLst>
          </p:cNvPr>
          <p:cNvSpPr txBox="1"/>
          <p:nvPr/>
        </p:nvSpPr>
        <p:spPr>
          <a:xfrm>
            <a:off x="1056190" y="2329233"/>
            <a:ext cx="703162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300" dirty="0">
                <a:latin typeface="Candara" panose="020E0502030303020204" pitchFamily="34" charset="0"/>
              </a:rPr>
              <a:t>Javier </a:t>
            </a:r>
            <a:r>
              <a:rPr lang="es-ES" sz="3300" dirty="0" err="1">
                <a:latin typeface="Candara" panose="020E0502030303020204" pitchFamily="34" charset="0"/>
              </a:rPr>
              <a:t>Tausía</a:t>
            </a:r>
            <a:r>
              <a:rPr lang="es-ES" sz="3300" dirty="0">
                <a:latin typeface="Candara" panose="020E0502030303020204" pitchFamily="34" charset="0"/>
              </a:rPr>
              <a:t> </a:t>
            </a:r>
            <a:r>
              <a:rPr lang="es-ES" sz="3300" dirty="0" err="1">
                <a:latin typeface="Candara" panose="020E0502030303020204" pitchFamily="34" charset="0"/>
              </a:rPr>
              <a:t>Hoyal</a:t>
            </a:r>
            <a:endParaRPr lang="es-ES" sz="3300" dirty="0">
              <a:latin typeface="Candara" panose="020E0502030303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7577F34-11C0-DFF7-6B4A-25C1358C3BC0}"/>
              </a:ext>
            </a:extLst>
          </p:cNvPr>
          <p:cNvSpPr txBox="1"/>
          <p:nvPr/>
        </p:nvSpPr>
        <p:spPr>
          <a:xfrm>
            <a:off x="948754" y="5166662"/>
            <a:ext cx="4641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/>
              </a:rPr>
              <a:t>https://gitlab.com/geoocean/bluemath/bluemath-projects/calvalwaves</a:t>
            </a:r>
            <a:endParaRPr lang="en-US" sz="1200" dirty="0"/>
          </a:p>
          <a:p>
            <a:r>
              <a:rPr lang="en-US" sz="1200" dirty="0">
                <a:hlinkClick r:id="rId8"/>
              </a:rPr>
              <a:t>https://gitlab.com/geoocean/bluemath/bluemath-projects/deliwaves</a:t>
            </a:r>
            <a:endParaRPr lang="en-US" sz="1200" dirty="0"/>
          </a:p>
        </p:txBody>
      </p:sp>
      <p:pic>
        <p:nvPicPr>
          <p:cNvPr id="10244" name="Picture 4" descr="A new GitLab Logo | GitLab">
            <a:extLst>
              <a:ext uri="{FF2B5EF4-FFF2-40B4-BE49-F238E27FC236}">
                <a16:creationId xmlns:a16="http://schemas.microsoft.com/office/drawing/2014/main" id="{24234289-F463-E6EB-0BAB-C6B01E433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7521" r="22992" b="24103"/>
          <a:stretch/>
        </p:blipFill>
        <p:spPr bwMode="auto">
          <a:xfrm>
            <a:off x="254576" y="5084635"/>
            <a:ext cx="694178" cy="62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32F71D1-3163-FCBE-5D8E-74AF7BA92C23}"/>
              </a:ext>
            </a:extLst>
          </p:cNvPr>
          <p:cNvSpPr txBox="1"/>
          <p:nvPr/>
        </p:nvSpPr>
        <p:spPr>
          <a:xfrm>
            <a:off x="141301" y="5769957"/>
            <a:ext cx="4158324" cy="946413"/>
          </a:xfrm>
          <a:prstGeom prst="rect">
            <a:avLst/>
          </a:prstGeom>
          <a:solidFill>
            <a:srgbClr val="AEB9D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500" b="1">
                <a:latin typeface="Candara" panose="020E0502030303020204" pitchFamily="34" charset="0"/>
              </a:rPr>
              <a:t>Agradecimientos</a:t>
            </a:r>
            <a:endParaRPr lang="es-ES" sz="1500" b="1" dirty="0">
              <a:latin typeface="Candara" panose="020E0502030303020204" pitchFamily="34" charset="0"/>
            </a:endParaRPr>
          </a:p>
          <a:p>
            <a:pPr algn="just"/>
            <a:r>
              <a:rPr lang="es-ES" sz="1350" dirty="0">
                <a:latin typeface="Candara" panose="020E0502030303020204" pitchFamily="34" charset="0"/>
              </a:rPr>
              <a:t>Este trabajo está financiado por el Ministerio de Ciencia e Innovación, bajo el proyecto de Plan Nacional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386803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0E4F2F7-9B4D-1ED9-809D-909699589798}"/>
              </a:ext>
            </a:extLst>
          </p:cNvPr>
          <p:cNvGrpSpPr/>
          <p:nvPr/>
        </p:nvGrpSpPr>
        <p:grpSpPr>
          <a:xfrm>
            <a:off x="670585" y="915712"/>
            <a:ext cx="7802829" cy="2752308"/>
            <a:chOff x="189613" y="2686612"/>
            <a:chExt cx="7802829" cy="2752308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56712DE-CF6F-ACD2-51C9-3E0137980417}"/>
                </a:ext>
              </a:extLst>
            </p:cNvPr>
            <p:cNvGrpSpPr/>
            <p:nvPr/>
          </p:nvGrpSpPr>
          <p:grpSpPr>
            <a:xfrm>
              <a:off x="189613" y="2737870"/>
              <a:ext cx="3772786" cy="2701050"/>
              <a:chOff x="109649" y="2650230"/>
              <a:chExt cx="3772786" cy="2701050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40B1AFA6-35FD-224A-2F62-D477B421BBDB}"/>
                  </a:ext>
                </a:extLst>
              </p:cNvPr>
              <p:cNvSpPr txBox="1"/>
              <p:nvPr/>
            </p:nvSpPr>
            <p:spPr>
              <a:xfrm>
                <a:off x="109649" y="2650230"/>
                <a:ext cx="377278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500" b="1" dirty="0">
                    <a:cs typeface="Calibri" panose="020F0502020204030204" pitchFamily="34" charset="0"/>
                  </a:rPr>
                  <a:t>Downscaling </a:t>
                </a:r>
                <a:r>
                  <a:rPr lang="en-AU" sz="1500" b="1" dirty="0" err="1">
                    <a:cs typeface="Calibri" panose="020F0502020204030204" pitchFamily="34" charset="0"/>
                  </a:rPr>
                  <a:t>dinámico</a:t>
                </a:r>
                <a:r>
                  <a:rPr lang="en-AU" sz="1500" b="1" dirty="0">
                    <a:cs typeface="Calibri" panose="020F0502020204030204" pitchFamily="34" charset="0"/>
                  </a:rPr>
                  <a:t> </a:t>
                </a:r>
                <a:r>
                  <a:rPr lang="en-AU" sz="1500" b="1" dirty="0" err="1">
                    <a:cs typeface="Calibri" panose="020F0502020204030204" pitchFamily="34" charset="0"/>
                  </a:rPr>
                  <a:t>clásico</a:t>
                </a:r>
                <a:endParaRPr lang="en-AU" sz="1500" b="1" dirty="0">
                  <a:cs typeface="Calibri" panose="020F0502020204030204" pitchFamily="34" charset="0"/>
                </a:endParaRPr>
              </a:p>
            </p:txBody>
          </p:sp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3AD42BCD-88E6-1C59-9F53-AE99B5E0340D}"/>
                  </a:ext>
                </a:extLst>
              </p:cNvPr>
              <p:cNvGrpSpPr/>
              <p:nvPr/>
            </p:nvGrpSpPr>
            <p:grpSpPr>
              <a:xfrm>
                <a:off x="347924" y="2972308"/>
                <a:ext cx="3422539" cy="2378972"/>
                <a:chOff x="241055" y="3464857"/>
                <a:chExt cx="4929657" cy="3264978"/>
              </a:xfrm>
            </p:grpSpPr>
            <p:sp>
              <p:nvSpPr>
                <p:cNvPr id="21" name="Rectángulo redondeado 20">
                  <a:extLst>
                    <a:ext uri="{FF2B5EF4-FFF2-40B4-BE49-F238E27FC236}">
                      <a16:creationId xmlns:a16="http://schemas.microsoft.com/office/drawing/2014/main" id="{3A020B91-221A-C8B8-66B7-C202CCD92471}"/>
                    </a:ext>
                  </a:extLst>
                </p:cNvPr>
                <p:cNvSpPr/>
                <p:nvPr/>
              </p:nvSpPr>
              <p:spPr>
                <a:xfrm>
                  <a:off x="241055" y="3464857"/>
                  <a:ext cx="4929657" cy="3221834"/>
                </a:xfrm>
                <a:prstGeom prst="roundRect">
                  <a:avLst/>
                </a:prstGeom>
                <a:no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23" name="Grupo 22">
                  <a:extLst>
                    <a:ext uri="{FF2B5EF4-FFF2-40B4-BE49-F238E27FC236}">
                      <a16:creationId xmlns:a16="http://schemas.microsoft.com/office/drawing/2014/main" id="{D37947FA-C1F0-E2FF-A25E-1FE12FA02ABE}"/>
                    </a:ext>
                  </a:extLst>
                </p:cNvPr>
                <p:cNvGrpSpPr/>
                <p:nvPr/>
              </p:nvGrpSpPr>
              <p:grpSpPr>
                <a:xfrm>
                  <a:off x="1610939" y="5036822"/>
                  <a:ext cx="1692228" cy="1693013"/>
                  <a:chOff x="3951735" y="2741151"/>
                  <a:chExt cx="3828050" cy="3829826"/>
                </a:xfrm>
              </p:grpSpPr>
              <p:pic>
                <p:nvPicPr>
                  <p:cNvPr id="25" name="Picture 4" descr="IAMercy — Contact International Alliance for Mercy (IAMercy)">
                    <a:extLst>
                      <a:ext uri="{FF2B5EF4-FFF2-40B4-BE49-F238E27FC236}">
                        <a16:creationId xmlns:a16="http://schemas.microsoft.com/office/drawing/2014/main" id="{F2F228D9-93C7-C678-BCE4-98AC9E202D0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biLevel thresh="50000"/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colorTemperature colorTemp="4700"/>
                            </a14:imgEffect>
                            <a14:imgEffect>
                              <a14:saturation sat="2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51735" y="2741151"/>
                    <a:ext cx="3828050" cy="38298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6" name="Rectángulo redondeado 25">
                    <a:extLst>
                      <a:ext uri="{FF2B5EF4-FFF2-40B4-BE49-F238E27FC236}">
                        <a16:creationId xmlns:a16="http://schemas.microsoft.com/office/drawing/2014/main" id="{2F0F0BA0-FDC4-C989-7A30-2EB1266CE0A7}"/>
                      </a:ext>
                    </a:extLst>
                  </p:cNvPr>
                  <p:cNvSpPr/>
                  <p:nvPr/>
                </p:nvSpPr>
                <p:spPr>
                  <a:xfrm>
                    <a:off x="4716666" y="2954302"/>
                    <a:ext cx="2298188" cy="425489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25274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27" name="Rectángulo redondeado 26">
                    <a:extLst>
                      <a:ext uri="{FF2B5EF4-FFF2-40B4-BE49-F238E27FC236}">
                        <a16:creationId xmlns:a16="http://schemas.microsoft.com/office/drawing/2014/main" id="{1E625C4B-5E08-E2AE-C202-6B786F0F0BE7}"/>
                      </a:ext>
                    </a:extLst>
                  </p:cNvPr>
                  <p:cNvSpPr/>
                  <p:nvPr/>
                </p:nvSpPr>
                <p:spPr>
                  <a:xfrm>
                    <a:off x="4863666" y="3037180"/>
                    <a:ext cx="1119871" cy="299230"/>
                  </a:xfrm>
                  <a:prstGeom prst="roundRect">
                    <a:avLst/>
                  </a:prstGeom>
                  <a:solidFill>
                    <a:srgbClr val="F1870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24" name="Rectángulo 23">
                  <a:extLst>
                    <a:ext uri="{FF2B5EF4-FFF2-40B4-BE49-F238E27FC236}">
                      <a16:creationId xmlns:a16="http://schemas.microsoft.com/office/drawing/2014/main" id="{7BFB6E63-CB0E-9492-346B-486F162FB634}"/>
                    </a:ext>
                  </a:extLst>
                </p:cNvPr>
                <p:cNvSpPr/>
                <p:nvPr/>
              </p:nvSpPr>
              <p:spPr>
                <a:xfrm>
                  <a:off x="302132" y="3727374"/>
                  <a:ext cx="4789148" cy="130944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AU" sz="1400" dirty="0" err="1"/>
                    <a:t>Enormes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cantidades</a:t>
                  </a:r>
                  <a:r>
                    <a:rPr lang="en-AU" sz="1400" dirty="0"/>
                    <a:t> de </a:t>
                  </a:r>
                  <a:r>
                    <a:rPr lang="en-AU" sz="1400" dirty="0" err="1"/>
                    <a:t>datos</a:t>
                  </a:r>
                  <a:r>
                    <a:rPr lang="en-AU" sz="1400" dirty="0"/>
                    <a:t> para </a:t>
                  </a:r>
                  <a:r>
                    <a:rPr lang="en-AU" sz="1400" dirty="0" err="1"/>
                    <a:t>analizar</a:t>
                  </a:r>
                  <a:endParaRPr lang="en-AU" sz="1400" dirty="0"/>
                </a:p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AU" sz="1400" dirty="0" err="1"/>
                    <a:t>Precisos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pero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computacionalemente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muy</a:t>
                  </a:r>
                  <a:r>
                    <a:rPr lang="en-AU" sz="1400" dirty="0"/>
                    <a:t> </a:t>
                  </a:r>
                  <a:r>
                    <a:rPr lang="en-AU" sz="1400" dirty="0" err="1"/>
                    <a:t>costosos</a:t>
                  </a:r>
                  <a:endParaRPr lang="en-AU" sz="1400" b="1" dirty="0"/>
                </a:p>
              </p:txBody>
            </p:sp>
          </p:grp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C4C104E-2F77-B2F6-3813-A57F6C18E1A5}"/>
                </a:ext>
              </a:extLst>
            </p:cNvPr>
            <p:cNvGrpSpPr/>
            <p:nvPr/>
          </p:nvGrpSpPr>
          <p:grpSpPr>
            <a:xfrm>
              <a:off x="4572000" y="2686612"/>
              <a:ext cx="3420442" cy="2223257"/>
              <a:chOff x="4914666" y="2672106"/>
              <a:chExt cx="3420442" cy="2223257"/>
            </a:xfrm>
          </p:grpSpPr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497759DF-12E0-B0B4-835D-51CA171F3177}"/>
                  </a:ext>
                </a:extLst>
              </p:cNvPr>
              <p:cNvSpPr txBox="1"/>
              <p:nvPr/>
            </p:nvSpPr>
            <p:spPr>
              <a:xfrm>
                <a:off x="5214119" y="2672106"/>
                <a:ext cx="28215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b="1" dirty="0" err="1">
                    <a:solidFill>
                      <a:srgbClr val="C00000"/>
                    </a:solidFill>
                  </a:rPr>
                  <a:t>Métodos</a:t>
                </a:r>
                <a:r>
                  <a:rPr lang="en-AU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en-AU" sz="2000" b="1" dirty="0" err="1">
                    <a:solidFill>
                      <a:srgbClr val="C00000"/>
                    </a:solidFill>
                  </a:rPr>
                  <a:t>híbridos</a:t>
                </a:r>
                <a:endParaRPr lang="en-AU" sz="2000" b="1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9B1B8611-A825-723C-D5AB-B10E02F91916}"/>
                  </a:ext>
                </a:extLst>
              </p:cNvPr>
              <p:cNvGrpSpPr/>
              <p:nvPr/>
            </p:nvGrpSpPr>
            <p:grpSpPr>
              <a:xfrm>
                <a:off x="4914666" y="3043939"/>
                <a:ext cx="3420442" cy="1851424"/>
                <a:chOff x="7096447" y="1463487"/>
                <a:chExt cx="4926637" cy="2540954"/>
              </a:xfrm>
            </p:grpSpPr>
            <p:sp>
              <p:nvSpPr>
                <p:cNvPr id="37" name="Rectángulo redondeado 36">
                  <a:extLst>
                    <a:ext uri="{FF2B5EF4-FFF2-40B4-BE49-F238E27FC236}">
                      <a16:creationId xmlns:a16="http://schemas.microsoft.com/office/drawing/2014/main" id="{48E99C85-7B0B-0386-AD7A-64E518FA8EE6}"/>
                    </a:ext>
                  </a:extLst>
                </p:cNvPr>
                <p:cNvSpPr/>
                <p:nvPr/>
              </p:nvSpPr>
              <p:spPr>
                <a:xfrm>
                  <a:off x="7187408" y="1463487"/>
                  <a:ext cx="4835676" cy="2540954"/>
                </a:xfrm>
                <a:prstGeom prst="roundRect">
                  <a:avLst/>
                </a:prstGeom>
                <a:noFill/>
                <a:ln w="76200">
                  <a:solidFill>
                    <a:srgbClr val="C0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716A758E-8A30-BB74-1221-A7622BBCB0E5}"/>
                    </a:ext>
                  </a:extLst>
                </p:cNvPr>
                <p:cNvSpPr txBox="1"/>
                <p:nvPr/>
              </p:nvSpPr>
              <p:spPr>
                <a:xfrm>
                  <a:off x="7096447" y="2634987"/>
                  <a:ext cx="4926637" cy="1182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AU" sz="2000" dirty="0">
                    <a:latin typeface="Optima" panose="02000503060000020004" pitchFamily="2" charset="0"/>
                  </a:endParaRPr>
                </a:p>
                <a:p>
                  <a:pPr marL="285750" indent="-285750" algn="ctr">
                    <a:buFont typeface="Arial" panose="020B0604020202020204" pitchFamily="34" charset="0"/>
                    <a:buChar char="•"/>
                  </a:pPr>
                  <a:r>
                    <a:rPr lang="en-AU" sz="1500" dirty="0" err="1"/>
                    <a:t>Reducen</a:t>
                  </a:r>
                  <a:r>
                    <a:rPr lang="en-AU" sz="1500" dirty="0"/>
                    <a:t> </a:t>
                  </a:r>
                  <a:r>
                    <a:rPr lang="en-AU" sz="1500" dirty="0" err="1"/>
                    <a:t>significativamente</a:t>
                  </a:r>
                  <a:r>
                    <a:rPr lang="en-AU" sz="1500" dirty="0"/>
                    <a:t> </a:t>
                  </a:r>
                  <a:r>
                    <a:rPr lang="en-AU" sz="1500" dirty="0" err="1"/>
                    <a:t>los</a:t>
                  </a:r>
                  <a:r>
                    <a:rPr lang="en-AU" sz="1500" dirty="0"/>
                    <a:t> </a:t>
                  </a:r>
                  <a:r>
                    <a:rPr lang="en-AU" sz="1500" dirty="0" err="1"/>
                    <a:t>datos</a:t>
                  </a:r>
                  <a:r>
                    <a:rPr lang="en-AU" sz="1500" dirty="0"/>
                    <a:t> </a:t>
                  </a:r>
                </a:p>
                <a:p>
                  <a:pPr marL="285750" indent="-285750" algn="ctr">
                    <a:buFont typeface="Arial" panose="020B0604020202020204" pitchFamily="34" charset="0"/>
                    <a:buChar char="•"/>
                  </a:pPr>
                  <a:r>
                    <a:rPr lang="en-AU" sz="1500" b="1" dirty="0" err="1"/>
                    <a:t>Rápidos</a:t>
                  </a:r>
                  <a:r>
                    <a:rPr lang="en-AU" sz="1500" b="1" dirty="0"/>
                    <a:t> </a:t>
                  </a:r>
                  <a:r>
                    <a:rPr lang="en-AU" sz="1500" dirty="0"/>
                    <a:t>y </a:t>
                  </a:r>
                  <a:r>
                    <a:rPr lang="en-AU" sz="1500" dirty="0" err="1"/>
                    <a:t>eficientes</a:t>
                  </a:r>
                  <a:endParaRPr lang="en-AU" sz="1500" dirty="0"/>
                </a:p>
              </p:txBody>
            </p:sp>
            <p:sp>
              <p:nvSpPr>
                <p:cNvPr id="39" name="Rectángulo 38">
                  <a:extLst>
                    <a:ext uri="{FF2B5EF4-FFF2-40B4-BE49-F238E27FC236}">
                      <a16:creationId xmlns:a16="http://schemas.microsoft.com/office/drawing/2014/main" id="{1EEA4B2C-5945-BCC6-BD28-0103B38B5A74}"/>
                    </a:ext>
                  </a:extLst>
                </p:cNvPr>
                <p:cNvSpPr/>
                <p:nvPr/>
              </p:nvSpPr>
              <p:spPr>
                <a:xfrm>
                  <a:off x="7685382" y="1569334"/>
                  <a:ext cx="3967408" cy="4435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AU" sz="1500" dirty="0" err="1"/>
                    <a:t>Técnicas</a:t>
                  </a:r>
                  <a:r>
                    <a:rPr lang="en-AU" sz="1500" dirty="0"/>
                    <a:t> </a:t>
                  </a:r>
                  <a:r>
                    <a:rPr lang="en-AU" sz="1500" dirty="0" err="1"/>
                    <a:t>Estadísticas</a:t>
                  </a:r>
                  <a:r>
                    <a:rPr lang="en-AU" sz="1500" dirty="0"/>
                    <a:t> + </a:t>
                  </a:r>
                  <a:r>
                    <a:rPr lang="en-AU" sz="1500" dirty="0" err="1"/>
                    <a:t>Dinámicas</a:t>
                  </a:r>
                  <a:endParaRPr lang="en-AU" sz="1500" dirty="0"/>
                </a:p>
              </p:txBody>
            </p:sp>
            <p:pic>
              <p:nvPicPr>
                <p:cNvPr id="40" name="Gráfico 39" descr="Gráfico de barras con relleno sólido">
                  <a:extLst>
                    <a:ext uri="{FF2B5EF4-FFF2-40B4-BE49-F238E27FC236}">
                      <a16:creationId xmlns:a16="http://schemas.microsoft.com/office/drawing/2014/main" id="{AB685B3C-73B9-F711-20E2-B64B549D48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97919" y="199072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1" name="Gráfico 40" descr="Base de datos con relleno sólido">
                  <a:extLst>
                    <a:ext uri="{FF2B5EF4-FFF2-40B4-BE49-F238E27FC236}">
                      <a16:creationId xmlns:a16="http://schemas.microsoft.com/office/drawing/2014/main" id="{489FDDF9-CB31-4397-7C90-0962A8C99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59767" y="1982532"/>
                  <a:ext cx="914400" cy="9144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4" name="Gráfico 43" descr="Flechas de cheurón contorno">
              <a:extLst>
                <a:ext uri="{FF2B5EF4-FFF2-40B4-BE49-F238E27FC236}">
                  <a16:creationId xmlns:a16="http://schemas.microsoft.com/office/drawing/2014/main" id="{8423A718-6E27-5F07-9354-42703EEC4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41692" y="3650068"/>
              <a:ext cx="634845" cy="666262"/>
            </a:xfrm>
            <a:prstGeom prst="rect">
              <a:avLst/>
            </a:prstGeom>
          </p:spPr>
        </p:pic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B56D986-8F3D-9A33-6DEA-A263939D0697}"/>
              </a:ext>
            </a:extLst>
          </p:cNvPr>
          <p:cNvSpPr txBox="1"/>
          <p:nvPr/>
        </p:nvSpPr>
        <p:spPr>
          <a:xfrm>
            <a:off x="113004" y="52306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Introducción</a:t>
            </a:r>
          </a:p>
        </p:txBody>
      </p:sp>
      <p:pic>
        <p:nvPicPr>
          <p:cNvPr id="28" name="Google Shape;649;p54">
            <a:extLst>
              <a:ext uri="{FF2B5EF4-FFF2-40B4-BE49-F238E27FC236}">
                <a16:creationId xmlns:a16="http://schemas.microsoft.com/office/drawing/2014/main" id="{C4C5B575-EB63-8A9D-9846-8806962081A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92035" y="4280123"/>
            <a:ext cx="2177353" cy="205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BEAEF1-F70B-B5AD-5E8F-20499249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07" y="4744504"/>
            <a:ext cx="3176954" cy="11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 descr="Gráfico, Gráfico radial&#10;&#10;Descripción generada automáticamente">
            <a:extLst>
              <a:ext uri="{FF2B5EF4-FFF2-40B4-BE49-F238E27FC236}">
                <a16:creationId xmlns:a16="http://schemas.microsoft.com/office/drawing/2014/main" id="{F7F8905D-EB09-F372-A95A-224F0AEF1EA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97" t="6009" r="6516" b="3430"/>
          <a:stretch/>
        </p:blipFill>
        <p:spPr>
          <a:xfrm>
            <a:off x="6705180" y="4317605"/>
            <a:ext cx="2177353" cy="19788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9EAE351-168B-0D05-3359-5E0D82CD13A0}"/>
              </a:ext>
            </a:extLst>
          </p:cNvPr>
          <p:cNvSpPr txBox="1"/>
          <p:nvPr/>
        </p:nvSpPr>
        <p:spPr>
          <a:xfrm rot="20352858">
            <a:off x="437458" y="4161579"/>
            <a:ext cx="785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MDA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024C22A-0DCD-F544-8FB7-2EE8E57AFFF2}"/>
              </a:ext>
            </a:extLst>
          </p:cNvPr>
          <p:cNvSpPr txBox="1"/>
          <p:nvPr/>
        </p:nvSpPr>
        <p:spPr>
          <a:xfrm>
            <a:off x="4225030" y="4452614"/>
            <a:ext cx="1139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SWAN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A407A9B-7790-AA82-24D6-FF1DA2763923}"/>
              </a:ext>
            </a:extLst>
          </p:cNvPr>
          <p:cNvSpPr txBox="1"/>
          <p:nvPr/>
        </p:nvSpPr>
        <p:spPr>
          <a:xfrm rot="19423224">
            <a:off x="6738663" y="4141941"/>
            <a:ext cx="1139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RBF</a:t>
            </a: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3248B205-DA4A-0DC9-CAF9-AEBF4B20BF20}"/>
              </a:ext>
            </a:extLst>
          </p:cNvPr>
          <p:cNvSpPr/>
          <p:nvPr/>
        </p:nvSpPr>
        <p:spPr>
          <a:xfrm>
            <a:off x="261466" y="4102765"/>
            <a:ext cx="8734862" cy="2347536"/>
          </a:xfrm>
          <a:prstGeom prst="round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18920FA-25A9-DF48-516E-08AEFD05BCAE}"/>
              </a:ext>
            </a:extLst>
          </p:cNvPr>
          <p:cNvCxnSpPr>
            <a:stCxn id="37" idx="2"/>
            <a:endCxn id="33" idx="0"/>
          </p:cNvCxnSpPr>
          <p:nvPr/>
        </p:nvCxnSpPr>
        <p:spPr>
          <a:xfrm flipH="1">
            <a:off x="4628897" y="3138969"/>
            <a:ext cx="2165872" cy="963796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áfico 41" descr="Flechas de cheurón contorno">
            <a:extLst>
              <a:ext uri="{FF2B5EF4-FFF2-40B4-BE49-F238E27FC236}">
                <a16:creationId xmlns:a16="http://schemas.microsoft.com/office/drawing/2014/main" id="{D9CD5FE4-113F-206D-E1F9-4B30831B7D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69388" y="5102609"/>
            <a:ext cx="389516" cy="408792"/>
          </a:xfrm>
          <a:prstGeom prst="rect">
            <a:avLst/>
          </a:prstGeom>
        </p:spPr>
      </p:pic>
      <p:pic>
        <p:nvPicPr>
          <p:cNvPr id="43" name="Gráfico 42" descr="Flechas de cheurón contorno">
            <a:extLst>
              <a:ext uri="{FF2B5EF4-FFF2-40B4-BE49-F238E27FC236}">
                <a16:creationId xmlns:a16="http://schemas.microsoft.com/office/drawing/2014/main" id="{A432F19B-E7CA-6539-33A9-0700657B8D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10944" y="5066561"/>
            <a:ext cx="389516" cy="4087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ED356BA-274C-C9D6-D511-8A8628EA86C8}"/>
              </a:ext>
            </a:extLst>
          </p:cNvPr>
          <p:cNvSpPr txBox="1"/>
          <p:nvPr/>
        </p:nvSpPr>
        <p:spPr>
          <a:xfrm>
            <a:off x="3760422" y="6024224"/>
            <a:ext cx="17369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/>
              <a:t>(Camus et al., 2014)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98867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4A8704D-66F6-1643-2AC9-04B1457D6994}"/>
              </a:ext>
            </a:extLst>
          </p:cNvPr>
          <p:cNvGrpSpPr/>
          <p:nvPr/>
        </p:nvGrpSpPr>
        <p:grpSpPr>
          <a:xfrm>
            <a:off x="117299" y="2060586"/>
            <a:ext cx="8932848" cy="2736828"/>
            <a:chOff x="128348" y="2352855"/>
            <a:chExt cx="8932848" cy="2736828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420F0AD7-3159-5A24-4426-0E6F7EC3C5E0}"/>
                </a:ext>
              </a:extLst>
            </p:cNvPr>
            <p:cNvGrpSpPr/>
            <p:nvPr/>
          </p:nvGrpSpPr>
          <p:grpSpPr>
            <a:xfrm>
              <a:off x="4224561" y="2479001"/>
              <a:ext cx="4836635" cy="2541037"/>
              <a:chOff x="1590261" y="2970611"/>
              <a:chExt cx="9678609" cy="4865369"/>
            </a:xfrm>
          </p:grpSpPr>
          <p:pic>
            <p:nvPicPr>
              <p:cNvPr id="30" name="Imagen 29" descr="Mapa&#10;&#10;Descripción generada automáticamente">
                <a:extLst>
                  <a:ext uri="{FF2B5EF4-FFF2-40B4-BE49-F238E27FC236}">
                    <a16:creationId xmlns:a16="http://schemas.microsoft.com/office/drawing/2014/main" id="{AF75BE48-3A86-F1ED-E75E-92D56C62C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0261" y="2970611"/>
                <a:ext cx="9678609" cy="4865369"/>
              </a:xfrm>
              <a:prstGeom prst="rect">
                <a:avLst/>
              </a:prstGeom>
            </p:spPr>
          </p:pic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53E3B5AA-E9E3-D843-2FB6-2D7AB49ADE1B}"/>
                  </a:ext>
                </a:extLst>
              </p:cNvPr>
              <p:cNvSpPr/>
              <p:nvPr/>
            </p:nvSpPr>
            <p:spPr>
              <a:xfrm>
                <a:off x="3061252" y="5801682"/>
                <a:ext cx="564705" cy="82283"/>
              </a:xfrm>
              <a:prstGeom prst="rect">
                <a:avLst/>
              </a:prstGeom>
              <a:solidFill>
                <a:srgbClr val="4F63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7940EA4-07AE-844A-BFAD-889D5D1A58C7}"/>
                </a:ext>
              </a:extLst>
            </p:cNvPr>
            <p:cNvGrpSpPr/>
            <p:nvPr/>
          </p:nvGrpSpPr>
          <p:grpSpPr>
            <a:xfrm>
              <a:off x="128348" y="2352855"/>
              <a:ext cx="4054117" cy="2736828"/>
              <a:chOff x="431997" y="2875049"/>
              <a:chExt cx="4263571" cy="3134091"/>
            </a:xfrm>
          </p:grpSpPr>
          <p:pic>
            <p:nvPicPr>
              <p:cNvPr id="22" name="Imagen 21" descr="Un semáforo con luz roja&#10;&#10;Descripción generada automáticamente">
                <a:extLst>
                  <a:ext uri="{FF2B5EF4-FFF2-40B4-BE49-F238E27FC236}">
                    <a16:creationId xmlns:a16="http://schemas.microsoft.com/office/drawing/2014/main" id="{04574C43-F0A9-A5E1-F303-585EE3399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997" y="2906541"/>
                <a:ext cx="4263571" cy="3102599"/>
              </a:xfrm>
              <a:prstGeom prst="rect">
                <a:avLst/>
              </a:prstGeom>
            </p:spPr>
          </p:pic>
          <p:sp>
            <p:nvSpPr>
              <p:cNvPr id="32" name="Estrella de 5 puntas 31">
                <a:extLst>
                  <a:ext uri="{FF2B5EF4-FFF2-40B4-BE49-F238E27FC236}">
                    <a16:creationId xmlns:a16="http://schemas.microsoft.com/office/drawing/2014/main" id="{F1AB50DF-8BB1-5670-DB2D-EAFE29CE71D1}"/>
                  </a:ext>
                </a:extLst>
              </p:cNvPr>
              <p:cNvSpPr/>
              <p:nvPr/>
            </p:nvSpPr>
            <p:spPr>
              <a:xfrm>
                <a:off x="3106974" y="2875049"/>
                <a:ext cx="296562" cy="262065"/>
              </a:xfrm>
              <a:prstGeom prst="star5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E629505-8017-E321-4A50-5EDE8CF4F287}"/>
              </a:ext>
            </a:extLst>
          </p:cNvPr>
          <p:cNvSpPr txBox="1"/>
          <p:nvPr/>
        </p:nvSpPr>
        <p:spPr>
          <a:xfrm>
            <a:off x="113004" y="52306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Introducción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3F956E4-8ECA-0B11-58A8-E55A4C7D594A}"/>
              </a:ext>
            </a:extLst>
          </p:cNvPr>
          <p:cNvSpPr txBox="1"/>
          <p:nvPr/>
        </p:nvSpPr>
        <p:spPr>
          <a:xfrm>
            <a:off x="2926853" y="1232347"/>
            <a:ext cx="329029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Alta resolución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DAD44FF-7167-E60F-4406-B09F7347FC6C}"/>
              </a:ext>
            </a:extLst>
          </p:cNvPr>
          <p:cNvSpPr txBox="1"/>
          <p:nvPr/>
        </p:nvSpPr>
        <p:spPr>
          <a:xfrm>
            <a:off x="5763354" y="4797414"/>
            <a:ext cx="17273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/>
              <a:t>(Espejo et al., 2011)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25090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7527263-59E6-0B9E-AC9C-48AB33992767}"/>
              </a:ext>
            </a:extLst>
          </p:cNvPr>
          <p:cNvGrpSpPr/>
          <p:nvPr/>
        </p:nvGrpSpPr>
        <p:grpSpPr>
          <a:xfrm>
            <a:off x="105575" y="1505934"/>
            <a:ext cx="8932850" cy="3846131"/>
            <a:chOff x="105576" y="2601040"/>
            <a:chExt cx="8932850" cy="3846131"/>
          </a:xfrm>
        </p:grpSpPr>
        <p:pic>
          <p:nvPicPr>
            <p:cNvPr id="10246" name="Picture 6">
              <a:extLst>
                <a:ext uri="{FF2B5EF4-FFF2-40B4-BE49-F238E27FC236}">
                  <a16:creationId xmlns:a16="http://schemas.microsoft.com/office/drawing/2014/main" id="{19597F25-A0A5-BF3E-93E3-F0C772825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1274" y="4511190"/>
              <a:ext cx="4581451" cy="193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>
              <a:extLst>
                <a:ext uri="{FF2B5EF4-FFF2-40B4-BE49-F238E27FC236}">
                  <a16:creationId xmlns:a16="http://schemas.microsoft.com/office/drawing/2014/main" id="{8C42482A-1B5E-63CC-6042-A76DA4183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6" y="2601040"/>
              <a:ext cx="4302369" cy="1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>
              <a:extLst>
                <a:ext uri="{FF2B5EF4-FFF2-40B4-BE49-F238E27FC236}">
                  <a16:creationId xmlns:a16="http://schemas.microsoft.com/office/drawing/2014/main" id="{FCA6733F-09CD-EE6B-D5FE-EE7365D0D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057" y="2631892"/>
              <a:ext cx="4302369" cy="1879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E790C85-A75A-39D7-F590-4FDA7B995DCC}"/>
              </a:ext>
            </a:extLst>
          </p:cNvPr>
          <p:cNvSpPr txBox="1"/>
          <p:nvPr/>
        </p:nvSpPr>
        <p:spPr>
          <a:xfrm>
            <a:off x="113004" y="52306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Introducción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383FBD2-0732-B24E-57A0-9B9266DDC6BF}"/>
              </a:ext>
            </a:extLst>
          </p:cNvPr>
          <p:cNvSpPr txBox="1"/>
          <p:nvPr/>
        </p:nvSpPr>
        <p:spPr>
          <a:xfrm>
            <a:off x="2926851" y="779158"/>
            <a:ext cx="329029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Espectral</a:t>
            </a:r>
          </a:p>
        </p:txBody>
      </p:sp>
    </p:spTree>
    <p:extLst>
      <p:ext uri="{BB962C8B-B14F-4D97-AF65-F5344CB8AC3E}">
        <p14:creationId xmlns:p14="http://schemas.microsoft.com/office/powerpoint/2010/main" val="2835512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2676B3D8-80FE-80E7-5E2F-8CB515737639}"/>
              </a:ext>
            </a:extLst>
          </p:cNvPr>
          <p:cNvGrpSpPr/>
          <p:nvPr/>
        </p:nvGrpSpPr>
        <p:grpSpPr>
          <a:xfrm>
            <a:off x="-11723" y="1505934"/>
            <a:ext cx="9371135" cy="3846131"/>
            <a:chOff x="70" y="2601040"/>
            <a:chExt cx="9371135" cy="3846131"/>
          </a:xfrm>
        </p:grpSpPr>
        <p:pic>
          <p:nvPicPr>
            <p:cNvPr id="10246" name="Picture 6">
              <a:extLst>
                <a:ext uri="{FF2B5EF4-FFF2-40B4-BE49-F238E27FC236}">
                  <a16:creationId xmlns:a16="http://schemas.microsoft.com/office/drawing/2014/main" id="{19597F25-A0A5-BF3E-93E3-F0C7728253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281275" y="4511190"/>
              <a:ext cx="2290726" cy="193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8" name="Picture 8">
              <a:extLst>
                <a:ext uri="{FF2B5EF4-FFF2-40B4-BE49-F238E27FC236}">
                  <a16:creationId xmlns:a16="http://schemas.microsoft.com/office/drawing/2014/main" id="{8C42482A-1B5E-63CC-6042-A76DA4183D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30"/>
            <a:stretch/>
          </p:blipFill>
          <p:spPr bwMode="auto">
            <a:xfrm>
              <a:off x="70" y="2601040"/>
              <a:ext cx="2175698" cy="1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0" name="Picture 10">
              <a:extLst>
                <a:ext uri="{FF2B5EF4-FFF2-40B4-BE49-F238E27FC236}">
                  <a16:creationId xmlns:a16="http://schemas.microsoft.com/office/drawing/2014/main" id="{FCA6733F-09CD-EE6B-D5FE-EE7365D0D7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30"/>
            <a:stretch/>
          </p:blipFill>
          <p:spPr bwMode="auto">
            <a:xfrm>
              <a:off x="4466427" y="2618593"/>
              <a:ext cx="2175698" cy="1879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como saber cuando hay buenas olas interpretar mapas previosnes de mar españa tutorial">
              <a:extLst>
                <a:ext uri="{FF2B5EF4-FFF2-40B4-BE49-F238E27FC236}">
                  <a16:creationId xmlns:a16="http://schemas.microsoft.com/office/drawing/2014/main" id="{EA9CDAC8-FCF5-4419-A81C-F50C2CCD0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835" y="2947384"/>
              <a:ext cx="2232525" cy="1240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A155CCBF-B676-E3C9-8AC9-EA372457FD4C}"/>
                </a:ext>
              </a:extLst>
            </p:cNvPr>
            <p:cNvSpPr txBox="1"/>
            <p:nvPr/>
          </p:nvSpPr>
          <p:spPr>
            <a:xfrm>
              <a:off x="2550954" y="2941460"/>
              <a:ext cx="1942249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800" dirty="0">
                  <a:solidFill>
                    <a:schemeClr val="bg1"/>
                  </a:solidFill>
                </a:rPr>
                <a:t>https://</a:t>
              </a:r>
              <a:r>
                <a:rPr lang="es-ES" sz="800" dirty="0" err="1">
                  <a:solidFill>
                    <a:schemeClr val="bg1"/>
                  </a:solidFill>
                </a:rPr>
                <a:t>www.coresurfingshop.com</a:t>
              </a:r>
              <a:r>
                <a:rPr lang="es-ES" sz="800" dirty="0">
                  <a:solidFill>
                    <a:schemeClr val="bg1"/>
                  </a:solidFill>
                </a:rPr>
                <a:t>/blog/</a:t>
              </a:r>
            </a:p>
          </p:txBody>
        </p:sp>
        <p:pic>
          <p:nvPicPr>
            <p:cNvPr id="14" name="Imagen 13" descr="Una persona con una tabla de surf en el mar&#10;&#10;Descripción generada automáticamente">
              <a:extLst>
                <a:ext uri="{FF2B5EF4-FFF2-40B4-BE49-F238E27FC236}">
                  <a16:creationId xmlns:a16="http://schemas.microsoft.com/office/drawing/2014/main" id="{DFB58AD2-FF10-E296-F948-A1FD59DC1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31312"/>
            <a:stretch/>
          </p:blipFill>
          <p:spPr>
            <a:xfrm>
              <a:off x="6671193" y="2941460"/>
              <a:ext cx="2465312" cy="1246314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FDAC578-66A6-1574-AFFB-8406F2E9A7AC}"/>
                </a:ext>
              </a:extLst>
            </p:cNvPr>
            <p:cNvSpPr txBox="1"/>
            <p:nvPr/>
          </p:nvSpPr>
          <p:spPr>
            <a:xfrm>
              <a:off x="7195507" y="2927542"/>
              <a:ext cx="217569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" dirty="0"/>
                <a:t>https://</a:t>
              </a:r>
              <a:r>
                <a:rPr lang="es-ES" sz="800" dirty="0" err="1"/>
                <a:t>uncommonmedley.wordpress.com</a:t>
              </a:r>
              <a:r>
                <a:rPr lang="es-ES" sz="800" dirty="0"/>
                <a:t>/</a:t>
              </a:r>
            </a:p>
          </p:txBody>
        </p:sp>
        <p:pic>
          <p:nvPicPr>
            <p:cNvPr id="15362" name="Picture 2" descr="PLAYA DE LAS 7 OLAS (Tayrona National Park) - 2022 Qué saber antes de ir -  Lo más comentado por la gente - Tripadvisor">
              <a:extLst>
                <a:ext uri="{FF2B5EF4-FFF2-40B4-BE49-F238E27FC236}">
                  <a16:creationId xmlns:a16="http://schemas.microsoft.com/office/drawing/2014/main" id="{015DEE42-8A25-C4D3-46BA-3F2D5F485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508" y="4668599"/>
              <a:ext cx="2290726" cy="1608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1FACE154-9DAC-CCB3-465D-363F74DA1F9D}"/>
                </a:ext>
              </a:extLst>
            </p:cNvPr>
            <p:cNvSpPr txBox="1"/>
            <p:nvPr/>
          </p:nvSpPr>
          <p:spPr>
            <a:xfrm>
              <a:off x="5662373" y="4667759"/>
              <a:ext cx="13644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800" dirty="0"/>
                <a:t>https://</a:t>
              </a:r>
              <a:r>
                <a:rPr lang="es-ES" sz="800" dirty="0" err="1"/>
                <a:t>www.tripadvisor.es</a:t>
              </a:r>
              <a:r>
                <a:rPr lang="es-ES" sz="800" dirty="0"/>
                <a:t>/</a:t>
              </a: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09ACA9E-F2DE-02E4-FE1E-4B0F30FF4AF6}"/>
              </a:ext>
            </a:extLst>
          </p:cNvPr>
          <p:cNvSpPr txBox="1"/>
          <p:nvPr/>
        </p:nvSpPr>
        <p:spPr>
          <a:xfrm>
            <a:off x="113004" y="52306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Introducción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14DACD8-3DA3-BAA6-9FAC-69379632A1BB}"/>
              </a:ext>
            </a:extLst>
          </p:cNvPr>
          <p:cNvSpPr txBox="1"/>
          <p:nvPr/>
        </p:nvSpPr>
        <p:spPr>
          <a:xfrm>
            <a:off x="2926851" y="779158"/>
            <a:ext cx="329029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dirty="0">
                <a:latin typeface="Candara" panose="020E0502030303020204" pitchFamily="34" charset="0"/>
              </a:rPr>
              <a:t>Espectral</a:t>
            </a:r>
          </a:p>
        </p:txBody>
      </p:sp>
    </p:spTree>
    <p:extLst>
      <p:ext uri="{BB962C8B-B14F-4D97-AF65-F5344CB8AC3E}">
        <p14:creationId xmlns:p14="http://schemas.microsoft.com/office/powerpoint/2010/main" val="3521824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-23446" y="0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3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49" y="87624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44" y="87625"/>
            <a:ext cx="706505" cy="6506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361084"/>
            <a:ext cx="9144000" cy="49691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E790C85-A75A-39D7-F590-4FDA7B995DCC}"/>
              </a:ext>
            </a:extLst>
          </p:cNvPr>
          <p:cNvSpPr txBox="1"/>
          <p:nvPr/>
        </p:nvSpPr>
        <p:spPr>
          <a:xfrm>
            <a:off x="113004" y="52306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Introducción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C1481A9-DD4D-DC99-C94D-18BD55AB79E5}"/>
              </a:ext>
            </a:extLst>
          </p:cNvPr>
          <p:cNvGrpSpPr/>
          <p:nvPr/>
        </p:nvGrpSpPr>
        <p:grpSpPr>
          <a:xfrm>
            <a:off x="204569" y="1278439"/>
            <a:ext cx="8734862" cy="2347536"/>
            <a:chOff x="261466" y="3786244"/>
            <a:chExt cx="8734862" cy="2347536"/>
          </a:xfrm>
        </p:grpSpPr>
        <p:pic>
          <p:nvPicPr>
            <p:cNvPr id="34" name="Google Shape;649;p54">
              <a:extLst>
                <a:ext uri="{FF2B5EF4-FFF2-40B4-BE49-F238E27FC236}">
                  <a16:creationId xmlns:a16="http://schemas.microsoft.com/office/drawing/2014/main" id="{AE6A8159-0D98-51DF-302F-44859024C7E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2035" y="3963602"/>
              <a:ext cx="2177353" cy="2053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DFF8E160-B444-BAF2-28E0-2DD2F086B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807" y="4427983"/>
              <a:ext cx="3176954" cy="113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n 35" descr="Gráfico, Gráfico radial&#10;&#10;Descripción generada automáticamente">
              <a:extLst>
                <a:ext uri="{FF2B5EF4-FFF2-40B4-BE49-F238E27FC236}">
                  <a16:creationId xmlns:a16="http://schemas.microsoft.com/office/drawing/2014/main" id="{45A843C9-DD96-876E-71D7-DACCBEEB4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97" t="6009" r="6516" b="3430"/>
            <a:stretch/>
          </p:blipFill>
          <p:spPr>
            <a:xfrm>
              <a:off x="6705180" y="4001084"/>
              <a:ext cx="2177353" cy="1978800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E08E7968-5CDB-C69C-3783-8E2403B25B75}"/>
                </a:ext>
              </a:extLst>
            </p:cNvPr>
            <p:cNvSpPr txBox="1"/>
            <p:nvPr/>
          </p:nvSpPr>
          <p:spPr>
            <a:xfrm rot="20352858">
              <a:off x="437458" y="3845058"/>
              <a:ext cx="785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MDA</a:t>
              </a: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6C8D4560-EEB9-BA68-8069-04648F38F71E}"/>
                </a:ext>
              </a:extLst>
            </p:cNvPr>
            <p:cNvSpPr txBox="1"/>
            <p:nvPr/>
          </p:nvSpPr>
          <p:spPr>
            <a:xfrm>
              <a:off x="4225030" y="4136093"/>
              <a:ext cx="11391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SWAN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9BA5F6D-3A4A-E63A-4486-3A2B54581A2F}"/>
                </a:ext>
              </a:extLst>
            </p:cNvPr>
            <p:cNvSpPr txBox="1"/>
            <p:nvPr/>
          </p:nvSpPr>
          <p:spPr>
            <a:xfrm rot="19423224">
              <a:off x="6738663" y="4012988"/>
              <a:ext cx="11391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RBF</a:t>
              </a:r>
            </a:p>
          </p:txBody>
        </p:sp>
        <p:sp>
          <p:nvSpPr>
            <p:cNvPr id="40" name="Rectángulo redondeado 39">
              <a:extLst>
                <a:ext uri="{FF2B5EF4-FFF2-40B4-BE49-F238E27FC236}">
                  <a16:creationId xmlns:a16="http://schemas.microsoft.com/office/drawing/2014/main" id="{62345411-7FB2-10FA-6939-E62847A63FB1}"/>
                </a:ext>
              </a:extLst>
            </p:cNvPr>
            <p:cNvSpPr/>
            <p:nvPr/>
          </p:nvSpPr>
          <p:spPr>
            <a:xfrm>
              <a:off x="261466" y="3786244"/>
              <a:ext cx="8734862" cy="2347536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2" name="Gráfico 41" descr="Flechas de cheurón contorno">
              <a:extLst>
                <a:ext uri="{FF2B5EF4-FFF2-40B4-BE49-F238E27FC236}">
                  <a16:creationId xmlns:a16="http://schemas.microsoft.com/office/drawing/2014/main" id="{F4CC2A24-B8EA-1D5B-9936-AAB7BCEF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69388" y="4786088"/>
              <a:ext cx="389516" cy="408792"/>
            </a:xfrm>
            <a:prstGeom prst="rect">
              <a:avLst/>
            </a:prstGeom>
          </p:spPr>
        </p:pic>
        <p:pic>
          <p:nvPicPr>
            <p:cNvPr id="43" name="Gráfico 42" descr="Flechas de cheurón contorno">
              <a:extLst>
                <a:ext uri="{FF2B5EF4-FFF2-40B4-BE49-F238E27FC236}">
                  <a16:creationId xmlns:a16="http://schemas.microsoft.com/office/drawing/2014/main" id="{3E9D6282-94C1-26EF-EC3A-FBF854EE8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10944" y="4750040"/>
              <a:ext cx="389516" cy="408792"/>
            </a:xfrm>
            <a:prstGeom prst="rect">
              <a:avLst/>
            </a:prstGeom>
          </p:spPr>
        </p:pic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E6B021AF-3307-FE26-49E6-23F0C4F8B86C}"/>
                </a:ext>
              </a:extLst>
            </p:cNvPr>
            <p:cNvSpPr txBox="1"/>
            <p:nvPr/>
          </p:nvSpPr>
          <p:spPr>
            <a:xfrm>
              <a:off x="3760422" y="5707703"/>
              <a:ext cx="173695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500" dirty="0"/>
                <a:t>(Camus et al., 2014)</a:t>
              </a:r>
              <a:endParaRPr lang="en-US" sz="1500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503E7BCB-1151-F10A-10FF-9BB54C0862DC}"/>
              </a:ext>
            </a:extLst>
          </p:cNvPr>
          <p:cNvGrpSpPr/>
          <p:nvPr/>
        </p:nvGrpSpPr>
        <p:grpSpPr>
          <a:xfrm>
            <a:off x="204569" y="3917865"/>
            <a:ext cx="4838072" cy="2217474"/>
            <a:chOff x="261466" y="1244391"/>
            <a:chExt cx="4838072" cy="2217474"/>
          </a:xfrm>
        </p:grpSpPr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8A7E4891-1D3C-F1FB-F590-3FA596875109}"/>
                </a:ext>
              </a:extLst>
            </p:cNvPr>
            <p:cNvSpPr/>
            <p:nvPr/>
          </p:nvSpPr>
          <p:spPr>
            <a:xfrm>
              <a:off x="261466" y="1244391"/>
              <a:ext cx="4838072" cy="2217474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CB7EA667-86D1-FD2A-CD43-508D5B10A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34" y="1385137"/>
              <a:ext cx="4581451" cy="1935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ruz 5">
            <a:extLst>
              <a:ext uri="{FF2B5EF4-FFF2-40B4-BE49-F238E27FC236}">
                <a16:creationId xmlns:a16="http://schemas.microsoft.com/office/drawing/2014/main" id="{A4C5E177-E507-D0EF-0E9A-397D6CAF3B50}"/>
              </a:ext>
            </a:extLst>
          </p:cNvPr>
          <p:cNvSpPr/>
          <p:nvPr/>
        </p:nvSpPr>
        <p:spPr>
          <a:xfrm>
            <a:off x="5611672" y="4105300"/>
            <a:ext cx="766372" cy="767862"/>
          </a:xfrm>
          <a:prstGeom prst="plus">
            <a:avLst>
              <a:gd name="adj" fmla="val 37815"/>
            </a:avLst>
          </a:prstGeom>
          <a:solidFill>
            <a:srgbClr val="B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E9C29652-CFDA-8626-33C9-7E97ABBB68B6}"/>
              </a:ext>
            </a:extLst>
          </p:cNvPr>
          <p:cNvSpPr txBox="1"/>
          <p:nvPr/>
        </p:nvSpPr>
        <p:spPr>
          <a:xfrm>
            <a:off x="6410783" y="5287107"/>
            <a:ext cx="22515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/>
              <a:t>(</a:t>
            </a:r>
            <a:r>
              <a:rPr lang="es-ES" sz="1500" dirty="0" err="1"/>
              <a:t>Ricondo</a:t>
            </a:r>
            <a:r>
              <a:rPr lang="es-ES" sz="1500" dirty="0"/>
              <a:t> et al., </a:t>
            </a:r>
            <a:r>
              <a:rPr lang="es-ES" sz="1500" dirty="0" err="1"/>
              <a:t>submitted</a:t>
            </a:r>
            <a:r>
              <a:rPr lang="es-ES" sz="1500" dirty="0"/>
              <a:t>)</a:t>
            </a:r>
            <a:endParaRPr lang="en-US" sz="1500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CE25D93-55C3-516E-1C8C-17883D07A933}"/>
              </a:ext>
            </a:extLst>
          </p:cNvPr>
          <p:cNvSpPr txBox="1"/>
          <p:nvPr/>
        </p:nvSpPr>
        <p:spPr>
          <a:xfrm>
            <a:off x="6168864" y="4733779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 err="1">
                <a:solidFill>
                  <a:srgbClr val="BF0000"/>
                </a:solidFill>
                <a:latin typeface="Candara" panose="020E0502030303020204" pitchFamily="34" charset="0"/>
              </a:rPr>
              <a:t>HyWaves</a:t>
            </a:r>
            <a:endParaRPr lang="es-ES" sz="3500" b="1" dirty="0">
              <a:solidFill>
                <a:srgbClr val="B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57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188;p31">
            <a:extLst>
              <a:ext uri="{FF2B5EF4-FFF2-40B4-BE49-F238E27FC236}">
                <a16:creationId xmlns:a16="http://schemas.microsoft.com/office/drawing/2014/main" id="{4607418F-AD90-1A2B-2EE7-070942977D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0838" t="59250" r="2661" b="6060"/>
          <a:stretch/>
        </p:blipFill>
        <p:spPr>
          <a:xfrm>
            <a:off x="6229934" y="1055737"/>
            <a:ext cx="2834789" cy="10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042" t="-1" r="8152" b="87616"/>
          <a:stretch/>
        </p:blipFill>
        <p:spPr>
          <a:xfrm>
            <a:off x="0" y="6361087"/>
            <a:ext cx="9144000" cy="4969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1193" t="-1" r="14486" b="87616"/>
          <a:stretch/>
        </p:blipFill>
        <p:spPr>
          <a:xfrm rot="10800000" flipH="1">
            <a:off x="-23446" y="1442"/>
            <a:ext cx="6287190" cy="10814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24629" y="1445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249" y="89066"/>
            <a:ext cx="2026079" cy="648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744" y="89067"/>
            <a:ext cx="706505" cy="65067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23447" y="53897"/>
            <a:ext cx="273541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500" b="1" dirty="0">
                <a:latin typeface="Candara" panose="020E0502030303020204" pitchFamily="34" charset="0"/>
              </a:rPr>
              <a:t> Metodología</a:t>
            </a:r>
          </a:p>
        </p:txBody>
      </p:sp>
      <p:sp>
        <p:nvSpPr>
          <p:cNvPr id="15" name="Google Shape;181;p31">
            <a:extLst>
              <a:ext uri="{FF2B5EF4-FFF2-40B4-BE49-F238E27FC236}">
                <a16:creationId xmlns:a16="http://schemas.microsoft.com/office/drawing/2014/main" id="{6D0AFB5A-993B-C1FA-AF70-53CCD5D659DD}"/>
              </a:ext>
            </a:extLst>
          </p:cNvPr>
          <p:cNvSpPr/>
          <p:nvPr/>
        </p:nvSpPr>
        <p:spPr>
          <a:xfrm>
            <a:off x="3701043" y="1568807"/>
            <a:ext cx="1291085" cy="308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Calibración</a:t>
            </a:r>
            <a:endParaRPr sz="1500" dirty="0"/>
          </a:p>
        </p:txBody>
      </p:sp>
      <p:sp>
        <p:nvSpPr>
          <p:cNvPr id="24" name="Google Shape;190;p31">
            <a:extLst>
              <a:ext uri="{FF2B5EF4-FFF2-40B4-BE49-F238E27FC236}">
                <a16:creationId xmlns:a16="http://schemas.microsoft.com/office/drawing/2014/main" id="{940D84B4-DF63-D307-54C0-7028723B0B6B}"/>
              </a:ext>
            </a:extLst>
          </p:cNvPr>
          <p:cNvSpPr txBox="1"/>
          <p:nvPr/>
        </p:nvSpPr>
        <p:spPr>
          <a:xfrm>
            <a:off x="6541282" y="1986211"/>
            <a:ext cx="613654" cy="255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" sz="1350" dirty="0">
                <a:latin typeface="Proxima Nova"/>
                <a:ea typeface="Proxima Nova"/>
                <a:cs typeface="Proxima Nova"/>
                <a:sym typeface="Proxima Nova"/>
              </a:rPr>
              <a:t>SEA</a:t>
            </a:r>
            <a:endParaRPr sz="135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" name="Google Shape;191;p31">
            <a:extLst>
              <a:ext uri="{FF2B5EF4-FFF2-40B4-BE49-F238E27FC236}">
                <a16:creationId xmlns:a16="http://schemas.microsoft.com/office/drawing/2014/main" id="{2CFC6871-AB74-9EDC-1E13-A7AAF222049F}"/>
              </a:ext>
            </a:extLst>
          </p:cNvPr>
          <p:cNvSpPr txBox="1"/>
          <p:nvPr/>
        </p:nvSpPr>
        <p:spPr>
          <a:xfrm>
            <a:off x="8221035" y="1981951"/>
            <a:ext cx="843688" cy="27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" sz="1350" dirty="0">
                <a:latin typeface="Proxima Nova"/>
                <a:ea typeface="Proxima Nova"/>
                <a:cs typeface="Proxima Nova"/>
                <a:sym typeface="Proxima Nova"/>
              </a:rPr>
              <a:t>SWELL</a:t>
            </a:r>
            <a:endParaRPr sz="1350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" name="Google Shape;196;p31">
            <a:extLst>
              <a:ext uri="{FF2B5EF4-FFF2-40B4-BE49-F238E27FC236}">
                <a16:creationId xmlns:a16="http://schemas.microsoft.com/office/drawing/2014/main" id="{35EFFA60-709D-B671-007D-31E3224C7A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8909" r="71440" b="46000"/>
          <a:stretch/>
        </p:blipFill>
        <p:spPr>
          <a:xfrm>
            <a:off x="328999" y="2003316"/>
            <a:ext cx="2218722" cy="182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n 52" descr="Un mapa en una pared&#10;&#10;Descripción generada automáticamente con confianza media">
            <a:extLst>
              <a:ext uri="{FF2B5EF4-FFF2-40B4-BE49-F238E27FC236}">
                <a16:creationId xmlns:a16="http://schemas.microsoft.com/office/drawing/2014/main" id="{4D5C5E51-DED1-7006-4CC6-816659B281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315" t="9184" r="34830" b="64230"/>
          <a:stretch/>
        </p:blipFill>
        <p:spPr>
          <a:xfrm>
            <a:off x="5620191" y="2836999"/>
            <a:ext cx="1704907" cy="1417439"/>
          </a:xfrm>
          <a:prstGeom prst="rect">
            <a:avLst/>
          </a:prstGeom>
        </p:spPr>
      </p:pic>
      <p:sp>
        <p:nvSpPr>
          <p:cNvPr id="57" name="Google Shape;176;p31">
            <a:extLst>
              <a:ext uri="{FF2B5EF4-FFF2-40B4-BE49-F238E27FC236}">
                <a16:creationId xmlns:a16="http://schemas.microsoft.com/office/drawing/2014/main" id="{2658F42B-A3E6-698E-A100-5090FEBD2986}"/>
              </a:ext>
            </a:extLst>
          </p:cNvPr>
          <p:cNvSpPr/>
          <p:nvPr/>
        </p:nvSpPr>
        <p:spPr>
          <a:xfrm>
            <a:off x="3701044" y="649765"/>
            <a:ext cx="1291085" cy="52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Reanálisis de oleaje</a:t>
            </a:r>
            <a:endParaRPr sz="1500" dirty="0"/>
          </a:p>
        </p:txBody>
      </p:sp>
      <p:cxnSp>
        <p:nvCxnSpPr>
          <p:cNvPr id="88" name="Google Shape;183;p31">
            <a:extLst>
              <a:ext uri="{FF2B5EF4-FFF2-40B4-BE49-F238E27FC236}">
                <a16:creationId xmlns:a16="http://schemas.microsoft.com/office/drawing/2014/main" id="{67544BFB-37EA-3CC9-C963-2D07AEB4BC39}"/>
              </a:ext>
            </a:extLst>
          </p:cNvPr>
          <p:cNvCxnSpPr>
            <a:cxnSpLocks/>
            <a:stCxn id="57" idx="2"/>
            <a:endCxn id="15" idx="0"/>
          </p:cNvCxnSpPr>
          <p:nvPr/>
        </p:nvCxnSpPr>
        <p:spPr>
          <a:xfrm flipH="1">
            <a:off x="4346586" y="1174540"/>
            <a:ext cx="1" cy="39426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1" name="Google Shape;181;p31">
            <a:extLst>
              <a:ext uri="{FF2B5EF4-FFF2-40B4-BE49-F238E27FC236}">
                <a16:creationId xmlns:a16="http://schemas.microsoft.com/office/drawing/2014/main" id="{45BD2355-CB3C-69FE-42AB-901BFFE19A91}"/>
              </a:ext>
            </a:extLst>
          </p:cNvPr>
          <p:cNvSpPr/>
          <p:nvPr/>
        </p:nvSpPr>
        <p:spPr>
          <a:xfrm>
            <a:off x="3701043" y="2256803"/>
            <a:ext cx="1291085" cy="3086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Validación</a:t>
            </a:r>
            <a:endParaRPr sz="1500" dirty="0"/>
          </a:p>
        </p:txBody>
      </p:sp>
      <p:cxnSp>
        <p:nvCxnSpPr>
          <p:cNvPr id="93" name="Google Shape;183;p31">
            <a:extLst>
              <a:ext uri="{FF2B5EF4-FFF2-40B4-BE49-F238E27FC236}">
                <a16:creationId xmlns:a16="http://schemas.microsoft.com/office/drawing/2014/main" id="{4D326099-9686-E067-91A6-229E84DE219D}"/>
              </a:ext>
            </a:extLst>
          </p:cNvPr>
          <p:cNvCxnSpPr>
            <a:cxnSpLocks/>
            <a:stCxn id="15" idx="2"/>
            <a:endCxn id="91" idx="0"/>
          </p:cNvCxnSpPr>
          <p:nvPr/>
        </p:nvCxnSpPr>
        <p:spPr>
          <a:xfrm>
            <a:off x="4346586" y="1877427"/>
            <a:ext cx="0" cy="37937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" name="Google Shape;183;p31">
            <a:extLst>
              <a:ext uri="{FF2B5EF4-FFF2-40B4-BE49-F238E27FC236}">
                <a16:creationId xmlns:a16="http://schemas.microsoft.com/office/drawing/2014/main" id="{2159FB5B-7FAB-92AA-6EB3-4F6CD0CDBD6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992128" y="1723117"/>
            <a:ext cx="1148776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2" name="Google Shape;181;p31">
            <a:extLst>
              <a:ext uri="{FF2B5EF4-FFF2-40B4-BE49-F238E27FC236}">
                <a16:creationId xmlns:a16="http://schemas.microsoft.com/office/drawing/2014/main" id="{94701702-9D24-6627-B79A-3ED6146D5B56}"/>
              </a:ext>
            </a:extLst>
          </p:cNvPr>
          <p:cNvSpPr/>
          <p:nvPr/>
        </p:nvSpPr>
        <p:spPr>
          <a:xfrm>
            <a:off x="3701043" y="2899532"/>
            <a:ext cx="1291085" cy="10011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b="1" dirty="0"/>
              <a:t>Selección</a:t>
            </a:r>
          </a:p>
          <a:p>
            <a:pPr algn="ctr"/>
            <a:r>
              <a:rPr lang="es" sz="1500" dirty="0"/>
              <a:t>(Algoritmo</a:t>
            </a:r>
          </a:p>
          <a:p>
            <a:pPr algn="ctr"/>
            <a:r>
              <a:rPr lang="es-ES" sz="1500" dirty="0"/>
              <a:t>d</a:t>
            </a:r>
            <a:r>
              <a:rPr lang="es" sz="1500" dirty="0"/>
              <a:t>e Máxima</a:t>
            </a:r>
          </a:p>
          <a:p>
            <a:pPr algn="ctr"/>
            <a:r>
              <a:rPr lang="es" sz="1500" dirty="0"/>
              <a:t>Disimilitud)</a:t>
            </a:r>
            <a:endParaRPr sz="1500" dirty="0"/>
          </a:p>
        </p:txBody>
      </p:sp>
      <p:cxnSp>
        <p:nvCxnSpPr>
          <p:cNvPr id="154" name="Google Shape;183;p31">
            <a:extLst>
              <a:ext uri="{FF2B5EF4-FFF2-40B4-BE49-F238E27FC236}">
                <a16:creationId xmlns:a16="http://schemas.microsoft.com/office/drawing/2014/main" id="{F010E2D3-FB1A-2C62-716C-9051DB1B174C}"/>
              </a:ext>
            </a:extLst>
          </p:cNvPr>
          <p:cNvCxnSpPr>
            <a:cxnSpLocks/>
            <a:stCxn id="91" idx="2"/>
            <a:endCxn id="152" idx="0"/>
          </p:cNvCxnSpPr>
          <p:nvPr/>
        </p:nvCxnSpPr>
        <p:spPr>
          <a:xfrm>
            <a:off x="4346586" y="2565423"/>
            <a:ext cx="0" cy="33410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0" name="Google Shape;183;p31">
            <a:extLst>
              <a:ext uri="{FF2B5EF4-FFF2-40B4-BE49-F238E27FC236}">
                <a16:creationId xmlns:a16="http://schemas.microsoft.com/office/drawing/2014/main" id="{14D3015C-C19B-1BB1-E6CE-BD5B93AAFADE}"/>
              </a:ext>
            </a:extLst>
          </p:cNvPr>
          <p:cNvCxnSpPr>
            <a:cxnSpLocks/>
            <a:stCxn id="152" idx="3"/>
          </p:cNvCxnSpPr>
          <p:nvPr/>
        </p:nvCxnSpPr>
        <p:spPr>
          <a:xfrm>
            <a:off x="4992128" y="3400125"/>
            <a:ext cx="628063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3" name="Google Shape;181;p31">
            <a:extLst>
              <a:ext uri="{FF2B5EF4-FFF2-40B4-BE49-F238E27FC236}">
                <a16:creationId xmlns:a16="http://schemas.microsoft.com/office/drawing/2014/main" id="{78E43D3A-70D4-108F-130E-0C9E0172F878}"/>
              </a:ext>
            </a:extLst>
          </p:cNvPr>
          <p:cNvSpPr/>
          <p:nvPr/>
        </p:nvSpPr>
        <p:spPr>
          <a:xfrm>
            <a:off x="3701044" y="4281863"/>
            <a:ext cx="1291085" cy="378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Propagación</a:t>
            </a:r>
            <a:endParaRPr sz="1500" dirty="0"/>
          </a:p>
        </p:txBody>
      </p:sp>
      <p:cxnSp>
        <p:nvCxnSpPr>
          <p:cNvPr id="164" name="Google Shape;183;p31">
            <a:extLst>
              <a:ext uri="{FF2B5EF4-FFF2-40B4-BE49-F238E27FC236}">
                <a16:creationId xmlns:a16="http://schemas.microsoft.com/office/drawing/2014/main" id="{442150E9-53EC-BC29-B4D7-55DD192A91FB}"/>
              </a:ext>
            </a:extLst>
          </p:cNvPr>
          <p:cNvCxnSpPr>
            <a:cxnSpLocks/>
            <a:stCxn id="152" idx="2"/>
            <a:endCxn id="163" idx="0"/>
          </p:cNvCxnSpPr>
          <p:nvPr/>
        </p:nvCxnSpPr>
        <p:spPr>
          <a:xfrm>
            <a:off x="4346586" y="3900717"/>
            <a:ext cx="1" cy="38114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9" name="Google Shape;737;p60">
            <a:extLst>
              <a:ext uri="{FF2B5EF4-FFF2-40B4-BE49-F238E27FC236}">
                <a16:creationId xmlns:a16="http://schemas.microsoft.com/office/drawing/2014/main" id="{499F7901-E319-7DA5-2993-7F21684A129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340" t="5072" r="10564" b="29099"/>
          <a:stretch/>
        </p:blipFill>
        <p:spPr>
          <a:xfrm>
            <a:off x="246888" y="4209963"/>
            <a:ext cx="2916135" cy="1060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76;p31">
            <a:extLst>
              <a:ext uri="{FF2B5EF4-FFF2-40B4-BE49-F238E27FC236}">
                <a16:creationId xmlns:a16="http://schemas.microsoft.com/office/drawing/2014/main" id="{5033975E-3C91-0BE3-C8B0-46925D596A1A}"/>
              </a:ext>
            </a:extLst>
          </p:cNvPr>
          <p:cNvSpPr/>
          <p:nvPr/>
        </p:nvSpPr>
        <p:spPr>
          <a:xfrm>
            <a:off x="2111630" y="1453578"/>
            <a:ext cx="1187725" cy="530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Datos de satélite</a:t>
            </a:r>
            <a:endParaRPr sz="1500" dirty="0"/>
          </a:p>
        </p:txBody>
      </p:sp>
      <p:cxnSp>
        <p:nvCxnSpPr>
          <p:cNvPr id="187" name="Google Shape;183;p31">
            <a:extLst>
              <a:ext uri="{FF2B5EF4-FFF2-40B4-BE49-F238E27FC236}">
                <a16:creationId xmlns:a16="http://schemas.microsoft.com/office/drawing/2014/main" id="{D2CD6E03-D8AB-0858-D610-8685D0D4F409}"/>
              </a:ext>
            </a:extLst>
          </p:cNvPr>
          <p:cNvCxnSpPr>
            <a:cxnSpLocks/>
            <a:stCxn id="186" idx="3"/>
            <a:endCxn id="15" idx="1"/>
          </p:cNvCxnSpPr>
          <p:nvPr/>
        </p:nvCxnSpPr>
        <p:spPr>
          <a:xfrm>
            <a:off x="3299355" y="1718854"/>
            <a:ext cx="401688" cy="426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4" name="Google Shape;183;p31">
            <a:extLst>
              <a:ext uri="{FF2B5EF4-FFF2-40B4-BE49-F238E27FC236}">
                <a16:creationId xmlns:a16="http://schemas.microsoft.com/office/drawing/2014/main" id="{DEEAB580-D1F1-6CEB-EB60-D7C0A6664D7B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2576072" y="2411113"/>
            <a:ext cx="1124971" cy="281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7" name="Google Shape;176;p31">
            <a:extLst>
              <a:ext uri="{FF2B5EF4-FFF2-40B4-BE49-F238E27FC236}">
                <a16:creationId xmlns:a16="http://schemas.microsoft.com/office/drawing/2014/main" id="{1908A4E6-B4C5-E330-E1FC-06290E6DD50A}"/>
              </a:ext>
            </a:extLst>
          </p:cNvPr>
          <p:cNvSpPr/>
          <p:nvPr/>
        </p:nvSpPr>
        <p:spPr>
          <a:xfrm>
            <a:off x="5379076" y="2121488"/>
            <a:ext cx="1006532" cy="588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dirty="0"/>
              <a:t>Datos de boyas</a:t>
            </a:r>
            <a:endParaRPr sz="1500" dirty="0"/>
          </a:p>
        </p:txBody>
      </p:sp>
      <p:cxnSp>
        <p:nvCxnSpPr>
          <p:cNvPr id="198" name="Google Shape;183;p31">
            <a:extLst>
              <a:ext uri="{FF2B5EF4-FFF2-40B4-BE49-F238E27FC236}">
                <a16:creationId xmlns:a16="http://schemas.microsoft.com/office/drawing/2014/main" id="{548B99B5-2EC4-87CB-2DCA-C388012A7315}"/>
              </a:ext>
            </a:extLst>
          </p:cNvPr>
          <p:cNvCxnSpPr>
            <a:cxnSpLocks/>
            <a:stCxn id="197" idx="1"/>
            <a:endCxn id="91" idx="3"/>
          </p:cNvCxnSpPr>
          <p:nvPr/>
        </p:nvCxnSpPr>
        <p:spPr>
          <a:xfrm flipH="1" flipV="1">
            <a:off x="4992128" y="2411113"/>
            <a:ext cx="386948" cy="447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0" name="Google Shape;183;p31">
            <a:extLst>
              <a:ext uri="{FF2B5EF4-FFF2-40B4-BE49-F238E27FC236}">
                <a16:creationId xmlns:a16="http://schemas.microsoft.com/office/drawing/2014/main" id="{471BB374-184A-8A16-C6D8-A939B09B4C22}"/>
              </a:ext>
            </a:extLst>
          </p:cNvPr>
          <p:cNvCxnSpPr>
            <a:cxnSpLocks/>
            <a:stCxn id="163" idx="1"/>
          </p:cNvCxnSpPr>
          <p:nvPr/>
        </p:nvCxnSpPr>
        <p:spPr>
          <a:xfrm flipH="1">
            <a:off x="3163023" y="4471094"/>
            <a:ext cx="538021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" name="Google Shape;181;p31">
            <a:extLst>
              <a:ext uri="{FF2B5EF4-FFF2-40B4-BE49-F238E27FC236}">
                <a16:creationId xmlns:a16="http://schemas.microsoft.com/office/drawing/2014/main" id="{52D1D8F2-3888-2EAF-EF99-5CC4CF8FD82D}"/>
              </a:ext>
            </a:extLst>
          </p:cNvPr>
          <p:cNvSpPr/>
          <p:nvPr/>
        </p:nvSpPr>
        <p:spPr>
          <a:xfrm>
            <a:off x="3597276" y="5048500"/>
            <a:ext cx="1498619" cy="8175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b="1" dirty="0"/>
              <a:t>Reconstrucción</a:t>
            </a:r>
          </a:p>
          <a:p>
            <a:pPr algn="ctr"/>
            <a:r>
              <a:rPr lang="es" sz="1500" dirty="0"/>
              <a:t>(Funciones de Base Radial)</a:t>
            </a:r>
            <a:endParaRPr sz="1500" dirty="0"/>
          </a:p>
        </p:txBody>
      </p:sp>
      <p:cxnSp>
        <p:nvCxnSpPr>
          <p:cNvPr id="226" name="Google Shape;183;p31">
            <a:extLst>
              <a:ext uri="{FF2B5EF4-FFF2-40B4-BE49-F238E27FC236}">
                <a16:creationId xmlns:a16="http://schemas.microsoft.com/office/drawing/2014/main" id="{4A2E89EA-1E43-CC41-5552-DA8F4E4538D0}"/>
              </a:ext>
            </a:extLst>
          </p:cNvPr>
          <p:cNvCxnSpPr>
            <a:cxnSpLocks/>
            <a:stCxn id="163" idx="2"/>
            <a:endCxn id="224" idx="0"/>
          </p:cNvCxnSpPr>
          <p:nvPr/>
        </p:nvCxnSpPr>
        <p:spPr>
          <a:xfrm flipH="1">
            <a:off x="4346586" y="4660324"/>
            <a:ext cx="1" cy="38817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0" name="Imagen 239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id="{FE375504-63C3-9094-E8A9-A63D772AA39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6763" y="5008198"/>
            <a:ext cx="1608279" cy="1254458"/>
          </a:xfrm>
          <a:prstGeom prst="rect">
            <a:avLst/>
          </a:prstGeom>
        </p:spPr>
      </p:pic>
      <p:pic>
        <p:nvPicPr>
          <p:cNvPr id="246" name="Imagen 245" descr="Gráfico, Gráfico de superficie&#10;&#10;Descripción generada automáticamente">
            <a:extLst>
              <a:ext uri="{FF2B5EF4-FFF2-40B4-BE49-F238E27FC236}">
                <a16:creationId xmlns:a16="http://schemas.microsoft.com/office/drawing/2014/main" id="{D1AECA63-E0A0-0B49-311C-5F22DF08B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5042" y="5345446"/>
            <a:ext cx="1608279" cy="819530"/>
          </a:xfrm>
          <a:prstGeom prst="rect">
            <a:avLst/>
          </a:prstGeom>
        </p:spPr>
      </p:pic>
      <p:sp>
        <p:nvSpPr>
          <p:cNvPr id="247" name="Google Shape;190;p31">
            <a:extLst>
              <a:ext uri="{FF2B5EF4-FFF2-40B4-BE49-F238E27FC236}">
                <a16:creationId xmlns:a16="http://schemas.microsoft.com/office/drawing/2014/main" id="{DB461298-90FE-E6B4-E222-C2F3E1CB2247}"/>
              </a:ext>
            </a:extLst>
          </p:cNvPr>
          <p:cNvSpPr txBox="1"/>
          <p:nvPr/>
        </p:nvSpPr>
        <p:spPr>
          <a:xfrm>
            <a:off x="7307251" y="3301350"/>
            <a:ext cx="796554" cy="40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" sz="1500" b="1" dirty="0">
                <a:latin typeface="Proxima Nova"/>
                <a:ea typeface="Proxima Nova"/>
                <a:cs typeface="Proxima Nova"/>
                <a:sym typeface="Proxima Nova"/>
              </a:rPr>
              <a:t>MDA</a:t>
            </a:r>
            <a:endParaRPr sz="15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8" name="Google Shape;190;p31">
            <a:extLst>
              <a:ext uri="{FF2B5EF4-FFF2-40B4-BE49-F238E27FC236}">
                <a16:creationId xmlns:a16="http://schemas.microsoft.com/office/drawing/2014/main" id="{36FC34B3-840B-B9DA-DE86-C33B0D81570D}"/>
              </a:ext>
            </a:extLst>
          </p:cNvPr>
          <p:cNvSpPr txBox="1"/>
          <p:nvPr/>
        </p:nvSpPr>
        <p:spPr>
          <a:xfrm>
            <a:off x="7284652" y="5037745"/>
            <a:ext cx="558807" cy="27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" sz="1500" b="1" dirty="0">
                <a:latin typeface="Proxima Nova"/>
                <a:ea typeface="Proxima Nova"/>
                <a:cs typeface="Proxima Nova"/>
                <a:sym typeface="Proxima Nova"/>
              </a:rPr>
              <a:t>RBF</a:t>
            </a:r>
            <a:endParaRPr sz="15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49" name="Google Shape;183;p31">
            <a:extLst>
              <a:ext uri="{FF2B5EF4-FFF2-40B4-BE49-F238E27FC236}">
                <a16:creationId xmlns:a16="http://schemas.microsoft.com/office/drawing/2014/main" id="{699145E3-61BE-7349-BE83-1213544327D5}"/>
              </a:ext>
            </a:extLst>
          </p:cNvPr>
          <p:cNvCxnSpPr>
            <a:cxnSpLocks/>
            <a:stCxn id="224" idx="3"/>
            <a:endCxn id="240" idx="1"/>
          </p:cNvCxnSpPr>
          <p:nvPr/>
        </p:nvCxnSpPr>
        <p:spPr>
          <a:xfrm>
            <a:off x="5095895" y="5457292"/>
            <a:ext cx="560868" cy="1781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Conector recto 262">
            <a:extLst>
              <a:ext uri="{FF2B5EF4-FFF2-40B4-BE49-F238E27FC236}">
                <a16:creationId xmlns:a16="http://schemas.microsoft.com/office/drawing/2014/main" id="{E66F5CD4-D18D-7AC2-39FE-AF1A652AC2C5}"/>
              </a:ext>
            </a:extLst>
          </p:cNvPr>
          <p:cNvCxnSpPr>
            <a:cxnSpLocks/>
            <a:stCxn id="224" idx="2"/>
          </p:cNvCxnSpPr>
          <p:nvPr/>
        </p:nvCxnSpPr>
        <p:spPr>
          <a:xfrm>
            <a:off x="4346586" y="5866083"/>
            <a:ext cx="0" cy="9919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Google Shape;190;p31">
            <a:extLst>
              <a:ext uri="{FF2B5EF4-FFF2-40B4-BE49-F238E27FC236}">
                <a16:creationId xmlns:a16="http://schemas.microsoft.com/office/drawing/2014/main" id="{5A3ACBB3-E4C7-D05E-0805-C07EE41166AB}"/>
              </a:ext>
            </a:extLst>
          </p:cNvPr>
          <p:cNvSpPr txBox="1"/>
          <p:nvPr/>
        </p:nvSpPr>
        <p:spPr>
          <a:xfrm>
            <a:off x="531312" y="5232384"/>
            <a:ext cx="1109919" cy="490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" sz="1500" b="1" dirty="0">
                <a:latin typeface="Proxima Nova"/>
                <a:ea typeface="Proxima Nova"/>
                <a:cs typeface="Proxima Nova"/>
                <a:sym typeface="Proxima Nova"/>
              </a:rPr>
              <a:t>SWAN</a:t>
            </a:r>
            <a:endParaRPr sz="15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5704396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5772</TotalTime>
  <Words>1311</Words>
  <Application>Microsoft Macintosh PowerPoint</Application>
  <PresentationFormat>Presentación en pantalla (4:3)</PresentationFormat>
  <Paragraphs>199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Candara</vt:lpstr>
      <vt:lpstr>Optima</vt:lpstr>
      <vt:lpstr>Proxima Nova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Cagigal Gil, Laura</dc:creator>
  <cp:keywords/>
  <dc:description/>
  <cp:lastModifiedBy>Microsoft Office User</cp:lastModifiedBy>
  <cp:revision>17</cp:revision>
  <dcterms:created xsi:type="dcterms:W3CDTF">2022-04-27T05:59:11Z</dcterms:created>
  <dcterms:modified xsi:type="dcterms:W3CDTF">2023-02-28T13:37:00Z</dcterms:modified>
  <cp:category/>
</cp:coreProperties>
</file>