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501" r:id="rId2"/>
    <p:sldId id="486" r:id="rId3"/>
    <p:sldId id="481" r:id="rId4"/>
    <p:sldId id="476" r:id="rId5"/>
    <p:sldId id="479" r:id="rId6"/>
    <p:sldId id="483" r:id="rId7"/>
    <p:sldId id="488" r:id="rId8"/>
    <p:sldId id="412" r:id="rId9"/>
    <p:sldId id="422" r:id="rId10"/>
    <p:sldId id="441" r:id="rId11"/>
    <p:sldId id="263" r:id="rId12"/>
    <p:sldId id="492" r:id="rId13"/>
    <p:sldId id="259" r:id="rId14"/>
    <p:sldId id="291" r:id="rId15"/>
    <p:sldId id="266" r:id="rId16"/>
    <p:sldId id="474" r:id="rId17"/>
    <p:sldId id="460" r:id="rId18"/>
    <p:sldId id="462" r:id="rId19"/>
    <p:sldId id="461" r:id="rId20"/>
    <p:sldId id="464" r:id="rId21"/>
    <p:sldId id="465" r:id="rId22"/>
    <p:sldId id="473" r:id="rId23"/>
    <p:sldId id="496" r:id="rId24"/>
    <p:sldId id="497" r:id="rId25"/>
    <p:sldId id="498" r:id="rId26"/>
    <p:sldId id="499" r:id="rId27"/>
    <p:sldId id="500" r:id="rId28"/>
    <p:sldId id="495" r:id="rId29"/>
    <p:sldId id="494" r:id="rId30"/>
    <p:sldId id="4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4D3"/>
    <a:srgbClr val="BDDADF"/>
    <a:srgbClr val="DAE0EF"/>
    <a:srgbClr val="003780"/>
    <a:srgbClr val="76A9C8"/>
    <a:srgbClr val="BAD4E3"/>
    <a:srgbClr val="1B70A4"/>
    <a:srgbClr val="D1E2EC"/>
    <a:srgbClr val="E8F0F5"/>
    <a:srgbClr val="A3C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6" autoAdjust="0"/>
    <p:restoredTop sz="93272" autoAdjust="0"/>
  </p:normalViewPr>
  <p:slideViewPr>
    <p:cSldViewPr snapToGrid="0">
      <p:cViewPr varScale="1">
        <p:scale>
          <a:sx n="101" d="100"/>
          <a:sy n="101" d="100"/>
        </p:scale>
        <p:origin x="200" y="2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6924D-CD60-4E70-BD53-CC5B9D12ADFF}" type="datetimeFigureOut">
              <a:rPr lang="en-NZ" smtClean="0"/>
              <a:t>1/03/23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D5AFF-5D09-475D-BC66-74CA263C00D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2346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959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1005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458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363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4792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3042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355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51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614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189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375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6E7A-ECFD-4EEB-AC53-F544A4309382}" type="datetimeFigureOut">
              <a:rPr lang="en-NZ" smtClean="0"/>
              <a:t>1/03/23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75E65-2C84-4C42-8216-FB76B1747E8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389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o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8.png"/><Relationship Id="rId5" Type="http://schemas.microsoft.com/office/2007/relationships/media" Target="../media/media3.mp4"/><Relationship Id="rId10" Type="http://schemas.openxmlformats.org/officeDocument/2006/relationships/image" Target="../media/image7.png"/><Relationship Id="rId4" Type="http://schemas.openxmlformats.org/officeDocument/2006/relationships/video" Target="../media/media2.mov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12" Type="http://schemas.openxmlformats.org/officeDocument/2006/relationships/image" Target="../media/image17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1257301"/>
            <a:ext cx="12192000" cy="56006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192" y="187165"/>
            <a:ext cx="3340908" cy="10701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241" y="204947"/>
            <a:ext cx="1161951" cy="10701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6C529F-A97E-6BB2-B29E-0FF92E68E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364" y="5807306"/>
            <a:ext cx="3209735" cy="9667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93DFC-64FA-7F5F-F9A2-0A825F791B43}"/>
              </a:ext>
            </a:extLst>
          </p:cNvPr>
          <p:cNvSpPr txBox="1"/>
          <p:nvPr/>
        </p:nvSpPr>
        <p:spPr>
          <a:xfrm>
            <a:off x="0" y="2285960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Candara" panose="020E0502030303020204" pitchFamily="34" charset="0"/>
              </a:rPr>
              <a:t> </a:t>
            </a:r>
            <a:r>
              <a:rPr lang="es-E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TESLA 2.0</a:t>
            </a:r>
            <a:r>
              <a:rPr lang="es-ES" sz="3200" dirty="0">
                <a:latin typeface="Candara" panose="020E0502030303020204" pitchFamily="34" charset="0"/>
              </a:rPr>
              <a:t>: </a:t>
            </a:r>
            <a:r>
              <a:rPr lang="es-ES" sz="3200" b="1" dirty="0">
                <a:latin typeface="Candara" panose="020E0502030303020204" pitchFamily="34" charset="0"/>
              </a:rPr>
              <a:t>Un </a:t>
            </a:r>
            <a:r>
              <a:rPr lang="es-ES" sz="3200" b="1" dirty="0" err="1">
                <a:latin typeface="Candara" panose="020E0502030303020204" pitchFamily="34" charset="0"/>
              </a:rPr>
              <a:t>Emulator</a:t>
            </a:r>
            <a:r>
              <a:rPr lang="es-ES" sz="3200" b="1" dirty="0">
                <a:latin typeface="Candara" panose="020E0502030303020204" pitchFamily="34" charset="0"/>
              </a:rPr>
              <a:t> de Parámetros </a:t>
            </a:r>
            <a:r>
              <a:rPr lang="es-ES" sz="3200" b="1" dirty="0" err="1">
                <a:latin typeface="Candara" panose="020E0502030303020204" pitchFamily="34" charset="0"/>
              </a:rPr>
              <a:t>Meteo</a:t>
            </a:r>
            <a:r>
              <a:rPr lang="es-ES" sz="3200" b="1" dirty="0">
                <a:latin typeface="Candara" panose="020E0502030303020204" pitchFamily="34" charset="0"/>
              </a:rPr>
              <a:t>-Oceánicos para el Diseño Probabilístico de Obras Marítimas en Climas con </a:t>
            </a:r>
          </a:p>
          <a:p>
            <a:r>
              <a:rPr lang="es-ES" sz="3200" b="1" dirty="0">
                <a:latin typeface="Candara" panose="020E0502030303020204" pitchFamily="34" charset="0"/>
              </a:rPr>
              <a:t>Ciclones Tropicales y Extra-Tropicales </a:t>
            </a:r>
            <a:endParaRPr lang="es-ES" sz="3200" b="1" dirty="0">
              <a:effectLst/>
              <a:latin typeface="Candara" panose="020E0502030303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2DA0F0-3381-DB3A-62C4-CC667505B8F6}"/>
              </a:ext>
            </a:extLst>
          </p:cNvPr>
          <p:cNvSpPr txBox="1"/>
          <p:nvPr/>
        </p:nvSpPr>
        <p:spPr>
          <a:xfrm>
            <a:off x="0" y="3297409"/>
            <a:ext cx="117164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ES" sz="2200" dirty="0">
                <a:effectLst/>
                <a:latin typeface="Candara" panose="020E0502030303020204" pitchFamily="34" charset="0"/>
              </a:rPr>
            </a:br>
            <a:endParaRPr lang="es-ES" sz="2200" dirty="0">
              <a:effectLst/>
              <a:latin typeface="Candara" panose="020E0502030303020204" pitchFamily="34" charset="0"/>
            </a:endParaRPr>
          </a:p>
          <a:p>
            <a:r>
              <a:rPr lang="es-ES" sz="2200" dirty="0">
                <a:latin typeface="Candara" panose="020E0502030303020204" pitchFamily="34" charset="0"/>
              </a:rPr>
              <a:t>Fernando J. Méndez, Laura Cagigal, Alba Cid, Alberto </a:t>
            </a:r>
            <a:r>
              <a:rPr lang="es-ES" sz="2200" dirty="0" err="1">
                <a:latin typeface="Candara" panose="020E0502030303020204" pitchFamily="34" charset="0"/>
              </a:rPr>
              <a:t>Luceño</a:t>
            </a:r>
            <a:r>
              <a:rPr lang="es-ES" sz="2200" dirty="0">
                <a:latin typeface="Candara" panose="020E0502030303020204" pitchFamily="34" charset="0"/>
              </a:rPr>
              <a:t>, Ana Rueda, Nicolas Ripoll</a:t>
            </a:r>
            <a:endParaRPr lang="es-ES" sz="2200" dirty="0">
              <a:effectLst/>
              <a:latin typeface="Candara" panose="020E0502030303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C167661-CA74-DAF6-D555-23250132456B}"/>
              </a:ext>
            </a:extLst>
          </p:cNvPr>
          <p:cNvSpPr txBox="1"/>
          <p:nvPr/>
        </p:nvSpPr>
        <p:spPr>
          <a:xfrm>
            <a:off x="121846" y="5565302"/>
            <a:ext cx="4158324" cy="946413"/>
          </a:xfrm>
          <a:prstGeom prst="rect">
            <a:avLst/>
          </a:prstGeom>
          <a:solidFill>
            <a:srgbClr val="AEB9D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500" b="1" dirty="0">
                <a:latin typeface="Candara" panose="020E0502030303020204" pitchFamily="34" charset="0"/>
              </a:rPr>
              <a:t>Agradecimientos</a:t>
            </a:r>
          </a:p>
          <a:p>
            <a:pPr algn="just"/>
            <a:r>
              <a:rPr lang="es-ES" sz="1350" dirty="0">
                <a:latin typeface="Candara" panose="020E0502030303020204" pitchFamily="34" charset="0"/>
              </a:rPr>
              <a:t>Este trabajo está financiado por el Ministerio de Ciencia e Innovación, bajo el proyecto de Plan Nacional “Beach4Cast” (PID2019-107053RB-I00).</a:t>
            </a:r>
          </a:p>
        </p:txBody>
      </p:sp>
    </p:spTree>
    <p:extLst>
      <p:ext uri="{BB962C8B-B14F-4D97-AF65-F5344CB8AC3E}">
        <p14:creationId xmlns:p14="http://schemas.microsoft.com/office/powerpoint/2010/main" val="75324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Rectangle 7"/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ectangle 9"/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/>
          <p:cNvSpPr txBox="1"/>
          <p:nvPr/>
        </p:nvSpPr>
        <p:spPr>
          <a:xfrm>
            <a:off x="794326" y="99627"/>
            <a:ext cx="8458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ALR : DAILY WT vs ANNUAL WT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175" y="1659292"/>
            <a:ext cx="7911642" cy="407934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121462" y="1165749"/>
            <a:ext cx="2082796" cy="50209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Oval 12"/>
          <p:cNvSpPr/>
          <p:nvPr/>
        </p:nvSpPr>
        <p:spPr>
          <a:xfrm>
            <a:off x="2145551" y="1432671"/>
            <a:ext cx="1647347" cy="4532587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2933" r="57201"/>
          <a:stretch/>
        </p:blipFill>
        <p:spPr>
          <a:xfrm>
            <a:off x="10098365" y="2252068"/>
            <a:ext cx="1912082" cy="14285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666" b="82375"/>
          <a:stretch/>
        </p:blipFill>
        <p:spPr>
          <a:xfrm>
            <a:off x="84917" y="1990145"/>
            <a:ext cx="1981363" cy="15455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105" b="82375"/>
          <a:stretch/>
        </p:blipFill>
        <p:spPr>
          <a:xfrm>
            <a:off x="107286" y="3535689"/>
            <a:ext cx="2064618" cy="15894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571" t="82933"/>
          <a:stretch/>
        </p:blipFill>
        <p:spPr>
          <a:xfrm>
            <a:off x="10242088" y="3680584"/>
            <a:ext cx="1806189" cy="14285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153" y="1246506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2800" b="1" dirty="0">
                <a:solidFill>
                  <a:srgbClr val="0070C0"/>
                </a:solidFill>
              </a:rPr>
              <a:t>LA NIÑA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162817" y="1246506"/>
            <a:ext cx="1406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NZ" sz="2800" b="1" dirty="0">
                <a:solidFill>
                  <a:srgbClr val="FF0000"/>
                </a:solidFill>
              </a:rPr>
              <a:t>EL NIÑO</a:t>
            </a:r>
          </a:p>
        </p:txBody>
      </p:sp>
    </p:spTree>
    <p:extLst>
      <p:ext uri="{BB962C8B-B14F-4D97-AF65-F5344CB8AC3E}">
        <p14:creationId xmlns:p14="http://schemas.microsoft.com/office/powerpoint/2010/main" val="25390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1DCBFB8-FF85-49CA-A0A2-75008151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72" y="1366138"/>
            <a:ext cx="4921048" cy="4678724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EE94BDA-A027-48A7-94AA-646B7E42C94F}"/>
              </a:ext>
            </a:extLst>
          </p:cNvPr>
          <p:cNvSpPr/>
          <p:nvPr/>
        </p:nvSpPr>
        <p:spPr>
          <a:xfrm>
            <a:off x="2577365" y="2731569"/>
            <a:ext cx="211831" cy="10592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4923D781-BE4D-0A4D-9A38-39FB18C0A3F9}"/>
              </a:ext>
            </a:extLst>
          </p:cNvPr>
          <p:cNvGrpSpPr/>
          <p:nvPr/>
        </p:nvGrpSpPr>
        <p:grpSpPr>
          <a:xfrm>
            <a:off x="5384076" y="1384685"/>
            <a:ext cx="6559051" cy="2648696"/>
            <a:chOff x="5027239" y="903689"/>
            <a:chExt cx="4781911" cy="1798696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7396AE52-7FEF-481E-BB2F-C60719B0B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7239" y="903689"/>
              <a:ext cx="4781911" cy="1798696"/>
            </a:xfrm>
            <a:prstGeom prst="rect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AAAAF6DD-7C30-4F38-82DC-DC032E230B33}"/>
                </a:ext>
              </a:extLst>
            </p:cNvPr>
            <p:cNvSpPr/>
            <p:nvPr/>
          </p:nvSpPr>
          <p:spPr>
            <a:xfrm>
              <a:off x="5100173" y="1297327"/>
              <a:ext cx="2252493" cy="1078227"/>
            </a:xfrm>
            <a:prstGeom prst="rect">
              <a:avLst/>
            </a:prstGeom>
            <a:noFill/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87103205-BD3A-43CF-816C-54DF854EE3A0}"/>
              </a:ext>
            </a:extLst>
          </p:cNvPr>
          <p:cNvCxnSpPr>
            <a:cxnSpLocks/>
            <a:stCxn id="15" idx="0"/>
            <a:endCxn id="16" idx="1"/>
          </p:cNvCxnSpPr>
          <p:nvPr/>
        </p:nvCxnSpPr>
        <p:spPr>
          <a:xfrm flipV="1">
            <a:off x="2683281" y="2709033"/>
            <a:ext cx="2700795" cy="225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6D89819-92EB-4A54-BC93-20AB6AA28949}"/>
              </a:ext>
            </a:extLst>
          </p:cNvPr>
          <p:cNvSpPr txBox="1"/>
          <p:nvPr/>
        </p:nvSpPr>
        <p:spPr>
          <a:xfrm>
            <a:off x="6312161" y="4272986"/>
            <a:ext cx="5009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64 ISLANDS</a:t>
            </a:r>
          </a:p>
          <a:p>
            <a:pPr algn="ctr"/>
            <a:r>
              <a:rPr lang="en-GB" dirty="0"/>
              <a:t>Area: 9.7 km</a:t>
            </a:r>
            <a:r>
              <a:rPr lang="en-GB" baseline="30000" dirty="0"/>
              <a:t>2</a:t>
            </a:r>
          </a:p>
          <a:p>
            <a:pPr algn="ctr"/>
            <a:r>
              <a:rPr lang="en-GB" dirty="0"/>
              <a:t>Mean elevation: 3m</a:t>
            </a:r>
            <a:endParaRPr lang="en-GB" baseline="30000" dirty="0"/>
          </a:p>
          <a:p>
            <a:pPr algn="ctr"/>
            <a:r>
              <a:rPr lang="en-GB" dirty="0"/>
              <a:t>Population: 28000</a:t>
            </a: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2330C2DE-93AC-A64B-A22F-56FC0310F41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16E489EE-49E5-1640-93F0-9B2F676D3B21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AE86364D-905F-284A-9899-4809281EECD4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8CBD4579-65A6-7643-87A3-12D5BB273D0A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MAJURO ATOLL :  MARSHALL ISLANDS</a:t>
            </a:r>
          </a:p>
        </p:txBody>
      </p:sp>
      <p:grpSp>
        <p:nvGrpSpPr>
          <p:cNvPr id="26" name="Group 16">
            <a:extLst>
              <a:ext uri="{FF2B5EF4-FFF2-40B4-BE49-F238E27FC236}">
                <a16:creationId xmlns:a16="http://schemas.microsoft.com/office/drawing/2014/main" id="{473ABECE-90AF-644D-8164-AEB1EA41B125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C7E20A82-0AFC-6543-827C-00FC98558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28" name="Picture 18">
              <a:extLst>
                <a:ext uri="{FF2B5EF4-FFF2-40B4-BE49-F238E27FC236}">
                  <a16:creationId xmlns:a16="http://schemas.microsoft.com/office/drawing/2014/main" id="{34DFB59F-A65F-6D47-BADE-6B4D3A835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2980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2F0587C-E83B-2742-8017-E46BC0682D8A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13F30C76-7F7D-EA49-90A0-D75CCBA00B0E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44559EDF-08BD-9F40-8479-A3D2EA949697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1856E0A-EF63-9C4D-9270-85190973A4A2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FLOODING EVENTS MAJURO</a:t>
            </a:r>
          </a:p>
        </p:txBody>
      </p:sp>
      <p:grpSp>
        <p:nvGrpSpPr>
          <p:cNvPr id="18" name="Group 16">
            <a:extLst>
              <a:ext uri="{FF2B5EF4-FFF2-40B4-BE49-F238E27FC236}">
                <a16:creationId xmlns:a16="http://schemas.microsoft.com/office/drawing/2014/main" id="{F361CB5F-C6B3-9040-A0C1-AE3EB756C754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60EB1F29-E142-2043-9476-414FF31F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B96CA12B-04B7-1C48-B782-113CB108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08E81F86-746B-A543-AC0B-3D9AA13EC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58" y="908445"/>
            <a:ext cx="7962811" cy="562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46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2F0587C-E83B-2742-8017-E46BC0682D8A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13F30C76-7F7D-EA49-90A0-D75CCBA00B0E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44559EDF-08BD-9F40-8479-A3D2EA949697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91856E0A-EF63-9C4D-9270-85190973A4A2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FLOODING EVENTS MAJURO</a:t>
            </a:r>
          </a:p>
        </p:txBody>
      </p:sp>
      <p:grpSp>
        <p:nvGrpSpPr>
          <p:cNvPr id="18" name="Group 16">
            <a:extLst>
              <a:ext uri="{FF2B5EF4-FFF2-40B4-BE49-F238E27FC236}">
                <a16:creationId xmlns:a16="http://schemas.microsoft.com/office/drawing/2014/main" id="{F361CB5F-C6B3-9040-A0C1-AE3EB756C754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19" name="Picture 17">
              <a:extLst>
                <a:ext uri="{FF2B5EF4-FFF2-40B4-BE49-F238E27FC236}">
                  <a16:creationId xmlns:a16="http://schemas.microsoft.com/office/drawing/2014/main" id="{60EB1F29-E142-2043-9476-414FF31F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B96CA12B-04B7-1C48-B782-113CB108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pic>
        <p:nvPicPr>
          <p:cNvPr id="21" name="Imagen 24">
            <a:extLst>
              <a:ext uri="{FF2B5EF4-FFF2-40B4-BE49-F238E27FC236}">
                <a16:creationId xmlns:a16="http://schemas.microsoft.com/office/drawing/2014/main" id="{6358430B-19E2-B148-859D-91F8A4130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900345"/>
            <a:ext cx="5525477" cy="3087531"/>
          </a:xfrm>
          <a:prstGeom prst="rect">
            <a:avLst/>
          </a:prstGeom>
        </p:spPr>
      </p:pic>
      <p:pic>
        <p:nvPicPr>
          <p:cNvPr id="22" name="Marshall Islands Flooding, June 2013">
            <a:hlinkClick r:id="" action="ppaction://media"/>
            <a:extLst>
              <a:ext uri="{FF2B5EF4-FFF2-40B4-BE49-F238E27FC236}">
                <a16:creationId xmlns:a16="http://schemas.microsoft.com/office/drawing/2014/main" id="{AD45A6A6-F868-4E4E-93BE-EDEF3B030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8759" y="2764269"/>
            <a:ext cx="6523241" cy="366932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B3C7905-47A5-B346-A702-BE4B7C6D12EC}"/>
              </a:ext>
            </a:extLst>
          </p:cNvPr>
          <p:cNvCxnSpPr/>
          <p:nvPr/>
        </p:nvCxnSpPr>
        <p:spPr>
          <a:xfrm>
            <a:off x="4126523" y="3001108"/>
            <a:ext cx="1537499" cy="1430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D9A66C7-1A16-B145-AD84-A87099540914}"/>
              </a:ext>
            </a:extLst>
          </p:cNvPr>
          <p:cNvSpPr txBox="1"/>
          <p:nvPr/>
        </p:nvSpPr>
        <p:spPr>
          <a:xfrm>
            <a:off x="7017846" y="2394937"/>
            <a:ext cx="524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(Source: M. Ford, U. Auckland, SH swell Event in 2018)</a:t>
            </a:r>
          </a:p>
        </p:txBody>
      </p:sp>
    </p:spTree>
    <p:extLst>
      <p:ext uri="{BB962C8B-B14F-4D97-AF65-F5344CB8AC3E}">
        <p14:creationId xmlns:p14="http://schemas.microsoft.com/office/powerpoint/2010/main" val="421275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reloj, cd&#10;&#10;Descripción generada automáticamente">
            <a:extLst>
              <a:ext uri="{FF2B5EF4-FFF2-40B4-BE49-F238E27FC236}">
                <a16:creationId xmlns:a16="http://schemas.microsoft.com/office/drawing/2014/main" id="{43435CC8-8D7F-47EE-9EF9-DD39523A06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07" y="1089865"/>
            <a:ext cx="4917490" cy="5184185"/>
          </a:xfrm>
          <a:prstGeom prst="rect">
            <a:avLst/>
          </a:prstGeom>
        </p:spPr>
      </p:pic>
      <p:pic>
        <p:nvPicPr>
          <p:cNvPr id="22" name="Imagen 21" descr="Imagen que contiene reloj, cd&#10;&#10;Descripción generada automáticamente">
            <a:extLst>
              <a:ext uri="{FF2B5EF4-FFF2-40B4-BE49-F238E27FC236}">
                <a16:creationId xmlns:a16="http://schemas.microsoft.com/office/drawing/2014/main" id="{A2BD85CD-3F69-4E23-9E5A-00302DBC75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5609" y="1089866"/>
            <a:ext cx="6698721" cy="5184172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CB8CF0AB-B852-084B-A005-330668857300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9A4271E-CFD4-CF42-8980-B2E8FF6B1C41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B7C4CB4-5B19-6F4D-84F6-C04DFCE2E96E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1B1AF05F-9290-7B45-A4C3-BA9902F2AF24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IMPORTANCE OF DIRECTIONAL SPECTRA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93B8DE-95F8-7740-A2F4-BF141DC4220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C291EFE-73FA-0B45-AB60-C6467988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id="{2EBB6927-D54B-4D46-8201-7B57F6C60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689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 descr="Imagen que contiene luz, exterior, tráfico, alambre&#10;&#10;Descripción generada automáticamente">
            <a:extLst>
              <a:ext uri="{FF2B5EF4-FFF2-40B4-BE49-F238E27FC236}">
                <a16:creationId xmlns:a16="http://schemas.microsoft.com/office/drawing/2014/main" id="{A3605618-1BFA-C24C-8C7C-CAEDC7CE02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45" y="1205560"/>
            <a:ext cx="7896245" cy="5101689"/>
          </a:xfrm>
          <a:prstGeom prst="rect">
            <a:avLst/>
          </a:prstGeom>
        </p:spPr>
      </p:pic>
      <p:pic>
        <p:nvPicPr>
          <p:cNvPr id="37" name="Imagen 36" descr="Gráfico, Gráfico radial&#10;&#10;Descripción generada automáticamente">
            <a:extLst>
              <a:ext uri="{FF2B5EF4-FFF2-40B4-BE49-F238E27FC236}">
                <a16:creationId xmlns:a16="http://schemas.microsoft.com/office/drawing/2014/main" id="{C8DD7107-7DB7-674A-B96F-653DFFDC0C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06"/>
          <a:stretch/>
        </p:blipFill>
        <p:spPr>
          <a:xfrm>
            <a:off x="8029184" y="1779863"/>
            <a:ext cx="4162816" cy="3661285"/>
          </a:xfrm>
          <a:prstGeom prst="rect">
            <a:avLst/>
          </a:prstGeom>
        </p:spPr>
      </p:pic>
      <p:sp>
        <p:nvSpPr>
          <p:cNvPr id="38" name="Rectangle 7">
            <a:extLst>
              <a:ext uri="{FF2B5EF4-FFF2-40B4-BE49-F238E27FC236}">
                <a16:creationId xmlns:a16="http://schemas.microsoft.com/office/drawing/2014/main" id="{60E16D86-47D8-4C4F-B8FC-4DA8B9B1DB1C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7" name="Rectangle 8">
            <a:extLst>
              <a:ext uri="{FF2B5EF4-FFF2-40B4-BE49-F238E27FC236}">
                <a16:creationId xmlns:a16="http://schemas.microsoft.com/office/drawing/2014/main" id="{4C3A63FF-7EA1-0742-9279-AED8F5BDFBF1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D1E5757D-65A1-2740-A32A-05A27F62BBC5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0CA069D1-3232-1E4A-894E-6D1D65122469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SUPER-POINT</a:t>
            </a:r>
          </a:p>
        </p:txBody>
      </p:sp>
      <p:grpSp>
        <p:nvGrpSpPr>
          <p:cNvPr id="50" name="Group 16">
            <a:extLst>
              <a:ext uri="{FF2B5EF4-FFF2-40B4-BE49-F238E27FC236}">
                <a16:creationId xmlns:a16="http://schemas.microsoft.com/office/drawing/2014/main" id="{6CD96C56-C908-7949-B28E-4CCCFC9855E7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51" name="Picture 17">
              <a:extLst>
                <a:ext uri="{FF2B5EF4-FFF2-40B4-BE49-F238E27FC236}">
                  <a16:creationId xmlns:a16="http://schemas.microsoft.com/office/drawing/2014/main" id="{E4A4677F-C150-DF48-BA5F-EB281C8F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52" name="Picture 18">
              <a:extLst>
                <a:ext uri="{FF2B5EF4-FFF2-40B4-BE49-F238E27FC236}">
                  <a16:creationId xmlns:a16="http://schemas.microsoft.com/office/drawing/2014/main" id="{EE810B3B-B818-8442-A659-08BA22916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398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DF789B-097A-A048-A5A9-D783478EC5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990" y="749969"/>
            <a:ext cx="11074019" cy="6205013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7AF8A77D-EF3F-6F44-A3CB-7AEE297078B4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F6BA92E-F7AD-A64D-89C8-C56D29EDF86D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DAC9E3AE-67CA-034F-90DA-B68DAC553700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OBJECTIVE</a:t>
            </a:r>
          </a:p>
        </p:txBody>
      </p:sp>
      <p:grpSp>
        <p:nvGrpSpPr>
          <p:cNvPr id="6" name="Group 16">
            <a:extLst>
              <a:ext uri="{FF2B5EF4-FFF2-40B4-BE49-F238E27FC236}">
                <a16:creationId xmlns:a16="http://schemas.microsoft.com/office/drawing/2014/main" id="{216431A0-0035-DA44-83A6-75450E58BB0B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BF1DF5AF-EF4B-FE44-AC6C-A2D93CF37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8" name="Picture 18">
              <a:extLst>
                <a:ext uri="{FF2B5EF4-FFF2-40B4-BE49-F238E27FC236}">
                  <a16:creationId xmlns:a16="http://schemas.microsoft.com/office/drawing/2014/main" id="{7185A1F2-A861-8847-9A98-751B9A94F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9" name="Rectangle 7">
            <a:extLst>
              <a:ext uri="{FF2B5EF4-FFF2-40B4-BE49-F238E27FC236}">
                <a16:creationId xmlns:a16="http://schemas.microsoft.com/office/drawing/2014/main" id="{4A6B5E37-51A3-BF42-9BFD-544C1681F852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655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FE96EAF-E6DD-1742-9EF2-F492D78B474F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PARTITIONING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C749B7-5B44-9849-97C1-1411AF6CC5E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Imagen 8" descr="Gráfico, Gráfico radial&#10;&#10;Descripción generada automáticamente">
            <a:extLst>
              <a:ext uri="{FF2B5EF4-FFF2-40B4-BE49-F238E27FC236}">
                <a16:creationId xmlns:a16="http://schemas.microsoft.com/office/drawing/2014/main" id="{8B77F509-71E9-9A46-9403-D11DC24D8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37"/>
          <a:stretch/>
        </p:blipFill>
        <p:spPr>
          <a:xfrm>
            <a:off x="1868414" y="680535"/>
            <a:ext cx="3437249" cy="30240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3D5304-E16C-2547-AF1B-DF7D825A37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7115" y="709177"/>
            <a:ext cx="3436793" cy="2889641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80B3F96D-62C3-7748-AABF-5C39C7DD253D}"/>
              </a:ext>
            </a:extLst>
          </p:cNvPr>
          <p:cNvGrpSpPr/>
          <p:nvPr/>
        </p:nvGrpSpPr>
        <p:grpSpPr>
          <a:xfrm>
            <a:off x="302788" y="3259876"/>
            <a:ext cx="11066626" cy="3420728"/>
            <a:chOff x="300452" y="2955657"/>
            <a:chExt cx="11066626" cy="342072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B5CF61C-4FFC-6847-934D-F7620822C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2408"/>
            <a:stretch/>
          </p:blipFill>
          <p:spPr>
            <a:xfrm>
              <a:off x="794327" y="3092645"/>
              <a:ext cx="10511149" cy="3086097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DC3ED99-E8F4-F545-813A-2216045CE24F}"/>
                </a:ext>
              </a:extLst>
            </p:cNvPr>
            <p:cNvSpPr txBox="1"/>
            <p:nvPr/>
          </p:nvSpPr>
          <p:spPr>
            <a:xfrm>
              <a:off x="300452" y="3469564"/>
              <a:ext cx="945584" cy="4596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HS</a:t>
              </a:r>
              <a:endParaRPr lang="en-GB" sz="1400" dirty="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C249A78-E6EC-B248-8E7A-143CB44D4B3C}"/>
                </a:ext>
              </a:extLst>
            </p:cNvPr>
            <p:cNvSpPr txBox="1"/>
            <p:nvPr/>
          </p:nvSpPr>
          <p:spPr>
            <a:xfrm>
              <a:off x="300452" y="4519959"/>
              <a:ext cx="79475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TP</a:t>
              </a:r>
              <a:endParaRPr lang="en-GB" sz="1400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1C76779-ACC1-E148-A8B5-674ADA176697}"/>
                </a:ext>
              </a:extLst>
            </p:cNvPr>
            <p:cNvSpPr txBox="1"/>
            <p:nvPr/>
          </p:nvSpPr>
          <p:spPr>
            <a:xfrm>
              <a:off x="300452" y="5558552"/>
              <a:ext cx="945584" cy="45969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DIR</a:t>
              </a:r>
              <a:endParaRPr lang="en-GB" sz="1400" dirty="0"/>
            </a:p>
          </p:txBody>
        </p:sp>
        <p:cxnSp>
          <p:nvCxnSpPr>
            <p:cNvPr id="16" name="Straight Connector 2">
              <a:extLst>
                <a:ext uri="{FF2B5EF4-FFF2-40B4-BE49-F238E27FC236}">
                  <a16:creationId xmlns:a16="http://schemas.microsoft.com/office/drawing/2014/main" id="{3AB06A8D-BE49-BA4D-97A9-5F18CB7250E8}"/>
                </a:ext>
              </a:extLst>
            </p:cNvPr>
            <p:cNvCxnSpPr/>
            <p:nvPr/>
          </p:nvCxnSpPr>
          <p:spPr>
            <a:xfrm>
              <a:off x="10175384" y="3152643"/>
              <a:ext cx="352425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3">
              <a:extLst>
                <a:ext uri="{FF2B5EF4-FFF2-40B4-BE49-F238E27FC236}">
                  <a16:creationId xmlns:a16="http://schemas.microsoft.com/office/drawing/2014/main" id="{A1F4703E-5CE3-674A-84C8-AE9E98CAA271}"/>
                </a:ext>
              </a:extLst>
            </p:cNvPr>
            <p:cNvSpPr/>
            <p:nvPr/>
          </p:nvSpPr>
          <p:spPr>
            <a:xfrm>
              <a:off x="10527809" y="2955657"/>
              <a:ext cx="83926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SEA</a:t>
              </a:r>
              <a:endParaRPr lang="en-NZ" dirty="0"/>
            </a:p>
          </p:txBody>
        </p:sp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24AF1AEF-470B-794D-A2A0-58658489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1422" y="6158237"/>
              <a:ext cx="10314054" cy="218148"/>
            </a:xfrm>
            <a:prstGeom prst="rect">
              <a:avLst/>
            </a:prstGeom>
          </p:spPr>
        </p:pic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6D69EFC3-F9EB-434C-B88F-9B2CC852748A}"/>
              </a:ext>
            </a:extLst>
          </p:cNvPr>
          <p:cNvGrpSpPr/>
          <p:nvPr/>
        </p:nvGrpSpPr>
        <p:grpSpPr>
          <a:xfrm>
            <a:off x="8835547" y="884823"/>
            <a:ext cx="3230902" cy="2358719"/>
            <a:chOff x="8740164" y="4087458"/>
            <a:chExt cx="3230902" cy="2358719"/>
          </a:xfrm>
        </p:grpSpPr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A4B20DB4-550A-0E42-8327-0DE203453EAE}"/>
                </a:ext>
              </a:extLst>
            </p:cNvPr>
            <p:cNvSpPr/>
            <p:nvPr/>
          </p:nvSpPr>
          <p:spPr>
            <a:xfrm>
              <a:off x="8740164" y="4099234"/>
              <a:ext cx="3230902" cy="234694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F83910E2-8A23-E149-BB7C-387B1EAA8A2D}"/>
                </a:ext>
              </a:extLst>
            </p:cNvPr>
            <p:cNvSpPr txBox="1"/>
            <p:nvPr/>
          </p:nvSpPr>
          <p:spPr>
            <a:xfrm>
              <a:off x="9240165" y="4087458"/>
              <a:ext cx="27309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/>
                <a:t>WAVESPECTRA</a:t>
              </a:r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E7282B93-EA8F-694C-BB43-19E32286755B}"/>
                </a:ext>
              </a:extLst>
            </p:cNvPr>
            <p:cNvSpPr/>
            <p:nvPr/>
          </p:nvSpPr>
          <p:spPr>
            <a:xfrm>
              <a:off x="8796388" y="5142356"/>
              <a:ext cx="285082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i="1" dirty="0"/>
                <a:t>https://github.com/metocean/wavespectra/</a:t>
              </a:r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5B2B2B8-C286-F24A-B92C-5F3795E3D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1808" y="4652597"/>
              <a:ext cx="1550515" cy="462694"/>
            </a:xfrm>
            <a:prstGeom prst="rect">
              <a:avLst/>
            </a:prstGeom>
          </p:spPr>
        </p:pic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5637206B-64DA-1B4B-AB37-9D6895071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05006" y="4654170"/>
              <a:ext cx="1285085" cy="465374"/>
            </a:xfrm>
            <a:prstGeom prst="rect">
              <a:avLst/>
            </a:prstGeom>
          </p:spPr>
        </p:pic>
        <p:sp>
          <p:nvSpPr>
            <p:cNvPr id="26" name="Rectángulo 18">
              <a:extLst>
                <a:ext uri="{FF2B5EF4-FFF2-40B4-BE49-F238E27FC236}">
                  <a16:creationId xmlns:a16="http://schemas.microsoft.com/office/drawing/2014/main" id="{5F2CDD6F-2266-BA4C-BAFE-B848855B6234}"/>
                </a:ext>
              </a:extLst>
            </p:cNvPr>
            <p:cNvSpPr/>
            <p:nvPr/>
          </p:nvSpPr>
          <p:spPr>
            <a:xfrm>
              <a:off x="8889380" y="5727131"/>
              <a:ext cx="30458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WW3 Watershed Algorithm, Hanson and Philips 2009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115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FE96EAF-E6DD-1742-9EF2-F492D78B474F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IDENTIFYING INDIVIDUAL SWELLS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C749B7-5B44-9849-97C1-1411AF6CC5E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2">
                <a:extLst>
                  <a:ext uri="{FF2B5EF4-FFF2-40B4-BE49-F238E27FC236}">
                    <a16:creationId xmlns:a16="http://schemas.microsoft.com/office/drawing/2014/main" id="{57CBA23B-67BA-BC47-AE04-078CA4B99E5F}"/>
                  </a:ext>
                </a:extLst>
              </p:cNvPr>
              <p:cNvSpPr txBox="1"/>
              <p:nvPr/>
            </p:nvSpPr>
            <p:spPr>
              <a:xfrm>
                <a:off x="1822449" y="853773"/>
                <a:ext cx="7366001" cy="29815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16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lang="en-NZ" sz="16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NZ" sz="16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m:rPr>
                          <m:sty m:val="p"/>
                        </m:rPr>
                        <a:rPr lang="en-GB" sz="160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NZ" sz="1600" b="0" i="0" smtClean="0">
                          <a:latin typeface="Cambria Math" panose="02040503050406030204" pitchFamily="18" charset="0"/>
                        </a:rPr>
                        <m:t>ISTANCE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𝑇𝑝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𝑇𝑝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d>
                                <m:d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𝐷𝑖𝑟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GB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𝐷𝑖𝑟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NZ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9" name="CuadroTexto 12">
                <a:extLst>
                  <a:ext uri="{FF2B5EF4-FFF2-40B4-BE49-F238E27FC236}">
                    <a16:creationId xmlns:a16="http://schemas.microsoft.com/office/drawing/2014/main" id="{57CBA23B-67BA-BC47-AE04-078CA4B99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449" y="853773"/>
                <a:ext cx="7366001" cy="298159"/>
              </a:xfrm>
              <a:prstGeom prst="rect">
                <a:avLst/>
              </a:prstGeom>
              <a:blipFill>
                <a:blip r:embed="rId3"/>
                <a:stretch>
                  <a:fillRect b="-18519"/>
                </a:stretch>
              </a:blipFill>
              <a:ln w="285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2">
            <a:extLst>
              <a:ext uri="{FF2B5EF4-FFF2-40B4-BE49-F238E27FC236}">
                <a16:creationId xmlns:a16="http://schemas.microsoft.com/office/drawing/2014/main" id="{CC8AD0B8-09F0-6A45-A8EC-0C8676D35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26" y="1589166"/>
            <a:ext cx="5342433" cy="5026025"/>
          </a:xfrm>
          <a:prstGeom prst="rect">
            <a:avLst/>
          </a:prstGeom>
        </p:spPr>
      </p:pic>
      <p:pic>
        <p:nvPicPr>
          <p:cNvPr id="21" name="Picture 23">
            <a:extLst>
              <a:ext uri="{FF2B5EF4-FFF2-40B4-BE49-F238E27FC236}">
                <a16:creationId xmlns:a16="http://schemas.microsoft.com/office/drawing/2014/main" id="{FF2F9FA8-1ECB-E54A-9B5E-F4FF73E88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0259" y="1589166"/>
            <a:ext cx="5186365" cy="5026025"/>
          </a:xfrm>
          <a:prstGeom prst="rect">
            <a:avLst/>
          </a:prstGeom>
        </p:spPr>
      </p:pic>
      <p:sp>
        <p:nvSpPr>
          <p:cNvPr id="22" name="TextBox 26">
            <a:extLst>
              <a:ext uri="{FF2B5EF4-FFF2-40B4-BE49-F238E27FC236}">
                <a16:creationId xmlns:a16="http://schemas.microsoft.com/office/drawing/2014/main" id="{00B3EDA2-263F-A344-B51D-2E96BCC9A647}"/>
              </a:ext>
            </a:extLst>
          </p:cNvPr>
          <p:cNvSpPr txBox="1"/>
          <p:nvPr/>
        </p:nvSpPr>
        <p:spPr>
          <a:xfrm>
            <a:off x="1647417" y="1217302"/>
            <a:ext cx="3508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/>
              <a:t>PARTITIONS</a:t>
            </a:r>
          </a:p>
        </p:txBody>
      </p:sp>
      <p:sp>
        <p:nvSpPr>
          <p:cNvPr id="23" name="TextBox 27">
            <a:extLst>
              <a:ext uri="{FF2B5EF4-FFF2-40B4-BE49-F238E27FC236}">
                <a16:creationId xmlns:a16="http://schemas.microsoft.com/office/drawing/2014/main" id="{1AB5068A-DE7C-E544-A623-01BFD908B71C}"/>
              </a:ext>
            </a:extLst>
          </p:cNvPr>
          <p:cNvSpPr txBox="1"/>
          <p:nvPr/>
        </p:nvSpPr>
        <p:spPr>
          <a:xfrm>
            <a:off x="6911816" y="1217302"/>
            <a:ext cx="3508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/>
              <a:t>ISOLATED SWELL EVENTS</a:t>
            </a:r>
          </a:p>
        </p:txBody>
      </p:sp>
      <p:cxnSp>
        <p:nvCxnSpPr>
          <p:cNvPr id="24" name="Straight Arrow Connector 29">
            <a:extLst>
              <a:ext uri="{FF2B5EF4-FFF2-40B4-BE49-F238E27FC236}">
                <a16:creationId xmlns:a16="http://schemas.microsoft.com/office/drawing/2014/main" id="{ADB88631-0619-4B40-B9E0-D646D9FD3A45}"/>
              </a:ext>
            </a:extLst>
          </p:cNvPr>
          <p:cNvCxnSpPr/>
          <p:nvPr/>
        </p:nvCxnSpPr>
        <p:spPr>
          <a:xfrm>
            <a:off x="4648200" y="1474866"/>
            <a:ext cx="215265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>
            <a:extLst>
              <a:ext uri="{FF2B5EF4-FFF2-40B4-BE49-F238E27FC236}">
                <a16:creationId xmlns:a16="http://schemas.microsoft.com/office/drawing/2014/main" id="{945503A9-CE36-9E4D-8353-5EC4B1D6821C}"/>
              </a:ext>
            </a:extLst>
          </p:cNvPr>
          <p:cNvCxnSpPr>
            <a:stCxn id="19" idx="2"/>
          </p:cNvCxnSpPr>
          <p:nvPr/>
        </p:nvCxnSpPr>
        <p:spPr>
          <a:xfrm flipH="1">
            <a:off x="5484087" y="1151932"/>
            <a:ext cx="21363" cy="3474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30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FE96EAF-E6DD-1742-9EF2-F492D78B474F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SEA+SWELLS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C749B7-5B44-9849-97C1-1411AF6CC5E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A49F786-5518-7149-91B9-5672C4DD1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5"/>
          <a:stretch/>
        </p:blipFill>
        <p:spPr>
          <a:xfrm>
            <a:off x="917886" y="895868"/>
            <a:ext cx="9895116" cy="564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2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83D3A57E-CE60-5F40-85BA-5BB2E50CFCFD}"/>
              </a:ext>
            </a:extLst>
          </p:cNvPr>
          <p:cNvSpPr/>
          <p:nvPr/>
        </p:nvSpPr>
        <p:spPr>
          <a:xfrm>
            <a:off x="164122" y="832030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B75F998-4743-7946-A8F8-637A95D3358F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F2308B3A-ADE9-F54F-A4E0-9E0D251AC518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NZ" sz="3200" dirty="0"/>
              <a:t>STORMS 2013/2014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8F5C08A3-66CB-0B47-B208-FC2EE61A185B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AEB32B7B-4270-7B40-B06B-BED027B0A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14614091-F722-2C4A-81B2-58CA76747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pic>
        <p:nvPicPr>
          <p:cNvPr id="17" name="yt1s.com - Espectacular temporal en Somo Cantabria_360p" descr="yt1s.com - Espectacular temporal en Somo Cantabria_360p">
            <a:hlinkClick r:id="" action="ppaction://media"/>
            <a:extLst>
              <a:ext uri="{FF2B5EF4-FFF2-40B4-BE49-F238E27FC236}">
                <a16:creationId xmlns:a16="http://schemas.microsoft.com/office/drawing/2014/main" id="{379A2F6C-3C1F-B842-9F23-DFE0EDD33B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94980" y="3511061"/>
            <a:ext cx="5068806" cy="2851203"/>
          </a:xfrm>
          <a:prstGeom prst="rect">
            <a:avLst/>
          </a:prstGeom>
        </p:spPr>
      </p:pic>
      <p:pic>
        <p:nvPicPr>
          <p:cNvPr id="18" name="flood2_sardi" descr="flood2_sardi">
            <a:hlinkClick r:id="" action="ppaction://media"/>
            <a:extLst>
              <a:ext uri="{FF2B5EF4-FFF2-40B4-BE49-F238E27FC236}">
                <a16:creationId xmlns:a16="http://schemas.microsoft.com/office/drawing/2014/main" id="{801D76FD-DD18-C941-A95C-838E6ADE3C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4980" y="480880"/>
            <a:ext cx="5068806" cy="2851204"/>
          </a:xfrm>
          <a:prstGeom prst="rect">
            <a:avLst/>
          </a:prstGeom>
        </p:spPr>
      </p:pic>
      <p:pic>
        <p:nvPicPr>
          <p:cNvPr id="16" name="clip_chiqui" descr="clip_chiqui">
            <a:hlinkClick r:id="" action="ppaction://media"/>
            <a:extLst>
              <a:ext uri="{FF2B5EF4-FFF2-40B4-BE49-F238E27FC236}">
                <a16:creationId xmlns:a16="http://schemas.microsoft.com/office/drawing/2014/main" id="{8525ED76-61B5-6946-A50F-2132228FD80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9507" y="2606306"/>
            <a:ext cx="6677259" cy="375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20000" mute="1">
                <p:cTn id="1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FE96EAF-E6DD-1742-9EF2-F492D78B474F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PARAMETERIZING SWELLS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C749B7-5B44-9849-97C1-1411AF6CC5E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2CFBA26-7526-2E45-9D2A-3308DCEBC5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9437" y="1803014"/>
            <a:ext cx="10556894" cy="325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9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FE96EAF-E6DD-1742-9EF2-F492D78B474F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PARAMETERIZING SWELLS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C749B7-5B44-9849-97C1-1411AF6CC5E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">
                <a:extLst>
                  <a:ext uri="{FF2B5EF4-FFF2-40B4-BE49-F238E27FC236}">
                    <a16:creationId xmlns:a16="http://schemas.microsoft.com/office/drawing/2014/main" id="{AA4A858E-1FD4-D549-B538-8FC9202A6663}"/>
                  </a:ext>
                </a:extLst>
              </p:cNvPr>
              <p:cNvSpPr/>
              <p:nvPr/>
            </p:nvSpPr>
            <p:spPr>
              <a:xfrm>
                <a:off x="283508" y="1957167"/>
                <a:ext cx="4600575" cy="3401316"/>
              </a:xfrm>
              <a:prstGeom prst="rect">
                <a:avLst/>
              </a:prstGeom>
              <a:ln w="28575">
                <a:solidFill>
                  <a:srgbClr val="F4D5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ES" sz="2000" b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s-ES" sz="20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s-ES" sz="2000" b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s-E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b="1" i="1">
                            <a:latin typeface="Cambria Math" panose="02040503050406030204" pitchFamily="18" charset="0"/>
                          </a:rPr>
                          <m:t>𝒃</m:t>
                        </m:r>
                      </m:num>
                      <m:den>
                        <m:sSub>
                          <m:sSubPr>
                            <m:ctrlPr>
                              <a:rPr lang="es-ES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2000" b="1" i="1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s-ES" sz="2000" b="1" i="1">
                                <a:latin typeface="Cambria Math" panose="02040503050406030204" pitchFamily="18" charset="0"/>
                              </a:rPr>
                              <m:t>𝒇𝒕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US" sz="2000" b="1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s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𝐶𝑔</m:t>
                    </m:r>
                    <m:r>
                      <a:rPr lang="es-E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m:rPr>
                        <m:nor/>
                      </m:rPr>
                      <a:rPr lang="es-ES" sz="2000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s-E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sub>
                    </m:sSub>
                    <m:r>
                      <a:rPr lang="es-E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s-E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s-E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s-ES" sz="2000" dirty="0">
                    <a:latin typeface="Cambria Math" panose="02040503050406030204" pitchFamily="18" charset="0"/>
                    <a:ea typeface="Cambria Math" panose="02040503050406030204" pitchFamily="18" charset="0"/>
                    <a:sym typeface="Wingdings" pitchFamily="2" charset="2"/>
                  </a:rPr>
                  <a:t> </a:t>
                </a:r>
              </a:p>
              <a:p>
                <a:pPr algn="ctr"/>
                <a:endParaRPr lang="es-ES" sz="2000" b="1" i="1" dirty="0">
                  <a:latin typeface="Cambria Math" panose="02040503050406030204" pitchFamily="18" charset="0"/>
                  <a:ea typeface="Cambria Math" panose="02040503050406030204" pitchFamily="18" charset="0"/>
                  <a:sym typeface="Wingdings" pitchFamily="2" charset="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</m:t>
                      </m:r>
                      <m:r>
                        <a:rPr lang="es-ES" sz="20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s-E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𝒈</m:t>
                          </m:r>
                        </m:num>
                        <m:den>
                          <m:r>
                            <a:rPr lang="es-E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s-ES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sSub>
                            <m:sSubPr>
                              <m:ctrlPr>
                                <a:rPr lang="es-E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s-E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𝒇𝒕</m:t>
                              </m:r>
                            </m:sub>
                          </m:sSub>
                        </m:den>
                      </m:f>
                      <m:r>
                        <a:rPr lang="en-US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s-ES" sz="20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s-ES" sz="20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s-E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1600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s-ES" sz="1600" b="1" i="1">
                            <a:latin typeface="Cambria Math" panose="02040503050406030204" pitchFamily="18" charset="0"/>
                          </a:rPr>
                          <m:t>𝒇𝒕</m:t>
                        </m:r>
                      </m:sub>
                    </m:sSub>
                  </m:oMath>
                </a14:m>
                <a:r>
                  <a:rPr lang="en-US" sz="16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:slope associated to the linear fit of the peak frequency </a:t>
                </a:r>
              </a:p>
              <a:p>
                <a:pPr algn="ctr"/>
                <a:r>
                  <a:rPr lang="en-US" sz="16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s-ES" sz="1600" b="1" i="1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1600" dirty="0">
                    <a:latin typeface="Yu Gothic UI" panose="020B0500000000000000" pitchFamily="34" charset="-128"/>
                    <a:ea typeface="Yu Gothic UI" panose="020B0500000000000000" pitchFamily="34" charset="-128"/>
                  </a:rPr>
                  <a:t>: corresponds to the intercept</a:t>
                </a:r>
              </a:p>
            </p:txBody>
          </p:sp>
        </mc:Choice>
        <mc:Fallback xmlns="">
          <p:sp>
            <p:nvSpPr>
              <p:cNvPr id="13" name="Rectangle 1">
                <a:extLst>
                  <a:ext uri="{FF2B5EF4-FFF2-40B4-BE49-F238E27FC236}">
                    <a16:creationId xmlns:a16="http://schemas.microsoft.com/office/drawing/2014/main" id="{AA4A858E-1FD4-D549-B538-8FC9202A6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08" y="1957167"/>
                <a:ext cx="4600575" cy="3401316"/>
              </a:xfrm>
              <a:prstGeom prst="rect">
                <a:avLst/>
              </a:prstGeom>
              <a:blipFill>
                <a:blip r:embed="rId3"/>
                <a:stretch>
                  <a:fillRect r="-822" b="-738"/>
                </a:stretch>
              </a:blipFill>
              <a:ln w="28575">
                <a:solidFill>
                  <a:srgbClr val="F4D5FF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7">
            <a:extLst>
              <a:ext uri="{FF2B5EF4-FFF2-40B4-BE49-F238E27FC236}">
                <a16:creationId xmlns:a16="http://schemas.microsoft.com/office/drawing/2014/main" id="{28BD9F25-8B07-9D45-8F3D-6A716E66955B}"/>
              </a:ext>
            </a:extLst>
          </p:cNvPr>
          <p:cNvSpPr/>
          <p:nvPr/>
        </p:nvSpPr>
        <p:spPr>
          <a:xfrm>
            <a:off x="2259262" y="5358483"/>
            <a:ext cx="2624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source: Portilla et al. 2012</a:t>
            </a:r>
            <a:endParaRPr lang="en-NZ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n 14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B0AA21B-4DE9-004C-8E60-31D28D218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58" t="17066" r="2970" b="15467"/>
          <a:stretch/>
        </p:blipFill>
        <p:spPr>
          <a:xfrm>
            <a:off x="4955322" y="876022"/>
            <a:ext cx="7118884" cy="57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139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FE96EAF-E6DD-1742-9EF2-F492D78B474F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EMULATOR: SWELLS + SEA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C749B7-5B44-9849-97C1-1411AF6CC5E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1" name="Imagen 10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410BAAC4-37E8-5D4F-8BAD-87BFAC0707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4817" y="1203150"/>
            <a:ext cx="10456493" cy="520008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AFA590F5-12CB-114D-A95A-FD3866823522}"/>
              </a:ext>
            </a:extLst>
          </p:cNvPr>
          <p:cNvSpPr txBox="1"/>
          <p:nvPr/>
        </p:nvSpPr>
        <p:spPr>
          <a:xfrm>
            <a:off x="7728439" y="768464"/>
            <a:ext cx="4273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>
                <a:solidFill>
                  <a:srgbClr val="C00000"/>
                </a:solidFill>
              </a:rPr>
              <a:t>Sea: grey</a:t>
            </a:r>
          </a:p>
          <a:p>
            <a:pPr algn="ctr"/>
            <a:r>
              <a:rPr lang="en-NZ" b="1" dirty="0">
                <a:solidFill>
                  <a:srgbClr val="C00000"/>
                </a:solidFill>
              </a:rPr>
              <a:t>Synthetic swells from emulator: Colours</a:t>
            </a:r>
          </a:p>
        </p:txBody>
      </p:sp>
    </p:spTree>
    <p:extLst>
      <p:ext uri="{BB962C8B-B14F-4D97-AF65-F5344CB8AC3E}">
        <p14:creationId xmlns:p14="http://schemas.microsoft.com/office/powerpoint/2010/main" val="2209120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6962F-334E-6B7D-2E70-B0CC6B29D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" y="0"/>
            <a:ext cx="12084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9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6282C-09BF-F148-5EAD-56BD4D7D3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8" y="0"/>
            <a:ext cx="11990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3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54B4C-EF5C-3044-D810-1A457E2ED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25"/>
            <a:ext cx="12192000" cy="681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42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8D303-FDEA-AE78-09ED-CF68B12D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00"/>
            <a:ext cx="12192000" cy="67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29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A4E2B-D38F-5484-401A-32D7FA3EB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8" y="0"/>
            <a:ext cx="12076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5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B94B99-9867-AB6D-5256-D4234C886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93" y="0"/>
            <a:ext cx="11791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06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5B028-F0A6-DF1E-C2E0-B720C4E4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08" y="0"/>
            <a:ext cx="11636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73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83D3A57E-CE60-5F40-85BA-5BB2E50CFCFD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B75F998-4743-7946-A8F8-637A95D3358F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8F5C08A3-66CB-0B47-B208-FC2EE61A185B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AEB32B7B-4270-7B40-B06B-BED027B0A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14614091-F722-2C4A-81B2-58CA76747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1053FEF2-5989-D641-952E-0712C3F0F020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50398D2-6893-C14D-8545-B9CC2E89D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736" y="860782"/>
            <a:ext cx="7623618" cy="58801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E9489DD4-130B-E447-AEFD-34708407346E}"/>
              </a:ext>
            </a:extLst>
          </p:cNvPr>
          <p:cNvSpPr/>
          <p:nvPr/>
        </p:nvSpPr>
        <p:spPr>
          <a:xfrm>
            <a:off x="8689643" y="6167278"/>
            <a:ext cx="3398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Barcelona – from Turki et al., 2013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E36A6ECB-491C-6041-9C3E-B2AB87340909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NZ" sz="3200" dirty="0"/>
              <a:t>INTERANNUAL VARIABILITY</a:t>
            </a:r>
          </a:p>
        </p:txBody>
      </p:sp>
    </p:spTree>
    <p:extLst>
      <p:ext uri="{BB962C8B-B14F-4D97-AF65-F5344CB8AC3E}">
        <p14:creationId xmlns:p14="http://schemas.microsoft.com/office/powerpoint/2010/main" val="4255823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F524BA2-8F89-4D8F-DC71-E10B8C3C12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l="6841" t="-1" r="8152" b="36529"/>
          <a:stretch/>
        </p:blipFill>
        <p:spPr>
          <a:xfrm>
            <a:off x="0" y="1257301"/>
            <a:ext cx="12192000" cy="56006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14180D8-884F-9B5F-FF9E-FA9B1DDD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192" y="187165"/>
            <a:ext cx="3340908" cy="10701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FF2995B-6F89-9DDB-C858-28572964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241" y="204947"/>
            <a:ext cx="1161951" cy="10701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D6C529F-A97E-6BB2-B29E-0FF92E68E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364" y="5807306"/>
            <a:ext cx="3209735" cy="9667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93DFC-64FA-7F5F-F9A2-0A825F791B43}"/>
              </a:ext>
            </a:extLst>
          </p:cNvPr>
          <p:cNvSpPr txBox="1"/>
          <p:nvPr/>
        </p:nvSpPr>
        <p:spPr>
          <a:xfrm>
            <a:off x="0" y="2285960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effectLst/>
                <a:latin typeface="Candara" panose="020E0502030303020204" pitchFamily="34" charset="0"/>
              </a:rPr>
              <a:t> </a:t>
            </a:r>
            <a:r>
              <a:rPr lang="es-ES" sz="3200" b="1" dirty="0">
                <a:solidFill>
                  <a:srgbClr val="0070C0"/>
                </a:solidFill>
                <a:latin typeface="Candara" panose="020E0502030303020204" pitchFamily="34" charset="0"/>
              </a:rPr>
              <a:t>TESLA 2.0</a:t>
            </a:r>
            <a:r>
              <a:rPr lang="es-ES" sz="3200" dirty="0">
                <a:latin typeface="Candara" panose="020E0502030303020204" pitchFamily="34" charset="0"/>
              </a:rPr>
              <a:t>: </a:t>
            </a:r>
            <a:r>
              <a:rPr lang="es-ES" sz="3200" b="1" dirty="0">
                <a:latin typeface="Candara" panose="020E0502030303020204" pitchFamily="34" charset="0"/>
              </a:rPr>
              <a:t>Un </a:t>
            </a:r>
            <a:r>
              <a:rPr lang="es-ES" sz="3200" b="1" dirty="0" err="1">
                <a:latin typeface="Candara" panose="020E0502030303020204" pitchFamily="34" charset="0"/>
              </a:rPr>
              <a:t>Emulator</a:t>
            </a:r>
            <a:r>
              <a:rPr lang="es-ES" sz="3200" b="1" dirty="0">
                <a:latin typeface="Candara" panose="020E0502030303020204" pitchFamily="34" charset="0"/>
              </a:rPr>
              <a:t> de Parámetros </a:t>
            </a:r>
            <a:r>
              <a:rPr lang="es-ES" sz="3200" b="1" dirty="0" err="1">
                <a:latin typeface="Candara" panose="020E0502030303020204" pitchFamily="34" charset="0"/>
              </a:rPr>
              <a:t>Meteo</a:t>
            </a:r>
            <a:r>
              <a:rPr lang="es-ES" sz="3200" b="1" dirty="0">
                <a:latin typeface="Candara" panose="020E0502030303020204" pitchFamily="34" charset="0"/>
              </a:rPr>
              <a:t>-Oceánicos para el Diseño Probabilístico de Obras Marítimas en Climas con </a:t>
            </a:r>
          </a:p>
          <a:p>
            <a:r>
              <a:rPr lang="es-ES" sz="3200" b="1" dirty="0">
                <a:latin typeface="Candara" panose="020E0502030303020204" pitchFamily="34" charset="0"/>
              </a:rPr>
              <a:t>Ciclones Tropicales y Extra-Tropicales </a:t>
            </a:r>
            <a:endParaRPr lang="es-ES" sz="3200" b="1" dirty="0">
              <a:effectLst/>
              <a:latin typeface="Candara" panose="020E0502030303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52DA0F0-3381-DB3A-62C4-CC667505B8F6}"/>
              </a:ext>
            </a:extLst>
          </p:cNvPr>
          <p:cNvSpPr txBox="1"/>
          <p:nvPr/>
        </p:nvSpPr>
        <p:spPr>
          <a:xfrm>
            <a:off x="0" y="3297409"/>
            <a:ext cx="117164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s-ES" sz="2200" dirty="0">
                <a:effectLst/>
                <a:latin typeface="Candara" panose="020E0502030303020204" pitchFamily="34" charset="0"/>
              </a:rPr>
            </a:br>
            <a:endParaRPr lang="es-ES" sz="2200" dirty="0">
              <a:effectLst/>
              <a:latin typeface="Candara" panose="020E0502030303020204" pitchFamily="34" charset="0"/>
            </a:endParaRPr>
          </a:p>
          <a:p>
            <a:r>
              <a:rPr lang="es-ES" sz="2200" dirty="0">
                <a:latin typeface="Candara" panose="020E0502030303020204" pitchFamily="34" charset="0"/>
              </a:rPr>
              <a:t>Fernando J. Méndez, Laura Cagigal, Alba Cid, Alberto </a:t>
            </a:r>
            <a:r>
              <a:rPr lang="es-ES" sz="2200" dirty="0" err="1">
                <a:latin typeface="Candara" panose="020E0502030303020204" pitchFamily="34" charset="0"/>
              </a:rPr>
              <a:t>Luceño</a:t>
            </a:r>
            <a:r>
              <a:rPr lang="es-ES" sz="2200" dirty="0">
                <a:latin typeface="Candara" panose="020E0502030303020204" pitchFamily="34" charset="0"/>
              </a:rPr>
              <a:t>, Ana Rueda, Nicolas Ripoll</a:t>
            </a:r>
            <a:endParaRPr lang="es-ES" sz="2200" dirty="0">
              <a:effectLst/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35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FE96EAF-E6DD-1742-9EF2-F492D78B474F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MOTIVATION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C749B7-5B44-9849-97C1-1411AF6CC5E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0BD353B6-E243-344E-AEAA-7B0729DF8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01" y="948475"/>
            <a:ext cx="3629442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Large-scale met-ocean predictor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CE96D261-1D45-9241-ABDF-44114D032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023" y="965018"/>
            <a:ext cx="3815631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Local hydro-met-ocean dynamics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ADC0EFC9-A7D9-6F47-B830-3A10006E9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15" y="5403460"/>
            <a:ext cx="3443287" cy="954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3800"/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Sea Level Pressure (SLP)</a:t>
            </a:r>
          </a:p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10-m wind (U10)</a:t>
            </a:r>
          </a:p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Geopotential</a:t>
            </a:r>
          </a:p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Sea Surface Temperature (SST)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78A02621-F34A-5F42-8616-E9A9CB67F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375" y="5120629"/>
            <a:ext cx="4606925" cy="954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10-m wind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Waves (Directional spectra, Spectral parameters)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Storm surge levels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Currents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8F5260D4-2886-F148-A389-BE1703BE4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50" y="1021586"/>
            <a:ext cx="2488930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Local coastal impacts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E4756328-2A1E-AB4D-B566-8606B2211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9630" y="5234445"/>
            <a:ext cx="1753051" cy="1384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Overtopping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Flooding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Erosion/Accretion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Operability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Reliability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15BE921-6054-2446-85AD-66239CA7DCF3}"/>
              </a:ext>
            </a:extLst>
          </p:cNvPr>
          <p:cNvSpPr txBox="1"/>
          <p:nvPr/>
        </p:nvSpPr>
        <p:spPr>
          <a:xfrm>
            <a:off x="1502783" y="3371665"/>
            <a:ext cx="13910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8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82DE1D9-E74C-DB4E-B56A-4BB939DEFFBA}"/>
              </a:ext>
            </a:extLst>
          </p:cNvPr>
          <p:cNvSpPr txBox="1"/>
          <p:nvPr/>
        </p:nvSpPr>
        <p:spPr>
          <a:xfrm>
            <a:off x="5437388" y="3344569"/>
            <a:ext cx="13910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79F6D76-D6C8-B844-A32A-3EDE21134DAB}"/>
              </a:ext>
            </a:extLst>
          </p:cNvPr>
          <p:cNvSpPr txBox="1"/>
          <p:nvPr/>
        </p:nvSpPr>
        <p:spPr>
          <a:xfrm>
            <a:off x="9371993" y="3236116"/>
            <a:ext cx="13910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800" dirty="0">
                <a:solidFill>
                  <a:schemeClr val="bg2">
                    <a:lumMod val="25000"/>
                  </a:schemeClr>
                </a:solidFill>
              </a:rPr>
              <a:t>Z</a:t>
            </a:r>
          </a:p>
        </p:txBody>
      </p:sp>
      <p:pic>
        <p:nvPicPr>
          <p:cNvPr id="22" name="Imagen 21" descr="Imagen que contiene Mapa&#10;&#10;Descripción generada automáticamente">
            <a:extLst>
              <a:ext uri="{FF2B5EF4-FFF2-40B4-BE49-F238E27FC236}">
                <a16:creationId xmlns:a16="http://schemas.microsoft.com/office/drawing/2014/main" id="{2B3B9AE9-740B-D749-9708-F731997BA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0" t="21836" r="13532" b="15602"/>
          <a:stretch/>
        </p:blipFill>
        <p:spPr>
          <a:xfrm>
            <a:off x="8243979" y="1600146"/>
            <a:ext cx="3701673" cy="1853632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48E89E9-3265-2C44-880E-6B870E17C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43" y="1348585"/>
            <a:ext cx="3474855" cy="245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23CD171-4440-5C4B-90FD-76485BF5E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187" y="1536748"/>
            <a:ext cx="1908717" cy="1881833"/>
          </a:xfrm>
          <a:prstGeom prst="rect">
            <a:avLst/>
          </a:prstGeom>
        </p:spPr>
      </p:pic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745E6BA6-9005-434C-BC51-618F91CF8BD3}"/>
              </a:ext>
            </a:extLst>
          </p:cNvPr>
          <p:cNvCxnSpPr/>
          <p:nvPr/>
        </p:nvCxnSpPr>
        <p:spPr>
          <a:xfrm>
            <a:off x="3287949" y="4479660"/>
            <a:ext cx="176070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5B8717E7-3E2F-4D4E-9B7D-BF7C7D904257}"/>
              </a:ext>
            </a:extLst>
          </p:cNvPr>
          <p:cNvCxnSpPr/>
          <p:nvPr/>
        </p:nvCxnSpPr>
        <p:spPr>
          <a:xfrm>
            <a:off x="7263143" y="4452171"/>
            <a:ext cx="176070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132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ángulo 58">
            <a:extLst>
              <a:ext uri="{FF2B5EF4-FFF2-40B4-BE49-F238E27FC236}">
                <a16:creationId xmlns:a16="http://schemas.microsoft.com/office/drawing/2014/main" id="{7824464E-B2E2-8F49-BA87-F026F095E1B8}"/>
              </a:ext>
            </a:extLst>
          </p:cNvPr>
          <p:cNvSpPr/>
          <p:nvPr/>
        </p:nvSpPr>
        <p:spPr>
          <a:xfrm>
            <a:off x="1930825" y="4382994"/>
            <a:ext cx="6062291" cy="2134080"/>
          </a:xfrm>
          <a:prstGeom prst="rect">
            <a:avLst/>
          </a:prstGeom>
          <a:solidFill>
            <a:schemeClr val="accent6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A0874D11-738A-C946-82A4-9717326FEBCC}"/>
              </a:ext>
            </a:extLst>
          </p:cNvPr>
          <p:cNvSpPr/>
          <p:nvPr/>
        </p:nvSpPr>
        <p:spPr>
          <a:xfrm>
            <a:off x="442824" y="1050274"/>
            <a:ext cx="11430728" cy="1293313"/>
          </a:xfrm>
          <a:prstGeom prst="rect">
            <a:avLst/>
          </a:prstGeom>
          <a:solidFill>
            <a:schemeClr val="accent5">
              <a:lumMod val="20000"/>
              <a:lumOff val="8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3FE96EAF-E6DD-1742-9EF2-F492D78B474F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MOTIVATION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C749B7-5B44-9849-97C1-1411AF6CC5E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0BD353B6-E243-344E-AEAA-7B0729DF8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230" y="2504983"/>
            <a:ext cx="3629442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Large-scale met-ocean predictor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CE96D261-1D45-9241-ABDF-44114D032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365" y="2522956"/>
            <a:ext cx="3815631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Local hydro-met-ocean dynamics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15BE921-6054-2446-85AD-66239CA7DCF3}"/>
              </a:ext>
            </a:extLst>
          </p:cNvPr>
          <p:cNvSpPr txBox="1"/>
          <p:nvPr/>
        </p:nvSpPr>
        <p:spPr>
          <a:xfrm>
            <a:off x="3290701" y="2433452"/>
            <a:ext cx="13910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8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82DE1D9-E74C-DB4E-B56A-4BB939DEFFBA}"/>
              </a:ext>
            </a:extLst>
          </p:cNvPr>
          <p:cNvSpPr txBox="1"/>
          <p:nvPr/>
        </p:nvSpPr>
        <p:spPr>
          <a:xfrm>
            <a:off x="7225306" y="2406356"/>
            <a:ext cx="13910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745E6BA6-9005-434C-BC51-618F91CF8BD3}"/>
              </a:ext>
            </a:extLst>
          </p:cNvPr>
          <p:cNvCxnSpPr/>
          <p:nvPr/>
        </p:nvCxnSpPr>
        <p:spPr>
          <a:xfrm>
            <a:off x="5075867" y="3541447"/>
            <a:ext cx="176070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2E2704-66E0-6F42-B3EC-455C7CF1D293}"/>
              </a:ext>
            </a:extLst>
          </p:cNvPr>
          <p:cNvSpPr txBox="1"/>
          <p:nvPr/>
        </p:nvSpPr>
        <p:spPr>
          <a:xfrm>
            <a:off x="1263976" y="1062305"/>
            <a:ext cx="3639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X = X</a:t>
            </a:r>
            <a:r>
              <a:rPr lang="es-ES" sz="3600" baseline="-25000" dirty="0">
                <a:solidFill>
                  <a:schemeClr val="accent5">
                    <a:lumMod val="50000"/>
                  </a:schemeClr>
                </a:solidFill>
              </a:rPr>
              <a:t>1 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= X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28EBA71-057B-2248-B487-E552A76CEDA3}"/>
              </a:ext>
            </a:extLst>
          </p:cNvPr>
          <p:cNvSpPr txBox="1"/>
          <p:nvPr/>
        </p:nvSpPr>
        <p:spPr>
          <a:xfrm>
            <a:off x="1817951" y="1628649"/>
            <a:ext cx="3858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X = (X</a:t>
            </a:r>
            <a:r>
              <a:rPr lang="es-ES" sz="3600" baseline="-25000" dirty="0">
                <a:solidFill>
                  <a:schemeClr val="accent5">
                    <a:lumMod val="50000"/>
                  </a:schemeClr>
                </a:solidFill>
              </a:rPr>
              <a:t>1 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,X</a:t>
            </a:r>
            <a:r>
              <a:rPr lang="es-ES" sz="3600" baseline="-25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,…, </a:t>
            </a:r>
            <a:r>
              <a:rPr lang="es-ES" sz="3600" dirty="0" err="1">
                <a:solidFill>
                  <a:schemeClr val="accent5">
                    <a:lumMod val="50000"/>
                  </a:schemeClr>
                </a:solidFill>
              </a:rPr>
              <a:t>X</a:t>
            </a:r>
            <a:r>
              <a:rPr lang="es-ES" sz="3600" baseline="-25000" dirty="0" err="1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526D311-900B-5B4F-995F-67133D0784EE}"/>
              </a:ext>
            </a:extLst>
          </p:cNvPr>
          <p:cNvSpPr/>
          <p:nvPr/>
        </p:nvSpPr>
        <p:spPr>
          <a:xfrm>
            <a:off x="490920" y="1193146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Univariate</a:t>
            </a:r>
            <a:endParaRPr lang="es-ES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86A08FF-F498-1240-B9B9-5E18E9553B0F}"/>
              </a:ext>
            </a:extLst>
          </p:cNvPr>
          <p:cNvSpPr/>
          <p:nvPr/>
        </p:nvSpPr>
        <p:spPr>
          <a:xfrm>
            <a:off x="490920" y="1695547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Multivariate</a:t>
            </a:r>
            <a:endParaRPr lang="es-ES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8ED45D0C-4388-794C-A1F3-4B0172F4A330}"/>
              </a:ext>
            </a:extLst>
          </p:cNvPr>
          <p:cNvSpPr/>
          <p:nvPr/>
        </p:nvSpPr>
        <p:spPr>
          <a:xfrm>
            <a:off x="5857704" y="1167262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Univariate pdf</a:t>
            </a:r>
            <a:endParaRPr lang="es-ES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DAB5473-1D3B-6048-9AA6-F440129AD031}"/>
              </a:ext>
            </a:extLst>
          </p:cNvPr>
          <p:cNvSpPr txBox="1"/>
          <p:nvPr/>
        </p:nvSpPr>
        <p:spPr>
          <a:xfrm>
            <a:off x="7584001" y="1038752"/>
            <a:ext cx="160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es-ES" sz="3600" baseline="-25000" dirty="0" err="1">
                <a:solidFill>
                  <a:schemeClr val="accent5">
                    <a:lumMod val="50000"/>
                  </a:schemeClr>
                </a:solidFill>
              </a:rPr>
              <a:t>x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(x)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73EB5FA-C859-B840-9EDE-7994129E7BC9}"/>
              </a:ext>
            </a:extLst>
          </p:cNvPr>
          <p:cNvSpPr/>
          <p:nvPr/>
        </p:nvSpPr>
        <p:spPr>
          <a:xfrm>
            <a:off x="5857704" y="1808833"/>
            <a:ext cx="169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Multivariate pdf</a:t>
            </a:r>
            <a:endParaRPr lang="es-ES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938EE76-ADBF-D04B-88F3-86188803AB22}"/>
              </a:ext>
            </a:extLst>
          </p:cNvPr>
          <p:cNvSpPr txBox="1"/>
          <p:nvPr/>
        </p:nvSpPr>
        <p:spPr>
          <a:xfrm>
            <a:off x="7554002" y="1669137"/>
            <a:ext cx="4637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err="1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es-ES" sz="3600" baseline="-25000" dirty="0" err="1">
                <a:solidFill>
                  <a:schemeClr val="accent5">
                    <a:lumMod val="50000"/>
                  </a:schemeClr>
                </a:solidFill>
              </a:rPr>
              <a:t>x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(x) = </a:t>
            </a:r>
            <a:r>
              <a:rPr lang="es-ES" sz="3600" dirty="0" err="1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lang="es-ES" sz="3600" baseline="-25000" dirty="0" err="1">
                <a:solidFill>
                  <a:schemeClr val="accent5">
                    <a:lumMod val="50000"/>
                  </a:schemeClr>
                </a:solidFill>
              </a:rPr>
              <a:t>x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 (x</a:t>
            </a:r>
            <a:r>
              <a:rPr lang="es-ES" sz="36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, x</a:t>
            </a:r>
            <a:r>
              <a:rPr lang="es-ES" sz="3600" baseline="-250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,…</a:t>
            </a:r>
            <a:r>
              <a:rPr lang="es-ES" sz="3600" dirty="0" err="1">
                <a:solidFill>
                  <a:schemeClr val="accent5">
                    <a:lumMod val="50000"/>
                  </a:schemeClr>
                </a:solidFill>
              </a:rPr>
              <a:t>x</a:t>
            </a:r>
            <a:r>
              <a:rPr lang="es-ES" sz="3600" baseline="-25000" dirty="0" err="1">
                <a:solidFill>
                  <a:schemeClr val="accent5">
                    <a:lumMod val="50000"/>
                  </a:schemeClr>
                </a:solidFill>
              </a:rPr>
              <a:t>Nx</a:t>
            </a:r>
            <a:r>
              <a:rPr lang="es-ES" sz="3600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E513F772-B68E-F54C-9676-9BD67935E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124" y="4733048"/>
            <a:ext cx="2640018" cy="40011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/>
              <a:t>Dynamical Downscaling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78E1C107-0B8A-CD4A-A9B5-B917DE22D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434" y="5379443"/>
            <a:ext cx="2557880" cy="40011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/>
              <a:t>Statistical Downscaling</a:t>
            </a: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80FECCDE-7F95-684F-B685-BF4E3C77B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190" y="6015958"/>
            <a:ext cx="2249398" cy="40011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/>
              <a:t>Hybrid Downscaling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DDA840F-32B0-1541-80A0-6A3055014299}"/>
              </a:ext>
            </a:extLst>
          </p:cNvPr>
          <p:cNvSpPr txBox="1"/>
          <p:nvPr/>
        </p:nvSpPr>
        <p:spPr>
          <a:xfrm>
            <a:off x="5029533" y="4463395"/>
            <a:ext cx="674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CF40FB5-65C5-544A-B1B0-C6DFA2471BCA}"/>
              </a:ext>
            </a:extLst>
          </p:cNvPr>
          <p:cNvSpPr txBox="1"/>
          <p:nvPr/>
        </p:nvSpPr>
        <p:spPr>
          <a:xfrm>
            <a:off x="7095907" y="4490109"/>
            <a:ext cx="674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8847B03C-DDF8-7D4B-A5B9-98B30E7D5E36}"/>
              </a:ext>
            </a:extLst>
          </p:cNvPr>
          <p:cNvCxnSpPr>
            <a:cxnSpLocks/>
          </p:cNvCxnSpPr>
          <p:nvPr/>
        </p:nvCxnSpPr>
        <p:spPr>
          <a:xfrm>
            <a:off x="5841622" y="4933103"/>
            <a:ext cx="12498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3C8770EA-2882-EE48-83E2-845C282D32F2}"/>
              </a:ext>
            </a:extLst>
          </p:cNvPr>
          <p:cNvSpPr txBox="1"/>
          <p:nvPr/>
        </p:nvSpPr>
        <p:spPr>
          <a:xfrm>
            <a:off x="8338335" y="4980346"/>
            <a:ext cx="2933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 = </a:t>
            </a:r>
            <a:r>
              <a:rPr lang="es-ES" sz="6000" i="1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s-ES" sz="60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s-ES" sz="6000" dirty="0">
                <a:solidFill>
                  <a:schemeClr val="accent5">
                    <a:lumMod val="50000"/>
                  </a:schemeClr>
                </a:solidFill>
              </a:rPr>
              <a:t>X</a:t>
            </a:r>
            <a:r>
              <a:rPr lang="es-ES" sz="6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47" name="TextBox 18">
            <a:extLst>
              <a:ext uri="{FF2B5EF4-FFF2-40B4-BE49-F238E27FC236}">
                <a16:creationId xmlns:a16="http://schemas.microsoft.com/office/drawing/2014/main" id="{D39DEDCF-AE6B-2644-A086-40DA836E0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292" y="4514212"/>
            <a:ext cx="572593" cy="46166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DD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DB53DD4E-3BBD-6E40-82C6-32008273C8EE}"/>
              </a:ext>
            </a:extLst>
          </p:cNvPr>
          <p:cNvSpPr txBox="1"/>
          <p:nvPr/>
        </p:nvSpPr>
        <p:spPr>
          <a:xfrm>
            <a:off x="5029533" y="5114553"/>
            <a:ext cx="674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C59E3F2D-680C-F741-81FF-0352979F3C73}"/>
              </a:ext>
            </a:extLst>
          </p:cNvPr>
          <p:cNvSpPr txBox="1"/>
          <p:nvPr/>
        </p:nvSpPr>
        <p:spPr>
          <a:xfrm>
            <a:off x="7095907" y="5141267"/>
            <a:ext cx="674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22ADB8BE-702E-7240-966B-8796E562C0B1}"/>
              </a:ext>
            </a:extLst>
          </p:cNvPr>
          <p:cNvCxnSpPr>
            <a:cxnSpLocks/>
          </p:cNvCxnSpPr>
          <p:nvPr/>
        </p:nvCxnSpPr>
        <p:spPr>
          <a:xfrm>
            <a:off x="5841622" y="5584261"/>
            <a:ext cx="12498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18">
            <a:extLst>
              <a:ext uri="{FF2B5EF4-FFF2-40B4-BE49-F238E27FC236}">
                <a16:creationId xmlns:a16="http://schemas.microsoft.com/office/drawing/2014/main" id="{F40F5C87-44D3-A441-969B-14065FEFC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292" y="5165370"/>
            <a:ext cx="524503" cy="46166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SD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1D3A99B-56FE-6E42-82C9-D1BDB428D916}"/>
              </a:ext>
            </a:extLst>
          </p:cNvPr>
          <p:cNvSpPr txBox="1"/>
          <p:nvPr/>
        </p:nvSpPr>
        <p:spPr>
          <a:xfrm>
            <a:off x="5029533" y="5779553"/>
            <a:ext cx="674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B884B07-9E76-8843-A1F1-14843DBE9196}"/>
              </a:ext>
            </a:extLst>
          </p:cNvPr>
          <p:cNvSpPr txBox="1"/>
          <p:nvPr/>
        </p:nvSpPr>
        <p:spPr>
          <a:xfrm>
            <a:off x="7095907" y="5806267"/>
            <a:ext cx="674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6F26B904-3226-A34C-95C8-6984733C0500}"/>
              </a:ext>
            </a:extLst>
          </p:cNvPr>
          <p:cNvCxnSpPr>
            <a:cxnSpLocks/>
          </p:cNvCxnSpPr>
          <p:nvPr/>
        </p:nvCxnSpPr>
        <p:spPr>
          <a:xfrm>
            <a:off x="5841622" y="6249261"/>
            <a:ext cx="1249889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18">
            <a:extLst>
              <a:ext uri="{FF2B5EF4-FFF2-40B4-BE49-F238E27FC236}">
                <a16:creationId xmlns:a16="http://schemas.microsoft.com/office/drawing/2014/main" id="{6519FABD-EB6C-0F47-B8BA-8E26DD860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292" y="5830370"/>
            <a:ext cx="572593" cy="461665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HD</a:t>
            </a:r>
          </a:p>
        </p:txBody>
      </p:sp>
      <p:sp>
        <p:nvSpPr>
          <p:cNvPr id="58" name="Flecha curva 57">
            <a:extLst>
              <a:ext uri="{FF2B5EF4-FFF2-40B4-BE49-F238E27FC236}">
                <a16:creationId xmlns:a16="http://schemas.microsoft.com/office/drawing/2014/main" id="{FF9D2580-7CA0-6744-9899-47F388613CE7}"/>
              </a:ext>
            </a:extLst>
          </p:cNvPr>
          <p:cNvSpPr/>
          <p:nvPr/>
        </p:nvSpPr>
        <p:spPr>
          <a:xfrm rot="5400000" flipH="1" flipV="1">
            <a:off x="1549881" y="2080132"/>
            <a:ext cx="1293312" cy="1891920"/>
          </a:xfrm>
          <a:prstGeom prst="bentArrow">
            <a:avLst>
              <a:gd name="adj1" fmla="val 2332"/>
              <a:gd name="adj2" fmla="val 11441"/>
              <a:gd name="adj3" fmla="val 40496"/>
              <a:gd name="adj4" fmla="val 55372"/>
            </a:avLst>
          </a:prstGeom>
          <a:solidFill>
            <a:schemeClr val="accent5">
              <a:lumMod val="60000"/>
              <a:lumOff val="4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Flecha abajo 61">
            <a:extLst>
              <a:ext uri="{FF2B5EF4-FFF2-40B4-BE49-F238E27FC236}">
                <a16:creationId xmlns:a16="http://schemas.microsoft.com/office/drawing/2014/main" id="{BF8A0272-E81B-F34F-BD37-CB810A90945C}"/>
              </a:ext>
            </a:extLst>
          </p:cNvPr>
          <p:cNvSpPr/>
          <p:nvPr/>
        </p:nvSpPr>
        <p:spPr>
          <a:xfrm>
            <a:off x="5832937" y="3591092"/>
            <a:ext cx="301355" cy="801225"/>
          </a:xfrm>
          <a:prstGeom prst="downArrow">
            <a:avLst>
              <a:gd name="adj1" fmla="val 9515"/>
              <a:gd name="adj2" fmla="val 142649"/>
            </a:avLst>
          </a:prstGeom>
          <a:solidFill>
            <a:schemeClr val="accent5">
              <a:lumMod val="60000"/>
              <a:lumOff val="40000"/>
              <a:alpha val="5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D1C3716-E923-DF4F-A07C-82872442E13A}"/>
              </a:ext>
            </a:extLst>
          </p:cNvPr>
          <p:cNvSpPr/>
          <p:nvPr/>
        </p:nvSpPr>
        <p:spPr>
          <a:xfrm>
            <a:off x="1930825" y="5212282"/>
            <a:ext cx="6062291" cy="657935"/>
          </a:xfrm>
          <a:prstGeom prst="rect">
            <a:avLst/>
          </a:prstGeom>
          <a:noFill/>
          <a:ln>
            <a:solidFill>
              <a:srgbClr val="FFF4D3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8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WEATHER TYPES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15BE921-6054-2446-85AD-66239CA7DCF3}"/>
              </a:ext>
            </a:extLst>
          </p:cNvPr>
          <p:cNvSpPr txBox="1"/>
          <p:nvPr/>
        </p:nvSpPr>
        <p:spPr>
          <a:xfrm>
            <a:off x="3881174" y="660"/>
            <a:ext cx="139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82DE1D9-E74C-DB4E-B56A-4BB939DEFFBA}"/>
              </a:ext>
            </a:extLst>
          </p:cNvPr>
          <p:cNvSpPr txBox="1"/>
          <p:nvPr/>
        </p:nvSpPr>
        <p:spPr>
          <a:xfrm>
            <a:off x="7046841" y="660"/>
            <a:ext cx="13910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745E6BA6-9005-434C-BC51-618F91CF8BD3}"/>
              </a:ext>
            </a:extLst>
          </p:cNvPr>
          <p:cNvCxnSpPr/>
          <p:nvPr/>
        </p:nvCxnSpPr>
        <p:spPr>
          <a:xfrm>
            <a:off x="5117054" y="898067"/>
            <a:ext cx="176070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8">
            <a:extLst>
              <a:ext uri="{FF2B5EF4-FFF2-40B4-BE49-F238E27FC236}">
                <a16:creationId xmlns:a16="http://schemas.microsoft.com/office/drawing/2014/main" id="{116EDAEE-D66A-6B41-9C8B-134206732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947" y="251736"/>
            <a:ext cx="694421" cy="64633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SD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9935C9EC-CACE-F745-94F4-C2B819F2E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4113" y="803498"/>
            <a:ext cx="2444772" cy="70788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Camus et al 2014 JGR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Rueda et al 2016 JGR</a:t>
            </a:r>
          </a:p>
        </p:txBody>
      </p:sp>
      <p:pic>
        <p:nvPicPr>
          <p:cNvPr id="21" name="Imagen 27" descr="KMeans10x10_Slp_PredictorAtlanticoSurRegressionGuided_alfa0.6_orden_SOM">
            <a:extLst>
              <a:ext uri="{FF2B5EF4-FFF2-40B4-BE49-F238E27FC236}">
                <a16:creationId xmlns:a16="http://schemas.microsoft.com/office/drawing/2014/main" id="{788BA8D0-507D-7B4C-83CA-2711F20798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t="8455" r="7603" b="3864"/>
          <a:stretch>
            <a:fillRect/>
          </a:stretch>
        </p:blipFill>
        <p:spPr bwMode="auto">
          <a:xfrm>
            <a:off x="278178" y="1214711"/>
            <a:ext cx="5824726" cy="4745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EE2747-E528-D645-8476-C1C572C6B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51" y="1111732"/>
            <a:ext cx="5216117" cy="54714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0FE5A7-AA92-F042-A04E-9B19473E9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60" y="1157441"/>
            <a:ext cx="5308952" cy="53959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77CA6C-96F5-F74D-AB27-3FAA202EBF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30" y="1112864"/>
            <a:ext cx="5239326" cy="5419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8">
                <a:extLst>
                  <a:ext uri="{FF2B5EF4-FFF2-40B4-BE49-F238E27FC236}">
                    <a16:creationId xmlns:a16="http://schemas.microsoft.com/office/drawing/2014/main" id="{81A142C6-CE99-FA4B-8FCE-BAE464E9EF5D}"/>
                  </a:ext>
                </a:extLst>
              </p:cNvPr>
              <p:cNvSpPr/>
              <p:nvPr/>
            </p:nvSpPr>
            <p:spPr>
              <a:xfrm>
                <a:off x="6702838" y="6534219"/>
                <a:ext cx="47008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𝜇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5" name="Rectángulo 28">
                <a:extLst>
                  <a:ext uri="{FF2B5EF4-FFF2-40B4-BE49-F238E27FC236}">
                    <a16:creationId xmlns:a16="http://schemas.microsoft.com/office/drawing/2014/main" id="{81A142C6-CE99-FA4B-8FCE-BAE464E9EF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2838" y="6534219"/>
                <a:ext cx="470087" cy="369332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9">
                <a:extLst>
                  <a:ext uri="{FF2B5EF4-FFF2-40B4-BE49-F238E27FC236}">
                    <a16:creationId xmlns:a16="http://schemas.microsoft.com/office/drawing/2014/main" id="{93FBBC47-FBF3-9540-A037-0C896BD9B441}"/>
                  </a:ext>
                </a:extLst>
              </p:cNvPr>
              <p:cNvSpPr/>
              <p:nvPr/>
            </p:nvSpPr>
            <p:spPr>
              <a:xfrm>
                <a:off x="7990031" y="6551285"/>
                <a:ext cx="51126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𝜓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ectángulo 29">
                <a:extLst>
                  <a:ext uri="{FF2B5EF4-FFF2-40B4-BE49-F238E27FC236}">
                    <a16:creationId xmlns:a16="http://schemas.microsoft.com/office/drawing/2014/main" id="{93FBBC47-FBF3-9540-A037-0C896BD9B4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031" y="6551285"/>
                <a:ext cx="511262" cy="369332"/>
              </a:xfrm>
              <a:prstGeom prst="rect">
                <a:avLst/>
              </a:prstGeom>
              <a:blipFill>
                <a:blip r:embed="rId9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ángulo 32">
                <a:extLst>
                  <a:ext uri="{FF2B5EF4-FFF2-40B4-BE49-F238E27FC236}">
                    <a16:creationId xmlns:a16="http://schemas.microsoft.com/office/drawing/2014/main" id="{3B95EB6E-3B77-7649-8B22-CC285C8974CB}"/>
                  </a:ext>
                </a:extLst>
              </p:cNvPr>
              <p:cNvSpPr/>
              <p:nvPr/>
            </p:nvSpPr>
            <p:spPr>
              <a:xfrm>
                <a:off x="9249356" y="6534219"/>
                <a:ext cx="48040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𝜉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Rectángulo 32">
                <a:extLst>
                  <a:ext uri="{FF2B5EF4-FFF2-40B4-BE49-F238E27FC236}">
                    <a16:creationId xmlns:a16="http://schemas.microsoft.com/office/drawing/2014/main" id="{3B95EB6E-3B77-7649-8B22-CC285C897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9356" y="6534219"/>
                <a:ext cx="480409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Object 5">
            <a:extLst>
              <a:ext uri="{FF2B5EF4-FFF2-40B4-BE49-F238E27FC236}">
                <a16:creationId xmlns:a16="http://schemas.microsoft.com/office/drawing/2014/main" id="{2C6BE4E5-D0CE-D244-9260-4E2B6CB0AF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073566"/>
              </p:ext>
            </p:extLst>
          </p:nvPr>
        </p:nvGraphicFramePr>
        <p:xfrm>
          <a:off x="1714478" y="5642358"/>
          <a:ext cx="4097784" cy="1154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120900" imgH="596900" progId="Equation.DSMT4">
                  <p:embed/>
                </p:oleObj>
              </mc:Choice>
              <mc:Fallback>
                <p:oleObj name="Equation" r:id="rId11" imgW="2120900" imgH="596900" progId="Equation.DSMT4">
                  <p:embed/>
                  <p:pic>
                    <p:nvPicPr>
                      <p:cNvPr id="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478" y="5642358"/>
                        <a:ext cx="4097784" cy="1154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494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3FE96EAF-E6DD-1742-9EF2-F492D78B474F}"/>
              </a:ext>
            </a:extLst>
          </p:cNvPr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A249FA2-25BA-BE47-A652-A11A0FDBD102}"/>
              </a:ext>
            </a:extLst>
          </p:cNvPr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70DE2E9-F365-8940-8384-21748FB3B42D}"/>
              </a:ext>
            </a:extLst>
          </p:cNvPr>
          <p:cNvSpPr txBox="1"/>
          <p:nvPr/>
        </p:nvSpPr>
        <p:spPr>
          <a:xfrm>
            <a:off x="794327" y="99627"/>
            <a:ext cx="1001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WEATHER TYPES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1A09AD5-4241-5B4D-87DE-F0020B749F59}"/>
              </a:ext>
            </a:extLst>
          </p:cNvPr>
          <p:cNvGrpSpPr/>
          <p:nvPr/>
        </p:nvGrpSpPr>
        <p:grpSpPr>
          <a:xfrm>
            <a:off x="9224315" y="-93624"/>
            <a:ext cx="2967685" cy="954406"/>
            <a:chOff x="9224315" y="-93624"/>
            <a:chExt cx="2967685" cy="954406"/>
          </a:xfrm>
        </p:grpSpPr>
        <p:pic>
          <p:nvPicPr>
            <p:cNvPr id="6" name="Picture 17">
              <a:extLst>
                <a:ext uri="{FF2B5EF4-FFF2-40B4-BE49-F238E27FC236}">
                  <a16:creationId xmlns:a16="http://schemas.microsoft.com/office/drawing/2014/main" id="{72163C85-B6F3-8B4D-B626-144319716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450998" y="-63143"/>
              <a:ext cx="1741002" cy="923925"/>
            </a:xfrm>
            <a:prstGeom prst="rect">
              <a:avLst/>
            </a:prstGeom>
          </p:spPr>
        </p:pic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5DA6C57C-0ACA-4A4E-97A4-7D3B795F3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24315" y="-93624"/>
              <a:ext cx="1741002" cy="9239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DC749B7-5B44-9849-97C1-1411AF6CC5E7}"/>
              </a:ext>
            </a:extLst>
          </p:cNvPr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15BE921-6054-2446-85AD-66239CA7DCF3}"/>
              </a:ext>
            </a:extLst>
          </p:cNvPr>
          <p:cNvSpPr txBox="1"/>
          <p:nvPr/>
        </p:nvSpPr>
        <p:spPr>
          <a:xfrm>
            <a:off x="2461141" y="572095"/>
            <a:ext cx="2634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accent5">
                    <a:lumMod val="50000"/>
                  </a:schemeClr>
                </a:solidFill>
              </a:rPr>
              <a:t>X(t)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82DE1D9-E74C-DB4E-B56A-4BB939DEFFBA}"/>
              </a:ext>
            </a:extLst>
          </p:cNvPr>
          <p:cNvSpPr txBox="1"/>
          <p:nvPr/>
        </p:nvSpPr>
        <p:spPr>
          <a:xfrm>
            <a:off x="7130619" y="677142"/>
            <a:ext cx="1883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Y(t)</a:t>
            </a: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745E6BA6-9005-434C-BC51-618F91CF8BD3}"/>
              </a:ext>
            </a:extLst>
          </p:cNvPr>
          <p:cNvCxnSpPr/>
          <p:nvPr/>
        </p:nvCxnSpPr>
        <p:spPr>
          <a:xfrm>
            <a:off x="5054098" y="1755671"/>
            <a:ext cx="1760706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8">
            <a:extLst>
              <a:ext uri="{FF2B5EF4-FFF2-40B4-BE49-F238E27FC236}">
                <a16:creationId xmlns:a16="http://schemas.microsoft.com/office/drawing/2014/main" id="{116EDAEE-D66A-6B41-9C8B-134206732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8991" y="1109340"/>
            <a:ext cx="694421" cy="64633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SD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4CC95D8-33C8-F240-9328-E97FF730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51" y="2366054"/>
            <a:ext cx="5272352" cy="41705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86D4447-E99E-8742-AE1C-6C2D69EA5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329" y="1854763"/>
            <a:ext cx="4694872" cy="4827746"/>
          </a:xfrm>
          <a:prstGeom prst="rect">
            <a:avLst/>
          </a:prstGeom>
        </p:spPr>
      </p:pic>
      <p:sp>
        <p:nvSpPr>
          <p:cNvPr id="16" name="TextBox 18">
            <a:extLst>
              <a:ext uri="{FF2B5EF4-FFF2-40B4-BE49-F238E27FC236}">
                <a16:creationId xmlns:a16="http://schemas.microsoft.com/office/drawing/2014/main" id="{9935C9EC-CACE-F745-94F4-C2B819F2E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0357" y="979844"/>
            <a:ext cx="2760628" cy="707886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Rueda et al 2017 JGR</a:t>
            </a:r>
          </a:p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Anderson et al 2019 JGR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7F8A80-F8E7-F145-9CAF-94CB54D40A64}"/>
              </a:ext>
            </a:extLst>
          </p:cNvPr>
          <p:cNvSpPr/>
          <p:nvPr/>
        </p:nvSpPr>
        <p:spPr>
          <a:xfrm>
            <a:off x="10580794" y="6435991"/>
            <a:ext cx="17072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Anderson et al 2019 JGR</a:t>
            </a:r>
          </a:p>
        </p:txBody>
      </p:sp>
    </p:spTree>
    <p:extLst>
      <p:ext uri="{BB962C8B-B14F-4D97-AF65-F5344CB8AC3E}">
        <p14:creationId xmlns:p14="http://schemas.microsoft.com/office/powerpoint/2010/main" val="344423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/>
          <p:cNvSpPr txBox="1"/>
          <p:nvPr/>
        </p:nvSpPr>
        <p:spPr>
          <a:xfrm>
            <a:off x="794327" y="99627"/>
            <a:ext cx="621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CHRONOLOGY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20E89D-82AA-DA40-9A5A-055E2199B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7" y="968711"/>
            <a:ext cx="11196605" cy="56445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9F64F4-17D2-F84C-9BC3-3F94F28BFD5E}"/>
              </a:ext>
            </a:extLst>
          </p:cNvPr>
          <p:cNvSpPr txBox="1"/>
          <p:nvPr/>
        </p:nvSpPr>
        <p:spPr>
          <a:xfrm>
            <a:off x="3154929" y="599379"/>
            <a:ext cx="889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Autoregressive Logistic Model (Guanche et al 2013, Antolinez et al 2017, Anderson et al 2019)</a:t>
            </a:r>
          </a:p>
        </p:txBody>
      </p:sp>
    </p:spTree>
    <p:extLst>
      <p:ext uri="{BB962C8B-B14F-4D97-AF65-F5344CB8AC3E}">
        <p14:creationId xmlns:p14="http://schemas.microsoft.com/office/powerpoint/2010/main" val="851962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" y="1736307"/>
            <a:ext cx="8337368" cy="4096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682509"/>
            <a:ext cx="12192000" cy="1754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9" name="Rectangle 8"/>
          <p:cNvSpPr/>
          <p:nvPr/>
        </p:nvSpPr>
        <p:spPr>
          <a:xfrm>
            <a:off x="0" y="749969"/>
            <a:ext cx="12192000" cy="80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Rectangle 9"/>
          <p:cNvSpPr/>
          <p:nvPr/>
        </p:nvSpPr>
        <p:spPr>
          <a:xfrm>
            <a:off x="138545" y="120073"/>
            <a:ext cx="535710" cy="4987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/>
          <p:cNvSpPr txBox="1"/>
          <p:nvPr/>
        </p:nvSpPr>
        <p:spPr>
          <a:xfrm>
            <a:off x="794327" y="99627"/>
            <a:ext cx="6210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200" dirty="0"/>
              <a:t>ALR : DAILY WT vs PERPETUAL YEAR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3" t="2584" r="26550" b="33591"/>
          <a:stretch/>
        </p:blipFill>
        <p:spPr>
          <a:xfrm>
            <a:off x="8404442" y="2528515"/>
            <a:ext cx="3642556" cy="260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54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7539</TotalTime>
  <Words>472</Words>
  <Application>Microsoft Macintosh PowerPoint</Application>
  <PresentationFormat>Widescreen</PresentationFormat>
  <Paragraphs>119</Paragraphs>
  <Slides>30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Yu Gothic UI</vt:lpstr>
      <vt:lpstr>Arial</vt:lpstr>
      <vt:lpstr>Calibri</vt:lpstr>
      <vt:lpstr>Calibri Light</vt:lpstr>
      <vt:lpstr>Cambria Math</vt:lpstr>
      <vt:lpstr>Candara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Auckland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Cagigal Gil</dc:creator>
  <cp:lastModifiedBy>Mendez Incera, Fernando Javier</cp:lastModifiedBy>
  <cp:revision>445</cp:revision>
  <dcterms:created xsi:type="dcterms:W3CDTF">2018-09-18T03:46:40Z</dcterms:created>
  <dcterms:modified xsi:type="dcterms:W3CDTF">2023-03-01T12:26:02Z</dcterms:modified>
</cp:coreProperties>
</file>