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0" r:id="rId3"/>
    <p:sldId id="272" r:id="rId4"/>
    <p:sldId id="273" r:id="rId5"/>
    <p:sldId id="274" r:id="rId6"/>
    <p:sldId id="283" r:id="rId7"/>
    <p:sldId id="284" r:id="rId8"/>
    <p:sldId id="275" r:id="rId9"/>
    <p:sldId id="285" r:id="rId10"/>
    <p:sldId id="290" r:id="rId11"/>
    <p:sldId id="286" r:id="rId12"/>
    <p:sldId id="288" r:id="rId13"/>
    <p:sldId id="291" r:id="rId14"/>
    <p:sldId id="287" r:id="rId15"/>
    <p:sldId id="276" r:id="rId16"/>
    <p:sldId id="292" r:id="rId17"/>
    <p:sldId id="282" r:id="rId18"/>
    <p:sldId id="278" r:id="rId19"/>
    <p:sldId id="289" r:id="rId20"/>
    <p:sldId id="279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E3F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1C2BF4-3824-6743-8234-4104C98716E1}" v="6" dt="2022-04-28T07:56:42.5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88" autoAdjust="0"/>
    <p:restoredTop sz="95775"/>
  </p:normalViewPr>
  <p:slideViewPr>
    <p:cSldViewPr snapToGrid="0" snapToObjects="1">
      <p:cViewPr varScale="1">
        <p:scale>
          <a:sx n="92" d="100"/>
          <a:sy n="92" d="100"/>
        </p:scale>
        <p:origin x="18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gigal Gil, Laura" userId="d7e6ec14-f168-470f-b36f-a10cb5fba402" providerId="ADAL" clId="{8C1C2BF4-3824-6743-8234-4104C98716E1}"/>
    <pc:docChg chg="undo custSel modSld">
      <pc:chgData name="Cagigal Gil, Laura" userId="d7e6ec14-f168-470f-b36f-a10cb5fba402" providerId="ADAL" clId="{8C1C2BF4-3824-6743-8234-4104C98716E1}" dt="2022-04-28T08:02:07.432" v="99" actId="14100"/>
      <pc:docMkLst>
        <pc:docMk/>
      </pc:docMkLst>
      <pc:sldChg chg="modSp mod">
        <pc:chgData name="Cagigal Gil, Laura" userId="d7e6ec14-f168-470f-b36f-a10cb5fba402" providerId="ADAL" clId="{8C1C2BF4-3824-6743-8234-4104C98716E1}" dt="2022-04-28T07:53:59.841" v="3" actId="1036"/>
        <pc:sldMkLst>
          <pc:docMk/>
          <pc:sldMk cId="3536429288" sldId="256"/>
        </pc:sldMkLst>
        <pc:spChg chg="mod">
          <ac:chgData name="Cagigal Gil, Laura" userId="d7e6ec14-f168-470f-b36f-a10cb5fba402" providerId="ADAL" clId="{8C1C2BF4-3824-6743-8234-4104C98716E1}" dt="2022-04-28T07:53:59.841" v="3" actId="1036"/>
          <ac:spMkLst>
            <pc:docMk/>
            <pc:sldMk cId="3536429288" sldId="256"/>
            <ac:spMk id="10" creationId="{C52DA0F0-3381-DB3A-62C4-CC667505B8F6}"/>
          </ac:spMkLst>
        </pc:spChg>
      </pc:sldChg>
      <pc:sldChg chg="addSp modSp mod">
        <pc:chgData name="Cagigal Gil, Laura" userId="d7e6ec14-f168-470f-b36f-a10cb5fba402" providerId="ADAL" clId="{8C1C2BF4-3824-6743-8234-4104C98716E1}" dt="2022-04-28T08:02:07.432" v="99" actId="14100"/>
        <pc:sldMkLst>
          <pc:docMk/>
          <pc:sldMk cId="302597000" sldId="258"/>
        </pc:sldMkLst>
        <pc:spChg chg="add mod">
          <ac:chgData name="Cagigal Gil, Laura" userId="d7e6ec14-f168-470f-b36f-a10cb5fba402" providerId="ADAL" clId="{8C1C2BF4-3824-6743-8234-4104C98716E1}" dt="2022-04-28T08:01:43.594" v="96" actId="1076"/>
          <ac:spMkLst>
            <pc:docMk/>
            <pc:sldMk cId="302597000" sldId="258"/>
            <ac:spMk id="7" creationId="{0A6AD6AD-878E-7B0F-2156-491DDA8FB5A0}"/>
          </ac:spMkLst>
        </pc:spChg>
        <pc:picChg chg="mod">
          <ac:chgData name="Cagigal Gil, Laura" userId="d7e6ec14-f168-470f-b36f-a10cb5fba402" providerId="ADAL" clId="{8C1C2BF4-3824-6743-8234-4104C98716E1}" dt="2022-04-28T08:02:07.432" v="99" actId="14100"/>
          <ac:picMkLst>
            <pc:docMk/>
            <pc:sldMk cId="302597000" sldId="258"/>
            <ac:picMk id="9" creationId="{8A7CAA13-0D92-0BD6-2E17-2F0E796F0DA9}"/>
          </ac:picMkLst>
        </pc:picChg>
        <pc:picChg chg="mod modCrop">
          <ac:chgData name="Cagigal Gil, Laura" userId="d7e6ec14-f168-470f-b36f-a10cb5fba402" providerId="ADAL" clId="{8C1C2BF4-3824-6743-8234-4104C98716E1}" dt="2022-04-28T08:01:59.025" v="98" actId="732"/>
          <ac:picMkLst>
            <pc:docMk/>
            <pc:sldMk cId="302597000" sldId="258"/>
            <ac:picMk id="11" creationId="{48BDFF37-CF2D-5812-8C61-C6ECE562A7C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945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617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193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316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874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339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63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223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602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000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874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941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26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31.png"/><Relationship Id="rId5" Type="http://schemas.openxmlformats.org/officeDocument/2006/relationships/image" Target="../media/image3.png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0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1.gif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eoocean.unican.es/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47.svg"/><Relationship Id="rId4" Type="http://schemas.openxmlformats.org/officeDocument/2006/relationships/image" Target="../media/image3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13" Type="http://schemas.openxmlformats.org/officeDocument/2006/relationships/image" Target="../media/image52.png"/><Relationship Id="rId3" Type="http://schemas.openxmlformats.org/officeDocument/2006/relationships/image" Target="../media/image1.png"/><Relationship Id="rId7" Type="http://schemas.openxmlformats.org/officeDocument/2006/relationships/image" Target="../media/image470.png"/><Relationship Id="rId12" Type="http://schemas.openxmlformats.org/officeDocument/2006/relationships/image" Target="../media/image51.png"/><Relationship Id="rId2" Type="http://schemas.openxmlformats.org/officeDocument/2006/relationships/image" Target="../media/image48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0.png"/><Relationship Id="rId11" Type="http://schemas.openxmlformats.org/officeDocument/2006/relationships/image" Target="../media/image50.png"/><Relationship Id="rId5" Type="http://schemas.openxmlformats.org/officeDocument/2006/relationships/image" Target="../media/image3.png"/><Relationship Id="rId15" Type="http://schemas.openxmlformats.org/officeDocument/2006/relationships/image" Target="../media/image530.png"/><Relationship Id="rId10" Type="http://schemas.openxmlformats.org/officeDocument/2006/relationships/image" Target="../media/image49.png"/><Relationship Id="rId4" Type="http://schemas.openxmlformats.org/officeDocument/2006/relationships/image" Target="../media/image2.png"/><Relationship Id="rId9" Type="http://schemas.openxmlformats.org/officeDocument/2006/relationships/image" Target="../media/image27.png"/><Relationship Id="rId1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png"/><Relationship Id="rId5" Type="http://schemas.openxmlformats.org/officeDocument/2006/relationships/image" Target="../media/image24.png"/><Relationship Id="rId10" Type="http://schemas.openxmlformats.org/officeDocument/2006/relationships/image" Target="../media/image230.png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9F524BA2-8F89-4D8F-DC71-E10B8C3C12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6841" t="-1" r="8152" b="3652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1813" t="5522" r="2614" b="1952"/>
          <a:stretch/>
        </p:blipFill>
        <p:spPr>
          <a:xfrm>
            <a:off x="6676504" y="5852102"/>
            <a:ext cx="2442626" cy="75745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722" y="5918007"/>
            <a:ext cx="679324" cy="62564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D6C529F-A97E-6BB2-B29E-0FF92E68E1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054" y="0"/>
            <a:ext cx="2470957" cy="74426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A93DFC-64FA-7F5F-F9A2-0A825F791B43}"/>
              </a:ext>
            </a:extLst>
          </p:cNvPr>
          <p:cNvSpPr txBox="1"/>
          <p:nvPr/>
        </p:nvSpPr>
        <p:spPr>
          <a:xfrm>
            <a:off x="696536" y="1738286"/>
            <a:ext cx="77509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Candara" panose="020E0502030303020204" pitchFamily="34" charset="0"/>
              </a:rPr>
              <a:t>Clima de inundación costera por sistemas oscilatorios cuasiestacionarios de onda infragravitatoria en arrecifes de coral 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52DA0F0-3381-DB3A-62C4-CC667505B8F6}"/>
              </a:ext>
            </a:extLst>
          </p:cNvPr>
          <p:cNvSpPr txBox="1"/>
          <p:nvPr/>
        </p:nvSpPr>
        <p:spPr>
          <a:xfrm>
            <a:off x="1462220" y="2836530"/>
            <a:ext cx="6219557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s-ES" dirty="0">
                <a:latin typeface="Candara" panose="020E0502030303020204" pitchFamily="34" charset="0"/>
              </a:rPr>
            </a:br>
            <a:endParaRPr lang="es-ES" dirty="0">
              <a:latin typeface="Candara" panose="020E0502030303020204" pitchFamily="34" charset="0"/>
            </a:endParaRPr>
          </a:p>
          <a:p>
            <a:pPr algn="ctr"/>
            <a:r>
              <a:rPr lang="es-ES" sz="1750" b="1" dirty="0">
                <a:latin typeface="Candara" panose="020E0502030303020204" pitchFamily="34" charset="0"/>
              </a:rPr>
              <a:t>Manuel Zornoza-</a:t>
            </a:r>
            <a:r>
              <a:rPr lang="es-ES" sz="1750" b="1" dirty="0" err="1">
                <a:latin typeface="Candara" panose="020E0502030303020204" pitchFamily="34" charset="0"/>
              </a:rPr>
              <a:t>Aguado</a:t>
            </a:r>
            <a:r>
              <a:rPr lang="es-ES" sz="1750" dirty="0" err="1">
                <a:latin typeface="Candara" panose="020E0502030303020204" pitchFamily="34" charset="0"/>
              </a:rPr>
              <a:t>,</a:t>
            </a:r>
            <a:r>
              <a:rPr lang="es-ES" sz="1750" dirty="0">
                <a:latin typeface="Candara" panose="020E0502030303020204" pitchFamily="34" charset="0"/>
              </a:rPr>
              <a:t> Beatriz Pérez-Díaz, Laura Cagigal, Sonia Castanedo, Gabriel Díaz-Hernández*, Fernando J. Méndez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9FE532E-5FAF-D26B-A15C-4C32AB3AF812}"/>
              </a:ext>
            </a:extLst>
          </p:cNvPr>
          <p:cNvSpPr txBox="1"/>
          <p:nvPr/>
        </p:nvSpPr>
        <p:spPr>
          <a:xfrm>
            <a:off x="5615914" y="6579167"/>
            <a:ext cx="3717497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* </a:t>
            </a:r>
            <a:r>
              <a:rPr lang="es-ES" sz="1400" dirty="0" err="1">
                <a:solidFill>
                  <a:sysClr val="windowText" lastClr="000000"/>
                </a:solidFill>
                <a:latin typeface="Candara" panose="020E0502030303020204" pitchFamily="34" charset="0"/>
              </a:rPr>
              <a:t>IHCantabria</a:t>
            </a:r>
            <a:r>
              <a:rPr lang="es-ES" sz="1400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, Universidad de Cantabria</a:t>
            </a:r>
          </a:p>
        </p:txBody>
      </p:sp>
    </p:spTree>
    <p:extLst>
      <p:ext uri="{BB962C8B-B14F-4D97-AF65-F5344CB8AC3E}">
        <p14:creationId xmlns:p14="http://schemas.microsoft.com/office/powerpoint/2010/main" val="3536429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n 35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0D1393B4-D55C-C7D1-6018-263FF00C3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582" y="2501359"/>
            <a:ext cx="4915882" cy="190937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11193" t="-1" r="14486" b="87616"/>
          <a:stretch/>
        </p:blipFill>
        <p:spPr>
          <a:xfrm rot="10800000" flipH="1">
            <a:off x="0" y="-406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6" y="857250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08" y="72509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303" y="72510"/>
            <a:ext cx="706505" cy="65067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46412D2-FE6F-F61B-697A-1C30DA70A91B}"/>
              </a:ext>
            </a:extLst>
          </p:cNvPr>
          <p:cNvSpPr txBox="1"/>
          <p:nvPr/>
        </p:nvSpPr>
        <p:spPr>
          <a:xfrm>
            <a:off x="317797" y="1480483"/>
            <a:ext cx="1818528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Candara" panose="020E0502030303020204" pitchFamily="34" charset="0"/>
              </a:rPr>
              <a:t>PCA + RBF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7F853F8-84CD-11C9-CE10-2C131CCBA010}"/>
              </a:ext>
            </a:extLst>
          </p:cNvPr>
          <p:cNvSpPr txBox="1"/>
          <p:nvPr/>
        </p:nvSpPr>
        <p:spPr>
          <a:xfrm>
            <a:off x="2911875" y="1172707"/>
            <a:ext cx="2243867" cy="10156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Candara" panose="020E0502030303020204" pitchFamily="34" charset="0"/>
              </a:rPr>
              <a:t>Modos de resonancia (espaciales)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FDB26B2C-6725-1FD3-F714-6022C6DB4384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2136325" y="1680538"/>
            <a:ext cx="775550" cy="1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69F898DA-0E23-EAB6-0C7D-FF5440ABA965}"/>
              </a:ext>
            </a:extLst>
          </p:cNvPr>
          <p:cNvCxnSpPr>
            <a:cxnSpLocks/>
            <a:stCxn id="13" idx="3"/>
            <a:endCxn id="32" idx="1"/>
          </p:cNvCxnSpPr>
          <p:nvPr/>
        </p:nvCxnSpPr>
        <p:spPr>
          <a:xfrm>
            <a:off x="5155742" y="1680539"/>
            <a:ext cx="1900066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D6B8396-FFE6-8F66-6ACA-DC070225EF57}"/>
              </a:ext>
            </a:extLst>
          </p:cNvPr>
          <p:cNvSpPr txBox="1"/>
          <p:nvPr/>
        </p:nvSpPr>
        <p:spPr>
          <a:xfrm>
            <a:off x="7055808" y="1480484"/>
            <a:ext cx="1372034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Candara" panose="020E0502030303020204" pitchFamily="34" charset="0"/>
              </a:rPr>
              <a:t>Lisflood-FP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401EBA8F-55BF-D5DC-738F-A566E8586F0B}"/>
                  </a:ext>
                </a:extLst>
              </p:cNvPr>
              <p:cNvSpPr txBox="1"/>
              <p:nvPr/>
            </p:nvSpPr>
            <p:spPr>
              <a:xfrm>
                <a:off x="3341150" y="2211827"/>
                <a:ext cx="1385316" cy="3016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s-E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η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s-ES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</a:rPr>
                          <m:t>η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)  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401EBA8F-55BF-D5DC-738F-A566E8586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150" y="2211827"/>
                <a:ext cx="1385316" cy="301686"/>
              </a:xfrm>
              <a:prstGeom prst="rect">
                <a:avLst/>
              </a:prstGeom>
              <a:blipFill>
                <a:blip r:embed="rId7"/>
                <a:stretch>
                  <a:fillRect l="-2203" b="-2653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ADE83EDF-D895-3216-4280-1D53241FA9AC}"/>
              </a:ext>
            </a:extLst>
          </p:cNvPr>
          <p:cNvCxnSpPr>
            <a:cxnSpLocks/>
          </p:cNvCxnSpPr>
          <p:nvPr/>
        </p:nvCxnSpPr>
        <p:spPr>
          <a:xfrm>
            <a:off x="3402123" y="2279398"/>
            <a:ext cx="1013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57B94C0-02CF-94F1-5A0A-5326A549D120}"/>
              </a:ext>
            </a:extLst>
          </p:cNvPr>
          <p:cNvSpPr txBox="1"/>
          <p:nvPr/>
        </p:nvSpPr>
        <p:spPr>
          <a:xfrm>
            <a:off x="-62113" y="123739"/>
            <a:ext cx="302205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Resultados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13D8C2C-FF47-A216-24BA-3B418D6170E0}"/>
              </a:ext>
            </a:extLst>
          </p:cNvPr>
          <p:cNvSpPr txBox="1"/>
          <p:nvPr/>
        </p:nvSpPr>
        <p:spPr>
          <a:xfrm flipH="1">
            <a:off x="2630549" y="216001"/>
            <a:ext cx="228970" cy="369332"/>
          </a:xfrm>
          <a:prstGeom prst="rect">
            <a:avLst/>
          </a:prstGeom>
          <a:noFill/>
          <a:ln w="19050">
            <a:solidFill>
              <a:srgbClr val="D2E3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A3C98924-F585-C919-E26A-5AB1B491CBB9}"/>
                  </a:ext>
                </a:extLst>
              </p:cNvPr>
              <p:cNvSpPr txBox="1"/>
              <p:nvPr/>
            </p:nvSpPr>
            <p:spPr>
              <a:xfrm>
                <a:off x="351874" y="2965143"/>
                <a:ext cx="1921423" cy="279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sz="15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5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sSub>
                          <m:sSubPr>
                            <m:ctrlPr>
                              <a:rPr lang="es-ES" sz="15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5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s-ES" sz="1500" b="0" i="1" smtClean="0">
                                <a:latin typeface="Cambria Math" panose="02040503050406030204" pitchFamily="18" charset="0"/>
                              </a:rPr>
                              <m:t>𝐼𝐺</m:t>
                            </m:r>
                          </m:sub>
                        </m:sSub>
                      </m:sub>
                    </m:sSub>
                    <m:r>
                      <a:rPr lang="es-ES" sz="1500" b="0" i="1" smtClean="0">
                        <a:latin typeface="Cambria Math" panose="02040503050406030204" pitchFamily="18" charset="0"/>
                      </a:rPr>
                      <m:t>=4 </m:t>
                    </m:r>
                    <m:rad>
                      <m:radPr>
                        <m:degHide m:val="on"/>
                        <m:ctrlPr>
                          <a:rPr lang="es-ES" sz="15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s-ES" sz="15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5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sSub>
                              <m:sSubPr>
                                <m:ctrlPr>
                                  <a:rPr lang="es-ES" sz="15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sz="15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sub>
                                <m:r>
                                  <a:rPr lang="es-ES" sz="1500" b="0" i="1" smtClean="0">
                                    <a:latin typeface="Cambria Math" panose="02040503050406030204" pitchFamily="18" charset="0"/>
                                  </a:rPr>
                                  <m:t>𝐼𝐺</m:t>
                                </m:r>
                              </m:sub>
                            </m:sSub>
                          </m:sub>
                        </m:sSub>
                      </m:e>
                    </m:rad>
                    <m:r>
                      <a:rPr lang="es-ES" sz="1500" b="0" i="1" smtClean="0">
                        <a:latin typeface="Cambria Math" panose="02040503050406030204" pitchFamily="18" charset="0"/>
                      </a:rPr>
                      <m:t>=4 </m:t>
                    </m:r>
                    <m:sSub>
                      <m:sSubPr>
                        <m:ctrlPr>
                          <a:rPr lang="es-ES" sz="1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500" b="0" i="1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500" b="0" i="1" smtClean="0">
                            <a:latin typeface="Cambria Math" panose="02040503050406030204" pitchFamily="18" charset="0"/>
                          </a:rPr>
                          <m:t>η</m:t>
                        </m:r>
                      </m:sub>
                    </m:sSub>
                  </m:oMath>
                </a14:m>
                <a:r>
                  <a:rPr lang="es-ES" sz="1500" dirty="0"/>
                  <a:t> </a:t>
                </a:r>
              </a:p>
            </p:txBody>
          </p:sp>
        </mc:Choice>
        <mc:Fallback xmlns="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A3C98924-F585-C919-E26A-5AB1B491CB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74" y="2965143"/>
                <a:ext cx="1921423" cy="279500"/>
              </a:xfrm>
              <a:prstGeom prst="rect">
                <a:avLst/>
              </a:prstGeom>
              <a:blipFill>
                <a:blip r:embed="rId8"/>
                <a:stretch>
                  <a:fillRect l="-3492" b="-869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AFE18F51-2659-1937-DC6A-25E44CF6E2D5}"/>
                  </a:ext>
                </a:extLst>
              </p:cNvPr>
              <p:cNvSpPr txBox="1"/>
              <p:nvPr/>
            </p:nvSpPr>
            <p:spPr>
              <a:xfrm>
                <a:off x="2637791" y="3621604"/>
                <a:ext cx="179536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1200" i="1"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p>
                          <m:r>
                            <a:rPr lang="es-ES" sz="12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s-ES" sz="1200" dirty="0"/>
              </a:p>
            </p:txBody>
          </p:sp>
        </mc:Choice>
        <mc:Fallback xmlns="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AFE18F51-2659-1937-DC6A-25E44CF6E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7791" y="3621604"/>
                <a:ext cx="179536" cy="184666"/>
              </a:xfrm>
              <a:prstGeom prst="rect">
                <a:avLst/>
              </a:prstGeom>
              <a:blipFill>
                <a:blip r:embed="rId9"/>
                <a:stretch>
                  <a:fillRect l="-20690" r="-3448" b="-2333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D04EDAFE-4967-3E08-134C-A07405ED2EFC}"/>
                  </a:ext>
                </a:extLst>
              </p:cNvPr>
              <p:cNvSpPr txBox="1"/>
              <p:nvPr/>
            </p:nvSpPr>
            <p:spPr>
              <a:xfrm>
                <a:off x="6563530" y="2910872"/>
                <a:ext cx="30717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200" i="1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s-ES" sz="1200" i="1">
                            <a:latin typeface="Cambria Math" panose="02040503050406030204" pitchFamily="18" charset="0"/>
                          </a:rPr>
                          <m:t>𝐼𝐺</m:t>
                        </m:r>
                      </m:sub>
                    </m:sSub>
                  </m:oMath>
                </a14:m>
                <a:r>
                  <a:rPr lang="es-ES" sz="1200" dirty="0"/>
                  <a:t>     </a:t>
                </a:r>
              </a:p>
            </p:txBody>
          </p:sp>
        </mc:Choice>
        <mc:Fallback xmlns=""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D04EDAFE-4967-3E08-134C-A07405ED2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3530" y="2910872"/>
                <a:ext cx="307173" cy="276999"/>
              </a:xfrm>
              <a:prstGeom prst="rect">
                <a:avLst/>
              </a:prstGeom>
              <a:blipFill>
                <a:blip r:embed="rId10"/>
                <a:stretch>
                  <a:fillRect r="-8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n 5">
            <a:extLst>
              <a:ext uri="{FF2B5EF4-FFF2-40B4-BE49-F238E27FC236}">
                <a16:creationId xmlns:a16="http://schemas.microsoft.com/office/drawing/2014/main" id="{64AFE23E-D592-E1F3-C093-D7EF48073B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5967" y="4348011"/>
            <a:ext cx="6685058" cy="2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5913129"/>
            <a:ext cx="9144000" cy="93992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-406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6" y="857250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08" y="72509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303" y="72510"/>
            <a:ext cx="706505" cy="65067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6AD6AD-878E-7B0F-2156-491DDA8FB5A0}"/>
              </a:ext>
            </a:extLst>
          </p:cNvPr>
          <p:cNvSpPr txBox="1"/>
          <p:nvPr/>
        </p:nvSpPr>
        <p:spPr>
          <a:xfrm>
            <a:off x="-62113" y="123739"/>
            <a:ext cx="302205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Resultados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D7904A6A-32E7-279F-EF7C-B0817D0D62C3}"/>
                  </a:ext>
                </a:extLst>
              </p:cNvPr>
              <p:cNvSpPr txBox="1"/>
              <p:nvPr/>
            </p:nvSpPr>
            <p:spPr>
              <a:xfrm>
                <a:off x="1792353" y="5482146"/>
                <a:ext cx="3807324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500" i="1" smtClean="0">
                          <a:latin typeface="Cambria Math" panose="02040503050406030204" pitchFamily="18" charset="0"/>
                        </a:rPr>
                        <m:t>η</m:t>
                      </m:r>
                      <m:r>
                        <a:rPr lang="es-ES" sz="15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s-ES" sz="1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5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s-ES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5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ES" sz="15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s-ES" sz="1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5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s-ES" sz="15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1500" b="0" i="1" smtClean="0">
                          <a:latin typeface="Cambria Math" panose="02040503050406030204" pitchFamily="18" charset="0"/>
                        </a:rPr>
                        <m:t>𝑠𝑒𝑛</m:t>
                      </m:r>
                      <m:r>
                        <a:rPr lang="es-ES" sz="15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s-ES" sz="1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sz="1500" b="0" i="1" smtClean="0"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m:rPr>
                                  <m:sty m:val="p"/>
                                </m:rPr>
                                <a:rPr lang="el-GR" sz="1500" b="0" i="1" smtClean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s-ES" sz="15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5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s-ES" sz="15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  <m:r>
                        <a:rPr lang="es-ES" sz="15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sz="15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s-ES" sz="15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s-ES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5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s-ES" sz="1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15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s-ES" sz="15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s-ES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S" sz="15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sz="1500" i="1"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m:rPr>
                                  <m:sty m:val="p"/>
                                </m:rPr>
                                <a:rPr lang="el-GR" sz="1500" i="1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s-ES" sz="15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5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s-ES" sz="15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ES" sz="1500" dirty="0"/>
              </a:p>
            </p:txBody>
          </p:sp>
        </mc:Choice>
        <mc:Fallback xmlns="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D7904A6A-32E7-279F-EF7C-B0817D0D6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2353" y="5482146"/>
                <a:ext cx="3807324" cy="5186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CuadroTexto 30">
            <a:extLst>
              <a:ext uri="{FF2B5EF4-FFF2-40B4-BE49-F238E27FC236}">
                <a16:creationId xmlns:a16="http://schemas.microsoft.com/office/drawing/2014/main" id="{390AF60C-9910-A497-9CAB-2DB958B365CA}"/>
              </a:ext>
            </a:extLst>
          </p:cNvPr>
          <p:cNvSpPr txBox="1"/>
          <p:nvPr/>
        </p:nvSpPr>
        <p:spPr>
          <a:xfrm>
            <a:off x="897034" y="5182064"/>
            <a:ext cx="28731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b="1" dirty="0">
                <a:latin typeface="Candara" panose="020E0502030303020204" pitchFamily="34" charset="0"/>
              </a:rPr>
              <a:t>Onda cuasiestacionaria: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19C72703-B843-344C-2C34-8F378129BE5E}"/>
                  </a:ext>
                </a:extLst>
              </p:cNvPr>
              <p:cNvSpPr txBox="1"/>
              <p:nvPr/>
            </p:nvSpPr>
            <p:spPr>
              <a:xfrm>
                <a:off x="5909431" y="5532427"/>
                <a:ext cx="2873187" cy="715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350" dirty="0">
                    <a:latin typeface="Candara" panose="020E0502030303020204" pitchFamily="34" charset="0"/>
                  </a:rPr>
                  <a:t>donde:      A (x) = PC 0</a:t>
                </a:r>
              </a:p>
              <a:p>
                <a:r>
                  <a:rPr lang="es-ES" sz="1350" dirty="0">
                    <a:latin typeface="Candara" panose="020E0502030303020204" pitchFamily="34" charset="0"/>
                  </a:rPr>
                  <a:t>                    B (x) = PC 1</a:t>
                </a:r>
              </a:p>
              <a:p>
                <a:r>
                  <a:rPr lang="es-ES" sz="1350" dirty="0">
                    <a:latin typeface="Candara" panose="020E0502030303020204" pitchFamily="34" charset="0"/>
                  </a:rPr>
                  <a:t>                    T        </a:t>
                </a:r>
                <a14:m>
                  <m:oMath xmlns:m="http://schemas.openxmlformats.org/officeDocument/2006/math">
                    <m:r>
                      <a:rPr lang="es-ES" sz="135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s-ES" sz="1350" dirty="0">
                    <a:latin typeface="Candara" panose="020E0502030303020204" pitchFamily="34" charset="0"/>
                  </a:rPr>
                  <a:t> 320 s</a:t>
                </a:r>
              </a:p>
            </p:txBody>
          </p:sp>
        </mc:Choice>
        <mc:Fallback xmlns=""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19C72703-B843-344C-2C34-8F378129B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431" y="5532427"/>
                <a:ext cx="2873187" cy="715581"/>
              </a:xfrm>
              <a:prstGeom prst="rect">
                <a:avLst/>
              </a:prstGeom>
              <a:blipFill>
                <a:blip r:embed="rId6"/>
                <a:stretch>
                  <a:fillRect l="-424" t="-1709" b="-854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uadroTexto 14">
            <a:extLst>
              <a:ext uri="{FF2B5EF4-FFF2-40B4-BE49-F238E27FC236}">
                <a16:creationId xmlns:a16="http://schemas.microsoft.com/office/drawing/2014/main" id="{4732C3B2-1F10-3328-093C-E8075BA66D90}"/>
              </a:ext>
            </a:extLst>
          </p:cNvPr>
          <p:cNvSpPr txBox="1"/>
          <p:nvPr/>
        </p:nvSpPr>
        <p:spPr>
          <a:xfrm flipH="1">
            <a:off x="3046972" y="216001"/>
            <a:ext cx="228970" cy="369332"/>
          </a:xfrm>
          <a:prstGeom prst="rect">
            <a:avLst/>
          </a:prstGeom>
          <a:noFill/>
          <a:ln w="19050">
            <a:solidFill>
              <a:srgbClr val="D2E3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686A09A-0493-F54D-CCF0-B8601EBF96E2}"/>
              </a:ext>
            </a:extLst>
          </p:cNvPr>
          <p:cNvSpPr txBox="1"/>
          <p:nvPr/>
        </p:nvSpPr>
        <p:spPr>
          <a:xfrm flipH="1">
            <a:off x="2647539" y="207557"/>
            <a:ext cx="228970" cy="369332"/>
          </a:xfrm>
          <a:prstGeom prst="rect">
            <a:avLst/>
          </a:prstGeom>
          <a:noFill/>
          <a:ln w="19050">
            <a:solidFill>
              <a:srgbClr val="D2E3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</a:p>
        </p:txBody>
      </p:sp>
      <p:pic>
        <p:nvPicPr>
          <p:cNvPr id="6" name="Imagen 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C087E8CD-8818-A410-153D-240B57ECA4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463" y="3144491"/>
            <a:ext cx="8895424" cy="2149681"/>
          </a:xfrm>
          <a:prstGeom prst="rect">
            <a:avLst/>
          </a:prstGeom>
        </p:spPr>
      </p:pic>
      <p:pic>
        <p:nvPicPr>
          <p:cNvPr id="10" name="Imagen 9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6E30F1EF-0462-64C5-E1AB-3962501AFD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462" y="959743"/>
            <a:ext cx="8895424" cy="214968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49A7C3B5-F00C-4924-D2C3-89089A9EFCD0}"/>
              </a:ext>
            </a:extLst>
          </p:cNvPr>
          <p:cNvSpPr txBox="1"/>
          <p:nvPr/>
        </p:nvSpPr>
        <p:spPr>
          <a:xfrm>
            <a:off x="3445059" y="594211"/>
            <a:ext cx="28731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b="1" dirty="0">
                <a:latin typeface="Candara" panose="020E0502030303020204" pitchFamily="34" charset="0"/>
              </a:rPr>
              <a:t>80% de </a:t>
            </a:r>
            <a:r>
              <a:rPr lang="el-GR" sz="1350" b="1" dirty="0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s-ES" sz="1350" b="1" dirty="0">
                <a:latin typeface="Calibri" panose="020F0502020204030204" pitchFamily="34" charset="0"/>
                <a:cs typeface="Calibri" panose="020F0502020204030204" pitchFamily="34" charset="0"/>
              </a:rPr>
              <a:t> explicada en 26 </a:t>
            </a:r>
            <a:r>
              <a:rPr lang="es-ES" sz="1350" b="1" dirty="0" err="1">
                <a:latin typeface="Calibri" panose="020F0502020204030204" pitchFamily="34" charset="0"/>
                <a:cs typeface="Calibri" panose="020F0502020204030204" pitchFamily="34" charset="0"/>
              </a:rPr>
              <a:t>PCs</a:t>
            </a:r>
            <a:endParaRPr lang="es-ES" sz="135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978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5913129"/>
            <a:ext cx="9144000" cy="93992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8918173-ACB6-D757-A898-90B9774FB7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-406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6" y="857250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08" y="72509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303" y="72510"/>
            <a:ext cx="706505" cy="65067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6AD6AD-878E-7B0F-2156-491DDA8FB5A0}"/>
              </a:ext>
            </a:extLst>
          </p:cNvPr>
          <p:cNvSpPr txBox="1"/>
          <p:nvPr/>
        </p:nvSpPr>
        <p:spPr>
          <a:xfrm>
            <a:off x="-62113" y="123739"/>
            <a:ext cx="302205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Resultados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1CDA7FA-A1AE-58A4-6AA8-3FC4B183F189}"/>
              </a:ext>
            </a:extLst>
          </p:cNvPr>
          <p:cNvSpPr txBox="1"/>
          <p:nvPr/>
        </p:nvSpPr>
        <p:spPr>
          <a:xfrm flipH="1">
            <a:off x="3046972" y="216001"/>
            <a:ext cx="228970" cy="369332"/>
          </a:xfrm>
          <a:prstGeom prst="rect">
            <a:avLst/>
          </a:prstGeom>
          <a:noFill/>
          <a:ln w="19050">
            <a:solidFill>
              <a:srgbClr val="D2E3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63FC093-6DB2-82E3-1C77-9CCCA061658A}"/>
              </a:ext>
            </a:extLst>
          </p:cNvPr>
          <p:cNvSpPr txBox="1"/>
          <p:nvPr/>
        </p:nvSpPr>
        <p:spPr>
          <a:xfrm flipH="1">
            <a:off x="2647539" y="207557"/>
            <a:ext cx="228970" cy="369332"/>
          </a:xfrm>
          <a:prstGeom prst="rect">
            <a:avLst/>
          </a:prstGeom>
          <a:noFill/>
          <a:ln w="19050">
            <a:solidFill>
              <a:srgbClr val="D2E3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</a:p>
        </p:txBody>
      </p:sp>
      <p:pic>
        <p:nvPicPr>
          <p:cNvPr id="6" name="Imagen 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0B42A2AF-6FDB-46F5-6CD0-9B6B6F6AD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004" y="4384619"/>
            <a:ext cx="7249991" cy="1752043"/>
          </a:xfrm>
          <a:prstGeom prst="rect">
            <a:avLst/>
          </a:prstGeom>
        </p:spPr>
      </p:pic>
      <p:pic>
        <p:nvPicPr>
          <p:cNvPr id="10" name="Imagen 9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E7C624AA-E971-4C6D-D8ED-A032977114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003" y="857250"/>
            <a:ext cx="7249991" cy="1752043"/>
          </a:xfrm>
          <a:prstGeom prst="rect">
            <a:avLst/>
          </a:prstGeom>
        </p:spPr>
      </p:pic>
      <p:pic>
        <p:nvPicPr>
          <p:cNvPr id="12" name="Imagen 1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172EF294-20A5-FBC8-D4D3-94F2B0676E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004" y="2637593"/>
            <a:ext cx="7249991" cy="175204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C13CE202-B631-7A38-E957-81E193EB5276}"/>
              </a:ext>
            </a:extLst>
          </p:cNvPr>
          <p:cNvSpPr txBox="1"/>
          <p:nvPr/>
        </p:nvSpPr>
        <p:spPr>
          <a:xfrm>
            <a:off x="3445059" y="594211"/>
            <a:ext cx="28731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b="1" dirty="0">
                <a:latin typeface="Candara" panose="020E0502030303020204" pitchFamily="34" charset="0"/>
              </a:rPr>
              <a:t>80% de </a:t>
            </a:r>
            <a:r>
              <a:rPr lang="el-GR" sz="1350" b="1" dirty="0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s-ES" sz="1350" b="1" dirty="0">
                <a:latin typeface="Calibri" panose="020F0502020204030204" pitchFamily="34" charset="0"/>
                <a:cs typeface="Calibri" panose="020F0502020204030204" pitchFamily="34" charset="0"/>
              </a:rPr>
              <a:t> explicada en 26 </a:t>
            </a:r>
            <a:r>
              <a:rPr lang="es-ES" sz="1350" b="1" dirty="0" err="1">
                <a:latin typeface="Calibri" panose="020F0502020204030204" pitchFamily="34" charset="0"/>
                <a:cs typeface="Calibri" panose="020F0502020204030204" pitchFamily="34" charset="0"/>
              </a:rPr>
              <a:t>PCs</a:t>
            </a:r>
            <a:endParaRPr lang="es-ES" sz="135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783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5913129"/>
            <a:ext cx="9144000" cy="93992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8918173-ACB6-D757-A898-90B9774FB7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-406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6" y="857250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08" y="72509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303" y="72510"/>
            <a:ext cx="706505" cy="65067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6AD6AD-878E-7B0F-2156-491DDA8FB5A0}"/>
              </a:ext>
            </a:extLst>
          </p:cNvPr>
          <p:cNvSpPr txBox="1"/>
          <p:nvPr/>
        </p:nvSpPr>
        <p:spPr>
          <a:xfrm>
            <a:off x="-62113" y="123739"/>
            <a:ext cx="302205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Resultados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1CDA7FA-A1AE-58A4-6AA8-3FC4B183F189}"/>
              </a:ext>
            </a:extLst>
          </p:cNvPr>
          <p:cNvSpPr txBox="1"/>
          <p:nvPr/>
        </p:nvSpPr>
        <p:spPr>
          <a:xfrm flipH="1">
            <a:off x="3046972" y="216001"/>
            <a:ext cx="228970" cy="369332"/>
          </a:xfrm>
          <a:prstGeom prst="rect">
            <a:avLst/>
          </a:prstGeom>
          <a:noFill/>
          <a:ln w="19050">
            <a:solidFill>
              <a:srgbClr val="D2E3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63FC093-6DB2-82E3-1C77-9CCCA061658A}"/>
              </a:ext>
            </a:extLst>
          </p:cNvPr>
          <p:cNvSpPr txBox="1"/>
          <p:nvPr/>
        </p:nvSpPr>
        <p:spPr>
          <a:xfrm flipH="1">
            <a:off x="2647539" y="207557"/>
            <a:ext cx="228970" cy="369332"/>
          </a:xfrm>
          <a:prstGeom prst="rect">
            <a:avLst/>
          </a:prstGeom>
          <a:noFill/>
          <a:ln w="19050">
            <a:solidFill>
              <a:srgbClr val="D2E3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13CE202-B631-7A38-E957-81E193EB5276}"/>
              </a:ext>
            </a:extLst>
          </p:cNvPr>
          <p:cNvSpPr txBox="1"/>
          <p:nvPr/>
        </p:nvSpPr>
        <p:spPr>
          <a:xfrm>
            <a:off x="3445059" y="594211"/>
            <a:ext cx="28731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b="1" dirty="0">
                <a:latin typeface="Candara" panose="020E0502030303020204" pitchFamily="34" charset="0"/>
              </a:rPr>
              <a:t>80% de </a:t>
            </a:r>
            <a:r>
              <a:rPr lang="el-GR" sz="1350" b="1" dirty="0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s-ES" sz="1350" b="1" dirty="0">
                <a:latin typeface="Calibri" panose="020F0502020204030204" pitchFamily="34" charset="0"/>
                <a:cs typeface="Calibri" panose="020F0502020204030204" pitchFamily="34" charset="0"/>
              </a:rPr>
              <a:t> explicada en 26 </a:t>
            </a:r>
            <a:r>
              <a:rPr lang="es-ES" sz="1350" b="1" dirty="0" err="1">
                <a:latin typeface="Calibri" panose="020F0502020204030204" pitchFamily="34" charset="0"/>
                <a:cs typeface="Calibri" panose="020F0502020204030204" pitchFamily="34" charset="0"/>
              </a:rPr>
              <a:t>PCs</a:t>
            </a:r>
            <a:endParaRPr lang="es-ES" sz="1350" b="1" dirty="0">
              <a:latin typeface="Candara" panose="020E0502030303020204" pitchFamily="34" charset="0"/>
            </a:endParaRPr>
          </a:p>
        </p:txBody>
      </p:sp>
      <p:pic>
        <p:nvPicPr>
          <p:cNvPr id="8" name="Imagen 7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26C69E77-534D-31F0-6B6B-ADE97C5B4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800" y="2642518"/>
            <a:ext cx="7264400" cy="1755525"/>
          </a:xfrm>
          <a:prstGeom prst="rect">
            <a:avLst/>
          </a:prstGeom>
        </p:spPr>
      </p:pic>
      <p:pic>
        <p:nvPicPr>
          <p:cNvPr id="13" name="Imagen 12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F687D3A0-BFD8-FBD2-6D9C-86DC12A13B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800" y="857250"/>
            <a:ext cx="7264400" cy="1755525"/>
          </a:xfrm>
          <a:prstGeom prst="rect">
            <a:avLst/>
          </a:prstGeom>
        </p:spPr>
      </p:pic>
      <p:pic>
        <p:nvPicPr>
          <p:cNvPr id="19" name="Imagen 18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D368A23D-C2EB-93AC-A157-CD36E03286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800" y="4398043"/>
            <a:ext cx="7264400" cy="175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23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5913129"/>
            <a:ext cx="9144000" cy="93992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-406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6" y="857250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08" y="72509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303" y="72510"/>
            <a:ext cx="706505" cy="65067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6AD6AD-878E-7B0F-2156-491DDA8FB5A0}"/>
              </a:ext>
            </a:extLst>
          </p:cNvPr>
          <p:cNvSpPr txBox="1"/>
          <p:nvPr/>
        </p:nvSpPr>
        <p:spPr>
          <a:xfrm>
            <a:off x="-62113" y="123739"/>
            <a:ext cx="302205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Resultados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12B05CC-BD42-4BD3-FD81-7DA603B0FDDB}"/>
              </a:ext>
            </a:extLst>
          </p:cNvPr>
          <p:cNvSpPr txBox="1"/>
          <p:nvPr/>
        </p:nvSpPr>
        <p:spPr>
          <a:xfrm flipH="1">
            <a:off x="3046972" y="216001"/>
            <a:ext cx="228970" cy="369332"/>
          </a:xfrm>
          <a:prstGeom prst="rect">
            <a:avLst/>
          </a:prstGeom>
          <a:noFill/>
          <a:ln w="19050">
            <a:solidFill>
              <a:srgbClr val="D2E3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8A4B624-0DD8-128F-BEAB-EAADF8D52993}"/>
              </a:ext>
            </a:extLst>
          </p:cNvPr>
          <p:cNvSpPr txBox="1"/>
          <p:nvPr/>
        </p:nvSpPr>
        <p:spPr>
          <a:xfrm flipH="1">
            <a:off x="2647539" y="207557"/>
            <a:ext cx="228970" cy="369332"/>
          </a:xfrm>
          <a:prstGeom prst="rect">
            <a:avLst/>
          </a:prstGeom>
          <a:noFill/>
          <a:ln w="19050">
            <a:solidFill>
              <a:srgbClr val="D2E3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</a:p>
        </p:txBody>
      </p:sp>
      <p:pic>
        <p:nvPicPr>
          <p:cNvPr id="6" name="Imagen 5" descr="Interfaz de usuario gráfica, Gráfico&#10;&#10;Descripción generada automáticamente">
            <a:extLst>
              <a:ext uri="{FF2B5EF4-FFF2-40B4-BE49-F238E27FC236}">
                <a16:creationId xmlns:a16="http://schemas.microsoft.com/office/drawing/2014/main" id="{56ED4132-7B78-F3FA-64FC-B11BE2C934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/>
          <a:srcRect l="7708" t="19197" r="2500" b="19732"/>
          <a:stretch/>
        </p:blipFill>
        <p:spPr>
          <a:xfrm>
            <a:off x="246487" y="1130523"/>
            <a:ext cx="8651025" cy="2288207"/>
          </a:xfrm>
          <a:prstGeom prst="rect">
            <a:avLst/>
          </a:prstGeom>
        </p:spPr>
      </p:pic>
      <p:pic>
        <p:nvPicPr>
          <p:cNvPr id="15" name="Imagen 1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76B35E07-88D1-BB6E-A0AD-CCC23E4596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/>
          <a:srcRect l="25470" t="47185" r="23077" b="28455"/>
          <a:stretch/>
        </p:blipFill>
        <p:spPr>
          <a:xfrm>
            <a:off x="359681" y="3688257"/>
            <a:ext cx="6696127" cy="1902159"/>
          </a:xfrm>
          <a:prstGeom prst="rect">
            <a:avLst/>
          </a:prstGeom>
        </p:spPr>
      </p:pic>
      <p:pic>
        <p:nvPicPr>
          <p:cNvPr id="14" name="Imagen 1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06F29CC7-4FE3-802C-8E10-98BAD595FC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/>
          <a:srcRect l="70244" r="-1"/>
          <a:stretch/>
        </p:blipFill>
        <p:spPr>
          <a:xfrm>
            <a:off x="7137648" y="3849849"/>
            <a:ext cx="1944240" cy="157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79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5266091"/>
            <a:ext cx="9144000" cy="158696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-406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6" y="857250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08" y="72509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303" y="72510"/>
            <a:ext cx="706505" cy="65067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6AD6AD-878E-7B0F-2156-491DDA8FB5A0}"/>
              </a:ext>
            </a:extLst>
          </p:cNvPr>
          <p:cNvSpPr txBox="1"/>
          <p:nvPr/>
        </p:nvSpPr>
        <p:spPr>
          <a:xfrm>
            <a:off x="5392" y="123739"/>
            <a:ext cx="302205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Conclusiones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EC87069-FDE7-CB20-3C8A-0BB8F140D575}"/>
              </a:ext>
            </a:extLst>
          </p:cNvPr>
          <p:cNvSpPr txBox="1"/>
          <p:nvPr/>
        </p:nvSpPr>
        <p:spPr>
          <a:xfrm>
            <a:off x="606860" y="1614844"/>
            <a:ext cx="793028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s-ES" dirty="0">
                <a:latin typeface="Candara" panose="020E0502030303020204" pitchFamily="34" charset="0"/>
              </a:rPr>
              <a:t>La realización de </a:t>
            </a:r>
            <a:r>
              <a:rPr lang="es-ES" b="1" dirty="0">
                <a:latin typeface="Candara" panose="020E0502030303020204" pitchFamily="34" charset="0"/>
              </a:rPr>
              <a:t>PCA</a:t>
            </a:r>
            <a:r>
              <a:rPr lang="es-ES" dirty="0">
                <a:latin typeface="Candara" panose="020E0502030303020204" pitchFamily="34" charset="0"/>
              </a:rPr>
              <a:t> permite ver los modos espacialmente y sus frecuencias de resonancia.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es-ES" dirty="0">
              <a:latin typeface="Candara" panose="020E0502030303020204" pitchFamily="34" charset="0"/>
            </a:endParaRP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s-ES" dirty="0">
                <a:latin typeface="Candara" panose="020E0502030303020204" pitchFamily="34" charset="0"/>
              </a:rPr>
              <a:t>En arrecifes de coral, no sólo hay que tener en cuenta la </a:t>
            </a:r>
            <a:r>
              <a:rPr lang="es-ES" b="1" dirty="0">
                <a:latin typeface="Candara" panose="020E0502030303020204" pitchFamily="34" charset="0"/>
              </a:rPr>
              <a:t>seiche transversal</a:t>
            </a:r>
            <a:r>
              <a:rPr lang="es-ES" dirty="0">
                <a:latin typeface="Candara" panose="020E0502030303020204" pitchFamily="34" charset="0"/>
              </a:rPr>
              <a:t>, si no que hay que considerar también la </a:t>
            </a:r>
            <a:r>
              <a:rPr lang="es-ES" b="1" dirty="0">
                <a:latin typeface="Candara" panose="020E0502030303020204" pitchFamily="34" charset="0"/>
              </a:rPr>
              <a:t>seiche longitudinal </a:t>
            </a:r>
            <a:r>
              <a:rPr lang="es-ES" dirty="0">
                <a:latin typeface="Candara" panose="020E0502030303020204" pitchFamily="34" charset="0"/>
              </a:rPr>
              <a:t>que pueda generarse.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es-ES" dirty="0">
              <a:latin typeface="Candara" panose="020E0502030303020204" pitchFamily="34" charset="0"/>
            </a:endParaRP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s-ES" dirty="0">
                <a:latin typeface="Candara" panose="020E0502030303020204" pitchFamily="34" charset="0"/>
              </a:rPr>
              <a:t>En este arrecife con </a:t>
            </a:r>
            <a:r>
              <a:rPr lang="es-ES" b="1" dirty="0">
                <a:latin typeface="Candara" panose="020E0502030303020204" pitchFamily="34" charset="0"/>
              </a:rPr>
              <a:t>alta rugosidad</a:t>
            </a:r>
            <a:r>
              <a:rPr lang="es-ES" dirty="0">
                <a:latin typeface="Candara" panose="020E0502030303020204" pitchFamily="34" charset="0"/>
              </a:rPr>
              <a:t>, la energía liberada tras rotura se transforma en una IG con forma de </a:t>
            </a:r>
            <a:r>
              <a:rPr lang="es-ES" b="1" dirty="0">
                <a:latin typeface="Candara" panose="020E0502030303020204" pitchFamily="34" charset="0"/>
              </a:rPr>
              <a:t>onda cuasiestacionaria </a:t>
            </a:r>
            <a:r>
              <a:rPr lang="es-ES" dirty="0">
                <a:latin typeface="Candara" panose="020E0502030303020204" pitchFamily="34" charset="0"/>
              </a:rPr>
              <a:t>en el primer de resonancia.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es-ES" dirty="0">
              <a:latin typeface="Candara" panose="020E0502030303020204" pitchFamily="34" charset="0"/>
            </a:endParaRP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s-ES" dirty="0">
                <a:latin typeface="Candara" panose="020E0502030303020204" pitchFamily="34" charset="0"/>
              </a:rPr>
              <a:t>El modelo </a:t>
            </a:r>
            <a:r>
              <a:rPr lang="es-ES" b="1" dirty="0">
                <a:latin typeface="Candara" panose="020E0502030303020204" pitchFamily="34" charset="0"/>
              </a:rPr>
              <a:t>MSP</a:t>
            </a:r>
            <a:r>
              <a:rPr lang="es-ES" dirty="0">
                <a:latin typeface="Candara" panose="020E0502030303020204" pitchFamily="34" charset="0"/>
              </a:rPr>
              <a:t> es óptimo para verificar los modos de resonancia de geometrías concretas de arrecife de coral, dada su eficiencia computacional.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es-ES" sz="1500" dirty="0">
              <a:latin typeface="Candara" panose="020E0502030303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s-ES" sz="1350" dirty="0">
              <a:latin typeface="Candara" panose="020E0502030303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s-ES" sz="1350" dirty="0">
              <a:latin typeface="Candara" panose="020E0502030303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s-ES" sz="1350" dirty="0">
              <a:latin typeface="Candara" panose="020E0502030303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s-ES" sz="1350" dirty="0">
              <a:latin typeface="Candara" panose="020E0502030303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s-ES" sz="1350" dirty="0">
              <a:latin typeface="Candara" panose="020E0502030303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s-ES" sz="1350" dirty="0">
              <a:latin typeface="Candara" panose="020E0502030303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0B064F8-6246-5F27-8904-E6652B78579E}"/>
              </a:ext>
            </a:extLst>
          </p:cNvPr>
          <p:cNvSpPr txBox="1"/>
          <p:nvPr/>
        </p:nvSpPr>
        <p:spPr>
          <a:xfrm>
            <a:off x="3330716" y="6126254"/>
            <a:ext cx="5802819" cy="738664"/>
          </a:xfrm>
          <a:prstGeom prst="rect">
            <a:avLst/>
          </a:prstGeom>
          <a:solidFill>
            <a:srgbClr val="E5F9F5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1500" b="1" dirty="0">
                <a:latin typeface="Candara" panose="020E0502030303020204" pitchFamily="34" charset="0"/>
              </a:rPr>
              <a:t>Reconocimientos</a:t>
            </a:r>
          </a:p>
          <a:p>
            <a:pPr algn="just"/>
            <a:r>
              <a:rPr lang="es-ES" sz="1350" dirty="0">
                <a:latin typeface="Candara" panose="020E0502030303020204" pitchFamily="34" charset="0"/>
              </a:rPr>
              <a:t>Este trabajo está financiado por el Ministerio de Ciencia e Innovación, bajo el proyecto de Plan Nacional “Beach4Cast” (PID2019-107053RB-I00).</a:t>
            </a:r>
          </a:p>
        </p:txBody>
      </p:sp>
    </p:spTree>
    <p:extLst>
      <p:ext uri="{BB962C8B-B14F-4D97-AF65-F5344CB8AC3E}">
        <p14:creationId xmlns:p14="http://schemas.microsoft.com/office/powerpoint/2010/main" val="1234331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l="11193" t="-1" r="14486" b="87616"/>
          <a:stretch/>
        </p:blipFill>
        <p:spPr>
          <a:xfrm rot="10800000" flipH="1">
            <a:off x="0" y="-406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6" y="857250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808" y="72509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9303" y="72510"/>
            <a:ext cx="706505" cy="65067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6AD6AD-878E-7B0F-2156-491DDA8FB5A0}"/>
              </a:ext>
            </a:extLst>
          </p:cNvPr>
          <p:cNvSpPr txBox="1"/>
          <p:nvPr/>
        </p:nvSpPr>
        <p:spPr>
          <a:xfrm>
            <a:off x="5392" y="123739"/>
            <a:ext cx="302205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Conclusiones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0EC87069-FDE7-CB20-3C8A-0BB8F140D575}"/>
                  </a:ext>
                </a:extLst>
              </p:cNvPr>
              <p:cNvSpPr txBox="1"/>
              <p:nvPr/>
            </p:nvSpPr>
            <p:spPr>
              <a:xfrm>
                <a:off x="606860" y="1366455"/>
                <a:ext cx="7930280" cy="2471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 algn="just">
                  <a:buFont typeface="Arial" panose="020B0604020202020204" pitchFamily="34" charset="0"/>
                  <a:buChar char="•"/>
                </a:pPr>
                <a:r>
                  <a:rPr lang="es-ES" dirty="0">
                    <a:latin typeface="Candara" panose="020E0502030303020204" pitchFamily="34" charset="0"/>
                  </a:rPr>
                  <a:t>La obtención de los estadísticos de la superficie libre (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η</a:t>
                </a:r>
                <a:r>
                  <a:rPr lang="es-E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</a:rPr>
                          <m:t>η</m:t>
                        </m:r>
                      </m:sub>
                    </m:sSub>
                  </m:oMath>
                </a14:m>
                <a:r>
                  <a:rPr lang="es-ES" dirty="0">
                    <a:latin typeface="Candara" panose="020E0502030303020204" pitchFamily="34" charset="0"/>
                  </a:rPr>
                  <a:t>) con </a:t>
                </a:r>
                <a:r>
                  <a:rPr lang="es-ES" b="1" dirty="0">
                    <a:latin typeface="Candara" panose="020E0502030303020204" pitchFamily="34" charset="0"/>
                  </a:rPr>
                  <a:t>XBeach</a:t>
                </a:r>
                <a:r>
                  <a:rPr lang="es-ES" dirty="0">
                    <a:latin typeface="Candara" panose="020E0502030303020204" pitchFamily="34" charset="0"/>
                  </a:rPr>
                  <a:t> permite determinar la componente del nivel correspondiente a la IG, que junto con la componente de MA, de MM y de set-up del oleaje sirven como condición de contorno para el modelo de inundación Lisflood-FP.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es-ES" sz="1350" dirty="0">
                  <a:latin typeface="Candara" panose="020E0502030303020204" pitchFamily="34" charset="0"/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es-ES" sz="1350" dirty="0">
                  <a:latin typeface="Candara" panose="020E0502030303020204" pitchFamily="34" charset="0"/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es-ES" sz="1350" dirty="0">
                  <a:latin typeface="Candara" panose="020E0502030303020204" pitchFamily="34" charset="0"/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es-ES" sz="1350" dirty="0">
                  <a:latin typeface="Candara" panose="020E0502030303020204" pitchFamily="34" charset="0"/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es-ES" sz="1350" dirty="0">
                  <a:latin typeface="Candara" panose="020E0502030303020204" pitchFamily="34" charset="0"/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es-ES" sz="1350" dirty="0"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0EC87069-FDE7-CB20-3C8A-0BB8F140D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60" y="1366455"/>
                <a:ext cx="7930280" cy="2471510"/>
              </a:xfrm>
              <a:prstGeom prst="rect">
                <a:avLst/>
              </a:prstGeom>
              <a:blipFill>
                <a:blip r:embed="rId7"/>
                <a:stretch>
                  <a:fillRect l="-538" t="-985" r="-69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2ACBCF5C-D0CA-9FAA-7AEA-2603C63357CC}"/>
              </a:ext>
            </a:extLst>
          </p:cNvPr>
          <p:cNvCxnSpPr>
            <a:cxnSpLocks/>
          </p:cNvCxnSpPr>
          <p:nvPr/>
        </p:nvCxnSpPr>
        <p:spPr>
          <a:xfrm>
            <a:off x="5179315" y="4011213"/>
            <a:ext cx="480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animation_t320_case02_flood">
            <a:hlinkClick r:id="" action="ppaction://media"/>
            <a:extLst>
              <a:ext uri="{FF2B5EF4-FFF2-40B4-BE49-F238E27FC236}">
                <a16:creationId xmlns:a16="http://schemas.microsoft.com/office/drawing/2014/main" id="{9EA28DC9-B3AB-3F63-D415-13853B4417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25569" b="15489"/>
          <a:stretch/>
        </p:blipFill>
        <p:spPr>
          <a:xfrm>
            <a:off x="358254" y="2623403"/>
            <a:ext cx="8427491" cy="316105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4498E18-AE86-7E5E-6C6D-DBAFA9DF55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l="5042" t="-1" r="8152" b="87616"/>
          <a:stretch/>
        </p:blipFill>
        <p:spPr>
          <a:xfrm>
            <a:off x="0" y="5266091"/>
            <a:ext cx="9144000" cy="158696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78CCCC6-16B4-5B84-02B4-4B33EA874A04}"/>
              </a:ext>
            </a:extLst>
          </p:cNvPr>
          <p:cNvSpPr txBox="1"/>
          <p:nvPr/>
        </p:nvSpPr>
        <p:spPr>
          <a:xfrm>
            <a:off x="3330716" y="6126254"/>
            <a:ext cx="5802819" cy="738664"/>
          </a:xfrm>
          <a:prstGeom prst="rect">
            <a:avLst/>
          </a:prstGeom>
          <a:solidFill>
            <a:srgbClr val="E5F9F5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1500" b="1" dirty="0">
                <a:latin typeface="Candara" panose="020E0502030303020204" pitchFamily="34" charset="0"/>
              </a:rPr>
              <a:t>Reconocimientos</a:t>
            </a:r>
          </a:p>
          <a:p>
            <a:pPr algn="just"/>
            <a:r>
              <a:rPr lang="es-ES" sz="1350" dirty="0">
                <a:latin typeface="Candara" panose="020E0502030303020204" pitchFamily="34" charset="0"/>
              </a:rPr>
              <a:t>Este trabajo está financiado por el Ministerio de Ciencia e Innovación, bajo el proyecto de Plan Nacional “Beach4Cast” (PID2019-107053RB-I00).</a:t>
            </a:r>
          </a:p>
        </p:txBody>
      </p:sp>
    </p:spTree>
    <p:extLst>
      <p:ext uri="{BB962C8B-B14F-4D97-AF65-F5344CB8AC3E}">
        <p14:creationId xmlns:p14="http://schemas.microsoft.com/office/powerpoint/2010/main" val="220260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9F524BA2-8F89-4D8F-DC71-E10B8C3C12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6841" t="-1" r="8152" b="3652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3" t="5522" r="2614" b="1952"/>
          <a:stretch/>
        </p:blipFill>
        <p:spPr>
          <a:xfrm>
            <a:off x="6668340" y="5892922"/>
            <a:ext cx="2442626" cy="75745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558" y="5958827"/>
            <a:ext cx="679324" cy="62564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D6C529F-A97E-6BB2-B29E-0FF92E68E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054" y="0"/>
            <a:ext cx="2470957" cy="74426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929980C-E1E6-9B98-E23B-0257B484ACC1}"/>
              </a:ext>
            </a:extLst>
          </p:cNvPr>
          <p:cNvSpPr txBox="1"/>
          <p:nvPr/>
        </p:nvSpPr>
        <p:spPr>
          <a:xfrm>
            <a:off x="1143724" y="2294165"/>
            <a:ext cx="685655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s-ES" sz="2100" dirty="0">
                <a:latin typeface="Candara" panose="020E0502030303020204" pitchFamily="34" charset="0"/>
              </a:rPr>
            </a:br>
            <a:endParaRPr lang="es-ES" sz="2100" dirty="0">
              <a:latin typeface="Candara" panose="020E0502030303020204" pitchFamily="34" charset="0"/>
            </a:endParaRPr>
          </a:p>
          <a:p>
            <a:pPr algn="ctr"/>
            <a:r>
              <a:rPr lang="es-ES" sz="2100" dirty="0">
                <a:latin typeface="Candara" panose="020E0502030303020204" pitchFamily="34" charset="0"/>
              </a:rPr>
              <a:t>manuel.zornoza@unican.es</a:t>
            </a:r>
          </a:p>
          <a:p>
            <a:pPr algn="ctr"/>
            <a:r>
              <a:rPr lang="es-ES" sz="2100" dirty="0">
                <a:latin typeface="Candara" panose="020E0502030303020204" pitchFamily="34" charset="0"/>
                <a:hlinkClick r:id="rId6"/>
              </a:rPr>
              <a:t>geoocean.unican.es</a:t>
            </a:r>
            <a:endParaRPr lang="es-ES" sz="2100" dirty="0">
              <a:latin typeface="Candara" panose="020E0502030303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2F0AF17-1683-7DFF-0018-D9A225A284B2}"/>
              </a:ext>
            </a:extLst>
          </p:cNvPr>
          <p:cNvSpPr txBox="1"/>
          <p:nvPr/>
        </p:nvSpPr>
        <p:spPr>
          <a:xfrm>
            <a:off x="1056190" y="2329233"/>
            <a:ext cx="703162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300" dirty="0">
                <a:latin typeface="Candara" panose="020E0502030303020204" pitchFamily="34" charset="0"/>
              </a:rPr>
              <a:t>Manuel Zornoza Aguado</a:t>
            </a:r>
          </a:p>
        </p:txBody>
      </p:sp>
      <p:pic>
        <p:nvPicPr>
          <p:cNvPr id="3" name="Gráfico 2" descr="Sobre con relleno sólido">
            <a:extLst>
              <a:ext uri="{FF2B5EF4-FFF2-40B4-BE49-F238E27FC236}">
                <a16:creationId xmlns:a16="http://schemas.microsoft.com/office/drawing/2014/main" id="{8CED939F-04CD-971D-3A8F-CC0CA550D1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29740" y="3002795"/>
            <a:ext cx="301483" cy="301483"/>
          </a:xfrm>
          <a:prstGeom prst="rect">
            <a:avLst/>
          </a:prstGeom>
        </p:spPr>
      </p:pic>
      <p:pic>
        <p:nvPicPr>
          <p:cNvPr id="8" name="Gráfico 7" descr="Globo terráqueo: Europa y África con relleno sólido">
            <a:extLst>
              <a:ext uri="{FF2B5EF4-FFF2-40B4-BE49-F238E27FC236}">
                <a16:creationId xmlns:a16="http://schemas.microsoft.com/office/drawing/2014/main" id="{47C3267D-B84D-72EE-8555-F33F0538E8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86481" y="3304278"/>
            <a:ext cx="301484" cy="30148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5074030-768C-B4FA-5E33-DE35C074E05D}"/>
              </a:ext>
            </a:extLst>
          </p:cNvPr>
          <p:cNvSpPr txBox="1"/>
          <p:nvPr/>
        </p:nvSpPr>
        <p:spPr>
          <a:xfrm>
            <a:off x="121846" y="5565302"/>
            <a:ext cx="4158324" cy="946413"/>
          </a:xfrm>
          <a:prstGeom prst="rect">
            <a:avLst/>
          </a:prstGeom>
          <a:solidFill>
            <a:srgbClr val="AEB9DE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1500" b="1">
                <a:latin typeface="Candara" panose="020E0502030303020204" pitchFamily="34" charset="0"/>
              </a:rPr>
              <a:t>Agradecimientos</a:t>
            </a:r>
            <a:endParaRPr lang="es-ES" sz="1500" b="1" dirty="0">
              <a:latin typeface="Candara" panose="020E0502030303020204" pitchFamily="34" charset="0"/>
            </a:endParaRPr>
          </a:p>
          <a:p>
            <a:pPr algn="just"/>
            <a:r>
              <a:rPr lang="es-ES" sz="1350" dirty="0">
                <a:latin typeface="Candara" panose="020E0502030303020204" pitchFamily="34" charset="0"/>
              </a:rPr>
              <a:t>Este trabajo está financiado por el Ministerio de Ciencia e Innovación, bajo el proyecto de Plan Nacional “Beach4Cast” (PID2019-107053RB-I00).</a:t>
            </a:r>
          </a:p>
        </p:txBody>
      </p:sp>
    </p:spTree>
    <p:extLst>
      <p:ext uri="{BB962C8B-B14F-4D97-AF65-F5344CB8AC3E}">
        <p14:creationId xmlns:p14="http://schemas.microsoft.com/office/powerpoint/2010/main" val="3868032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Diagrama&#10;&#10;Descripción generada automáticamente">
            <a:extLst>
              <a:ext uri="{FF2B5EF4-FFF2-40B4-BE49-F238E27FC236}">
                <a16:creationId xmlns:a16="http://schemas.microsoft.com/office/drawing/2014/main" id="{0DD49816-6876-8BF5-91F1-D66A4BC64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132" y="2588133"/>
            <a:ext cx="2376236" cy="124174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5042" t="-1" r="8152" b="87616"/>
          <a:stretch/>
        </p:blipFill>
        <p:spPr>
          <a:xfrm>
            <a:off x="0" y="5913129"/>
            <a:ext cx="9144000" cy="93992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11193" t="-1" r="14486" b="87616"/>
          <a:stretch/>
        </p:blipFill>
        <p:spPr>
          <a:xfrm rot="10800000" flipH="1">
            <a:off x="0" y="-406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6" y="857250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808" y="72509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303" y="72510"/>
            <a:ext cx="706505" cy="65067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6AD6AD-878E-7B0F-2156-491DDA8FB5A0}"/>
              </a:ext>
            </a:extLst>
          </p:cNvPr>
          <p:cNvSpPr txBox="1"/>
          <p:nvPr/>
        </p:nvSpPr>
        <p:spPr>
          <a:xfrm>
            <a:off x="-247397" y="94643"/>
            <a:ext cx="302205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HyFlood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E3AA5902-D0E2-A6B2-F1B3-2D72B59F6CAE}"/>
                  </a:ext>
                </a:extLst>
              </p:cNvPr>
              <p:cNvSpPr txBox="1"/>
              <p:nvPr/>
            </p:nvSpPr>
            <p:spPr>
              <a:xfrm>
                <a:off x="720709" y="2848373"/>
                <a:ext cx="1921423" cy="279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sz="15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5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sSub>
                          <m:sSubPr>
                            <m:ctrlPr>
                              <a:rPr lang="es-ES" sz="15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5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s-ES" sz="1500" b="0" i="1" smtClean="0">
                                <a:latin typeface="Cambria Math" panose="02040503050406030204" pitchFamily="18" charset="0"/>
                              </a:rPr>
                              <m:t>𝐼𝐺</m:t>
                            </m:r>
                          </m:sub>
                        </m:sSub>
                      </m:sub>
                    </m:sSub>
                    <m:r>
                      <a:rPr lang="es-ES" sz="1500" b="0" i="1" smtClean="0">
                        <a:latin typeface="Cambria Math" panose="02040503050406030204" pitchFamily="18" charset="0"/>
                      </a:rPr>
                      <m:t>=4 </m:t>
                    </m:r>
                    <m:rad>
                      <m:radPr>
                        <m:degHide m:val="on"/>
                        <m:ctrlPr>
                          <a:rPr lang="es-ES" sz="15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s-ES" sz="15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5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sSub>
                              <m:sSubPr>
                                <m:ctrlPr>
                                  <a:rPr lang="es-ES" sz="15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sz="15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sub>
                                <m:r>
                                  <a:rPr lang="es-ES" sz="1500" b="0" i="1" smtClean="0">
                                    <a:latin typeface="Cambria Math" panose="02040503050406030204" pitchFamily="18" charset="0"/>
                                  </a:rPr>
                                  <m:t>𝐼𝐺</m:t>
                                </m:r>
                              </m:sub>
                            </m:sSub>
                          </m:sub>
                        </m:sSub>
                      </m:e>
                    </m:rad>
                    <m:r>
                      <a:rPr lang="es-ES" sz="1500" b="0" i="1" smtClean="0">
                        <a:latin typeface="Cambria Math" panose="02040503050406030204" pitchFamily="18" charset="0"/>
                      </a:rPr>
                      <m:t>=4 </m:t>
                    </m:r>
                    <m:sSub>
                      <m:sSubPr>
                        <m:ctrlPr>
                          <a:rPr lang="es-ES" sz="1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500" b="0" i="1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500" b="0" i="1" smtClean="0">
                            <a:latin typeface="Cambria Math" panose="02040503050406030204" pitchFamily="18" charset="0"/>
                          </a:rPr>
                          <m:t>η</m:t>
                        </m:r>
                      </m:sub>
                    </m:sSub>
                  </m:oMath>
                </a14:m>
                <a:r>
                  <a:rPr lang="es-ES" sz="1500" dirty="0"/>
                  <a:t> </a:t>
                </a:r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E3AA5902-D0E2-A6B2-F1B3-2D72B59F6C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709" y="2848373"/>
                <a:ext cx="1921423" cy="279500"/>
              </a:xfrm>
              <a:prstGeom prst="rect">
                <a:avLst/>
              </a:prstGeom>
              <a:blipFill>
                <a:blip r:embed="rId6"/>
                <a:stretch>
                  <a:fillRect l="-3492" b="-869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D9CCEB9E-7344-61F8-911C-1D21660090F5}"/>
                  </a:ext>
                </a:extLst>
              </p:cNvPr>
              <p:cNvSpPr txBox="1"/>
              <p:nvPr/>
            </p:nvSpPr>
            <p:spPr>
              <a:xfrm>
                <a:off x="5565838" y="2942291"/>
                <a:ext cx="1841145" cy="3454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l-GR" sz="15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η</a:t>
                </a:r>
                <a14:m>
                  <m:oMath xmlns:m="http://schemas.openxmlformats.org/officeDocument/2006/math">
                    <m:r>
                      <a:rPr lang="es-ES" sz="15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sz="15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ES" sz="15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1500" b="0" i="1" smtClean="0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p>
                        <m:r>
                          <a:rPr lang="es-ES" sz="15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s-ES" sz="1500" b="0" i="1" smtClean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s-ES" sz="1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5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sz="1500" b="0" i="1" smtClean="0">
                            <a:latin typeface="Cambria Math" panose="02040503050406030204" pitchFamily="18" charset="0"/>
                          </a:rPr>
                          <m:t>𝐼𝐺</m:t>
                        </m:r>
                      </m:sub>
                    </m:sSub>
                    <m:func>
                      <m:funcPr>
                        <m:ctrlPr>
                          <a:rPr lang="es-ES" sz="15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s-ES" sz="15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s-ES" sz="1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s-ES" sz="15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s-ES" sz="15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500" b="0" i="1" smtClean="0">
                                    <a:latin typeface="Cambria Math" panose="02040503050406030204" pitchFamily="18" charset="0"/>
                                  </a:rPr>
                                  <m:t>π</m:t>
                                </m:r>
                                <m:r>
                                  <a:rPr lang="es-ES" sz="15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es-ES" sz="15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s-ES" sz="1500" dirty="0"/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D9CCEB9E-7344-61F8-911C-1D21660090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5838" y="2942291"/>
                <a:ext cx="1841145" cy="345416"/>
              </a:xfrm>
              <a:prstGeom prst="rect">
                <a:avLst/>
              </a:prstGeom>
              <a:blipFill>
                <a:blip r:embed="rId7"/>
                <a:stretch>
                  <a:fillRect l="-6291" b="-1785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uadroTexto 12">
            <a:extLst>
              <a:ext uri="{FF2B5EF4-FFF2-40B4-BE49-F238E27FC236}">
                <a16:creationId xmlns:a16="http://schemas.microsoft.com/office/drawing/2014/main" id="{DD30E94A-2A77-E5C2-4B62-E802E2758327}"/>
              </a:ext>
            </a:extLst>
          </p:cNvPr>
          <p:cNvSpPr txBox="1"/>
          <p:nvPr/>
        </p:nvSpPr>
        <p:spPr>
          <a:xfrm>
            <a:off x="5295953" y="2540596"/>
            <a:ext cx="3627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Candara" panose="020E0502030303020204" pitchFamily="34" charset="0"/>
              </a:rPr>
              <a:t>Condición de contorno para Lisflood-FP: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FCE5F5B6-8061-A693-698E-D8FC4210CB94}"/>
                  </a:ext>
                </a:extLst>
              </p:cNvPr>
              <p:cNvSpPr txBox="1"/>
              <p:nvPr/>
            </p:nvSpPr>
            <p:spPr>
              <a:xfrm>
                <a:off x="508412" y="1388998"/>
                <a:ext cx="3627120" cy="3269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s-ES" sz="1400" b="0" i="1" smtClean="0">
                            <a:latin typeface="Cambria Math" panose="02040503050406030204" pitchFamily="18" charset="0"/>
                          </a:rPr>
                          <m:t>𝐼𝐺</m:t>
                        </m:r>
                      </m:sub>
                    </m:sSub>
                  </m:oMath>
                </a14:m>
                <a:r>
                  <a:rPr lang="es-ES" sz="1400" dirty="0">
                    <a:latin typeface="Candara" panose="020E0502030303020204" pitchFamily="34" charset="0"/>
                  </a:rPr>
                  <a:t> </a:t>
                </a:r>
                <a:r>
                  <a:rPr lang="es-ES" sz="1400" dirty="0">
                    <a:latin typeface="Candara" panose="020E0502030303020204" pitchFamily="34" charset="0"/>
                    <a:sym typeface="Wingdings" panose="05000000000000000000" pitchFamily="2" charset="2"/>
                  </a:rPr>
                  <a:t>de </a:t>
                </a:r>
                <a:r>
                  <a:rPr lang="es-ES" sz="1400" dirty="0" err="1">
                    <a:latin typeface="Candara" panose="020E0502030303020204" pitchFamily="34" charset="0"/>
                    <a:sym typeface="Wingdings" panose="05000000000000000000" pitchFamily="2" charset="2"/>
                  </a:rPr>
                  <a:t>Xbeach</a:t>
                </a:r>
                <a:r>
                  <a:rPr lang="es-ES" sz="1400" dirty="0">
                    <a:latin typeface="Candara" panose="020E0502030303020204" pitchFamily="34" charset="0"/>
                    <a:sym typeface="Wingdings" panose="05000000000000000000" pitchFamily="2" charset="2"/>
                  </a:rPr>
                  <a:t> 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>
                        <a:latin typeface="Cambria Math" panose="02040503050406030204" pitchFamily="18" charset="0"/>
                      </a:rPr>
                      <m:t>η</m:t>
                    </m:r>
                  </m:oMath>
                </a14:m>
                <a:r>
                  <a:rPr lang="es-ES" sz="1400" dirty="0">
                    <a:latin typeface="Candara" panose="020E0502030303020204" pitchFamily="34" charset="0"/>
                    <a:sym typeface="Wingdings" panose="05000000000000000000" pitchFamily="2" charset="2"/>
                  </a:rPr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</a:rPr>
                          <m:t>η</m:t>
                        </m:r>
                      </m:sub>
                    </m:sSub>
                  </m:oMath>
                </a14:m>
                <a:r>
                  <a:rPr lang="es-ES" sz="1400" dirty="0">
                    <a:latin typeface="Candara" panose="020E0502030303020204" pitchFamily="34" charset="0"/>
                    <a:sym typeface="Wingdings" panose="05000000000000000000" pitchFamily="2" charset="2"/>
                  </a:rPr>
                  <a:t>)</a:t>
                </a:r>
                <a:endParaRPr lang="es-ES" sz="1400" dirty="0"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FCE5F5B6-8061-A693-698E-D8FC4210C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412" y="1388998"/>
                <a:ext cx="3627120" cy="326949"/>
              </a:xfrm>
              <a:prstGeom prst="rect">
                <a:avLst/>
              </a:prstGeom>
              <a:blipFill>
                <a:blip r:embed="rId8"/>
                <a:stretch>
                  <a:fillRect t="-3774" b="-1509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E08CB6B4-8885-C908-19BD-A352C5F183A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988936" y="1491124"/>
            <a:ext cx="7048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n 17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0A3FB086-F9C2-E3E8-5C57-32E412614D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6705" y="827292"/>
            <a:ext cx="4458075" cy="17315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65BDB149-496C-782A-468B-82C791161257}"/>
                  </a:ext>
                </a:extLst>
              </p:cNvPr>
              <p:cNvSpPr txBox="1"/>
              <p:nvPr/>
            </p:nvSpPr>
            <p:spPr>
              <a:xfrm>
                <a:off x="6822028" y="1225523"/>
                <a:ext cx="3627120" cy="3269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</a:rPr>
                          <m:t>η</m:t>
                        </m:r>
                      </m:sub>
                    </m:sSub>
                  </m:oMath>
                </a14:m>
                <a:r>
                  <a:rPr lang="es-ES" sz="1400" dirty="0">
                    <a:latin typeface="Candara" panose="020E0502030303020204" pitchFamily="34" charset="0"/>
                  </a:rPr>
                  <a:t> : </a:t>
                </a:r>
                <a:r>
                  <a:rPr lang="es-ES" sz="1200" dirty="0">
                    <a:latin typeface="Candara" panose="020E0502030303020204" pitchFamily="34" charset="0"/>
                  </a:rPr>
                  <a:t>desviación estándar de la IG</a:t>
                </a:r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65BDB149-496C-782A-468B-82C7911612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028" y="1225523"/>
                <a:ext cx="3627120" cy="326949"/>
              </a:xfrm>
              <a:prstGeom prst="rect">
                <a:avLst/>
              </a:prstGeom>
              <a:blipFill>
                <a:blip r:embed="rId10"/>
                <a:stretch>
                  <a:fillRect t="-1852" b="-1481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616BB654-C8A9-B549-740A-428E565246BF}"/>
                  </a:ext>
                </a:extLst>
              </p:cNvPr>
              <p:cNvSpPr txBox="1"/>
              <p:nvPr/>
            </p:nvSpPr>
            <p:spPr>
              <a:xfrm>
                <a:off x="7609663" y="3007642"/>
                <a:ext cx="9150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200" dirty="0">
                    <a:latin typeface="Candara" panose="020E0502030303020204" pitchFamily="34" charset="0"/>
                  </a:rPr>
                  <a:t>T </a:t>
                </a:r>
                <a14:m>
                  <m:oMath xmlns:m="http://schemas.openxmlformats.org/officeDocument/2006/math">
                    <m:r>
                      <a:rPr lang="es-E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s-E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200 </m:t>
                    </m:r>
                    <m:r>
                      <a:rPr lang="es-E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es-ES" sz="1200" dirty="0"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616BB654-C8A9-B549-740A-428E56524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9663" y="3007642"/>
                <a:ext cx="915050" cy="276999"/>
              </a:xfrm>
              <a:prstGeom prst="rect">
                <a:avLst/>
              </a:prstGeom>
              <a:blipFill>
                <a:blip r:embed="rId11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uadroTexto 21">
            <a:extLst>
              <a:ext uri="{FF2B5EF4-FFF2-40B4-BE49-F238E27FC236}">
                <a16:creationId xmlns:a16="http://schemas.microsoft.com/office/drawing/2014/main" id="{F279F76F-2820-1EF8-03CD-B9B3A21DCD0E}"/>
              </a:ext>
            </a:extLst>
          </p:cNvPr>
          <p:cNvSpPr txBox="1"/>
          <p:nvPr/>
        </p:nvSpPr>
        <p:spPr>
          <a:xfrm>
            <a:off x="5348900" y="3372511"/>
            <a:ext cx="3627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Candara" panose="020E0502030303020204" pitchFamily="34" charset="0"/>
              </a:rPr>
              <a:t>Cada hora: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320E95A6-1F44-E555-0948-E79273125152}"/>
                  </a:ext>
                </a:extLst>
              </p:cNvPr>
              <p:cNvSpPr txBox="1"/>
              <p:nvPr/>
            </p:nvSpPr>
            <p:spPr>
              <a:xfrm>
                <a:off x="5612285" y="3680288"/>
                <a:ext cx="2454903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sz="15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500" i="1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s-ES" sz="1500" i="1">
                            <a:latin typeface="Cambria Math" panose="02040503050406030204" pitchFamily="18" charset="0"/>
                          </a:rPr>
                          <m:t>𝑀𝑊𝐿</m:t>
                        </m:r>
                      </m:sub>
                    </m:sSub>
                    <m:d>
                      <m:dPr>
                        <m:ctrlPr>
                          <a:rPr lang="es-ES" sz="1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sz="15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s-ES" sz="15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ES" sz="15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1500" i="1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p>
                        <m:r>
                          <a:rPr lang="es-ES" sz="15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s-ES" sz="15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sz="150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s-ES" sz="1500" b="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s-ES" sz="15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1500" dirty="0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500" i="1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s-ES" sz="1500" i="1">
                            <a:latin typeface="Cambria Math" panose="02040503050406030204" pitchFamily="18" charset="0"/>
                          </a:rPr>
                          <m:t>𝐼𝐺</m:t>
                        </m:r>
                      </m:sub>
                    </m:sSub>
                    <m:r>
                      <a:rPr lang="es-ES" sz="15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s-ES" sz="15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s-ES" sz="15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" sz="1500" dirty="0"/>
                  <a:t> </a:t>
                </a:r>
              </a:p>
            </p:txBody>
          </p:sp>
        </mc:Choice>
        <mc:Fallback xmlns="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320E95A6-1F44-E555-0948-E79273125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2285" y="3680288"/>
                <a:ext cx="2454903" cy="230832"/>
              </a:xfrm>
              <a:prstGeom prst="rect">
                <a:avLst/>
              </a:prstGeom>
              <a:blipFill>
                <a:blip r:embed="rId12"/>
                <a:stretch>
                  <a:fillRect l="-2985" t="-26316" b="-4736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Imagen 27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57EC8441-3929-65DD-4958-54BFB27DAE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5402" y="3799201"/>
            <a:ext cx="3826914" cy="2116174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1243B58-D253-6C6D-B69F-EECBC844B1EC}"/>
              </a:ext>
            </a:extLst>
          </p:cNvPr>
          <p:cNvSpPr txBox="1"/>
          <p:nvPr/>
        </p:nvSpPr>
        <p:spPr>
          <a:xfrm>
            <a:off x="365455" y="3527754"/>
            <a:ext cx="1696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Candara" panose="020E0502030303020204" pitchFamily="34" charset="0"/>
              </a:rPr>
              <a:t>Durante un evento:</a:t>
            </a:r>
          </a:p>
        </p:txBody>
      </p:sp>
      <p:pic>
        <p:nvPicPr>
          <p:cNvPr id="26" name="Imagen 25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C6AFB6C0-A731-6832-C203-66396BEE58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40646" y="4047619"/>
            <a:ext cx="3122083" cy="1647766"/>
          </a:xfrm>
          <a:prstGeom prst="rect">
            <a:avLst/>
          </a:prstGeom>
          <a:ln w="19050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6D92174C-2B16-9ACF-025B-6A82F7AFDCBD}"/>
                  </a:ext>
                </a:extLst>
              </p:cNvPr>
              <p:cNvSpPr txBox="1"/>
              <p:nvPr/>
            </p:nvSpPr>
            <p:spPr>
              <a:xfrm>
                <a:off x="5327211" y="4825673"/>
                <a:ext cx="497933" cy="284693"/>
              </a:xfrm>
              <a:prstGeom prst="rect">
                <a:avLst/>
              </a:prstGeom>
              <a:solidFill>
                <a:srgbClr val="D2E3F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25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5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s-ES" sz="125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s-ES" sz="1250" dirty="0"/>
              </a:p>
            </p:txBody>
          </p:sp>
        </mc:Choice>
        <mc:Fallback xmlns=""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6D92174C-2B16-9ACF-025B-6A82F7AFD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7211" y="4825673"/>
                <a:ext cx="497933" cy="28469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CuadroTexto 42">
            <a:extLst>
              <a:ext uri="{FF2B5EF4-FFF2-40B4-BE49-F238E27FC236}">
                <a16:creationId xmlns:a16="http://schemas.microsoft.com/office/drawing/2014/main" id="{B5CCA50C-4489-B17D-1710-E872D60E2FE7}"/>
              </a:ext>
            </a:extLst>
          </p:cNvPr>
          <p:cNvSpPr txBox="1"/>
          <p:nvPr/>
        </p:nvSpPr>
        <p:spPr>
          <a:xfrm>
            <a:off x="6953859" y="4723999"/>
            <a:ext cx="3627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Candara" panose="020E0502030303020204" pitchFamily="34" charset="0"/>
              </a:rPr>
              <a:t>Parámetros para Lisflood-FP: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8AF0B2D5-73E6-2F39-69F0-A4E0F0E134DE}"/>
                  </a:ext>
                </a:extLst>
              </p:cNvPr>
              <p:cNvSpPr txBox="1"/>
              <p:nvPr/>
            </p:nvSpPr>
            <p:spPr>
              <a:xfrm>
                <a:off x="7361047" y="5055467"/>
                <a:ext cx="145918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400" b="0" i="1" smtClean="0">
                              <a:latin typeface="Cambria Math" panose="02040503050406030204" pitchFamily="18" charset="0"/>
                            </a:rPr>
                            <m:t>{ </m:t>
                          </m:r>
                          <m:r>
                            <a:rPr lang="es-ES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s-ES" sz="14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s-ES" sz="1400" b="0" i="0" smtClean="0">
                          <a:latin typeface="Cambria Math" panose="02040503050406030204" pitchFamily="18" charset="0"/>
                        </a:rPr>
                        <m:t> , </m:t>
                      </m:r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𝑉𝑜𝑙</m:t>
                      </m:r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 , </m:t>
                      </m:r>
                      <m:sSub>
                        <m:sSubPr>
                          <m:ctrlPr>
                            <a:rPr lang="es-E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S" sz="1400" b="0" i="1" smtClean="0">
                              <a:latin typeface="Cambria Math" panose="02040503050406030204" pitchFamily="18" charset="0"/>
                            </a:rPr>
                            <m:t>𝐼𝐺</m:t>
                          </m:r>
                        </m:sub>
                      </m:sSub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 } 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8AF0B2D5-73E6-2F39-69F0-A4E0F0E13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1047" y="5055467"/>
                <a:ext cx="1459182" cy="215444"/>
              </a:xfrm>
              <a:prstGeom prst="rect">
                <a:avLst/>
              </a:prstGeom>
              <a:blipFill>
                <a:blip r:embed="rId16"/>
                <a:stretch>
                  <a:fillRect l="-4184" t="-2778" r="-1255" b="-3055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0115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l="5042" t="-1" r="8152" b="87616"/>
          <a:stretch/>
        </p:blipFill>
        <p:spPr>
          <a:xfrm>
            <a:off x="0" y="5913129"/>
            <a:ext cx="9144000" cy="93992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l="11193" t="-1" r="14486" b="87616"/>
          <a:stretch/>
        </p:blipFill>
        <p:spPr>
          <a:xfrm rot="10800000" flipH="1">
            <a:off x="0" y="-406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6" y="857250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808" y="72509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9303" y="72510"/>
            <a:ext cx="706505" cy="65067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6AD6AD-878E-7B0F-2156-491DDA8FB5A0}"/>
              </a:ext>
            </a:extLst>
          </p:cNvPr>
          <p:cNvSpPr txBox="1"/>
          <p:nvPr/>
        </p:nvSpPr>
        <p:spPr>
          <a:xfrm>
            <a:off x="-187648" y="123739"/>
            <a:ext cx="302205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HyFlood</a:t>
            </a:r>
          </a:p>
        </p:txBody>
      </p:sp>
      <p:pic>
        <p:nvPicPr>
          <p:cNvPr id="3" name="animation_t320_case02_flood">
            <a:hlinkClick r:id="" action="ppaction://media"/>
            <a:extLst>
              <a:ext uri="{FF2B5EF4-FFF2-40B4-BE49-F238E27FC236}">
                <a16:creationId xmlns:a16="http://schemas.microsoft.com/office/drawing/2014/main" id="{A1826BEB-3921-0263-83F1-B0AEA1E82B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25569" b="15489"/>
          <a:stretch/>
        </p:blipFill>
        <p:spPr>
          <a:xfrm>
            <a:off x="656207" y="3123432"/>
            <a:ext cx="7671047" cy="287731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BA0A44C-887B-420A-FE92-203CD82A82B8}"/>
              </a:ext>
            </a:extLst>
          </p:cNvPr>
          <p:cNvSpPr txBox="1"/>
          <p:nvPr/>
        </p:nvSpPr>
        <p:spPr>
          <a:xfrm>
            <a:off x="383836" y="1374940"/>
            <a:ext cx="506244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350" b="1" dirty="0">
                <a:latin typeface="Candara" panose="020E0502030303020204" pitchFamily="34" charset="0"/>
              </a:rPr>
              <a:t>LISFLOOD-FP: </a:t>
            </a:r>
            <a:r>
              <a:rPr lang="it-IT" sz="1350" dirty="0">
                <a:latin typeface="Candara" panose="020E0502030303020204" pitchFamily="34" charset="0"/>
              </a:rPr>
              <a:t>Continuidad hidráulica, diferencia de alturas piezométricas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350" dirty="0">
              <a:latin typeface="Candara" panose="020E0502030303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350" dirty="0">
                <a:latin typeface="Candara" panose="020E0502030303020204" pitchFamily="34" charset="0"/>
              </a:rPr>
              <a:t>Librería de casos pre-ejecutados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it-IT" sz="1350" dirty="0">
              <a:latin typeface="Candara" panose="020E0502030303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350" dirty="0">
                <a:latin typeface="Candara" panose="020E0502030303020204" pitchFamily="34" charset="0"/>
              </a:rPr>
              <a:t>CC de nivel homogéneas cada 500 metros: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6E01D1A-6C59-8998-14D0-FE7EC3D0A91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358" t="4357" r="4385" b="6383"/>
          <a:stretch/>
        </p:blipFill>
        <p:spPr>
          <a:xfrm>
            <a:off x="5446276" y="1633613"/>
            <a:ext cx="2861283" cy="121451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F29C917C-FBC2-DF49-9874-C08F835DB97C}"/>
              </a:ext>
            </a:extLst>
          </p:cNvPr>
          <p:cNvSpPr txBox="1"/>
          <p:nvPr/>
        </p:nvSpPr>
        <p:spPr>
          <a:xfrm>
            <a:off x="7437715" y="2914099"/>
            <a:ext cx="101882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50" i="1" dirty="0" err="1"/>
              <a:t>University</a:t>
            </a:r>
            <a:r>
              <a:rPr lang="es-ES" sz="750" i="1" dirty="0"/>
              <a:t> </a:t>
            </a:r>
            <a:r>
              <a:rPr lang="es-ES" sz="750" i="1" dirty="0" err="1"/>
              <a:t>of</a:t>
            </a:r>
            <a:r>
              <a:rPr lang="es-ES" sz="750" i="1" dirty="0"/>
              <a:t> Bristol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7B46E4A2-7291-2797-6FA4-95EF687601B7}"/>
                  </a:ext>
                </a:extLst>
              </p:cNvPr>
              <p:cNvSpPr txBox="1"/>
              <p:nvPr/>
            </p:nvSpPr>
            <p:spPr>
              <a:xfrm>
                <a:off x="3034927" y="2848127"/>
                <a:ext cx="1922191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s-ES" sz="135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1350" i="1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p>
                        <m:r>
                          <a:rPr lang="es-ES" sz="135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s-ES" sz="135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sz="135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s-ES" sz="1350" b="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s-ES" sz="135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1350" dirty="0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350" i="1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s-ES" sz="1350" i="1">
                            <a:latin typeface="Cambria Math" panose="02040503050406030204" pitchFamily="18" charset="0"/>
                          </a:rPr>
                          <m:t>𝐼𝐺</m:t>
                        </m:r>
                      </m:sub>
                    </m:sSub>
                    <m:r>
                      <a:rPr lang="es-ES" sz="135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s-ES" sz="135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s-ES" sz="135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ES" sz="1350" dirty="0"/>
              </a:p>
              <a:p>
                <a:endParaRPr lang="es-ES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7B46E4A2-7291-2797-6FA4-95EF68760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4927" y="2848127"/>
                <a:ext cx="1922191" cy="577081"/>
              </a:xfrm>
              <a:prstGeom prst="rect">
                <a:avLst/>
              </a:prstGeom>
              <a:blipFill>
                <a:blip r:embed="rId9"/>
                <a:stretch>
                  <a:fillRect t="-105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974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-406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6" y="857250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08" y="72509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303" y="72510"/>
            <a:ext cx="706505" cy="65067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F7C3898-608D-A21F-3EF7-0BDC94A0830D}"/>
              </a:ext>
            </a:extLst>
          </p:cNvPr>
          <p:cNvSpPr txBox="1"/>
          <p:nvPr/>
        </p:nvSpPr>
        <p:spPr>
          <a:xfrm>
            <a:off x="166625" y="1217929"/>
            <a:ext cx="6438361" cy="2266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b="1" dirty="0">
                <a:latin typeface="Candara" panose="020E0502030303020204" pitchFamily="34" charset="0"/>
              </a:rPr>
              <a:t>Transformaciones del oleaje en arrecifes de coral </a:t>
            </a:r>
          </a:p>
          <a:p>
            <a:endParaRPr lang="es-ES" sz="1300" b="1" dirty="0">
              <a:latin typeface="Candara" panose="020E0502030303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s-ES" sz="1300" dirty="0">
              <a:latin typeface="Candara" panose="020E0502030303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sz="1300" dirty="0">
                <a:latin typeface="Candara" panose="020E0502030303020204" pitchFamily="34" charset="0"/>
              </a:rPr>
              <a:t>Energía tras rotura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s-ES" sz="1300" dirty="0">
              <a:latin typeface="Candara" panose="020E0502030303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s-ES" sz="1300" dirty="0">
              <a:latin typeface="Candara" panose="020E0502030303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s-ES" sz="1300" dirty="0">
              <a:latin typeface="Candara" panose="020E0502030303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sz="1300" dirty="0">
                <a:latin typeface="Candara" panose="020E0502030303020204" pitchFamily="34" charset="0"/>
              </a:rPr>
              <a:t>Alta rugosidad, anchos, y con poca profundidad </a:t>
            </a:r>
            <a:r>
              <a:rPr lang="es-ES" sz="1300" dirty="0">
                <a:latin typeface="Candara" panose="020E0502030303020204" pitchFamily="34" charset="0"/>
                <a:sym typeface="Wingdings" panose="05000000000000000000" pitchFamily="2" charset="2"/>
              </a:rPr>
              <a:t> IG progresivas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s-ES" sz="1300" dirty="0">
              <a:latin typeface="Candara" panose="020E0502030303020204" pitchFamily="34" charset="0"/>
              <a:sym typeface="Wingdings" panose="05000000000000000000" pitchFamily="2" charset="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sz="1300" dirty="0">
                <a:latin typeface="Candara" panose="020E0502030303020204" pitchFamily="34" charset="0"/>
              </a:rPr>
              <a:t>Baja rugosidad, anchuras y profundidades diversas </a:t>
            </a:r>
            <a:r>
              <a:rPr lang="es-ES" sz="1300" dirty="0">
                <a:latin typeface="Candara" panose="020E0502030303020204" pitchFamily="34" charset="0"/>
                <a:sym typeface="Wingdings" panose="05000000000000000000" pitchFamily="2" charset="2"/>
              </a:rPr>
              <a:t> reflexión y resonancia </a:t>
            </a:r>
            <a:endParaRPr lang="es-ES" sz="1300" dirty="0">
              <a:latin typeface="Candara" panose="020E0502030303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s-ES" sz="1125" dirty="0">
              <a:latin typeface="Candara" panose="020E0502030303020204" pitchFamily="34" charset="0"/>
            </a:endParaRPr>
          </a:p>
        </p:txBody>
      </p:sp>
      <p:sp>
        <p:nvSpPr>
          <p:cNvPr id="13" name="Abrir llave 12">
            <a:extLst>
              <a:ext uri="{FF2B5EF4-FFF2-40B4-BE49-F238E27FC236}">
                <a16:creationId xmlns:a16="http://schemas.microsoft.com/office/drawing/2014/main" id="{7EDF3BCE-B86C-D4F9-C9D1-72795736AA3A}"/>
              </a:ext>
            </a:extLst>
          </p:cNvPr>
          <p:cNvSpPr/>
          <p:nvPr/>
        </p:nvSpPr>
        <p:spPr>
          <a:xfrm>
            <a:off x="1798926" y="1670833"/>
            <a:ext cx="144780" cy="59450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C87ECA2-5990-4124-6581-80C4835167E1}"/>
              </a:ext>
            </a:extLst>
          </p:cNvPr>
          <p:cNvSpPr txBox="1"/>
          <p:nvPr/>
        </p:nvSpPr>
        <p:spPr>
          <a:xfrm>
            <a:off x="1871316" y="1652506"/>
            <a:ext cx="4995527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50" dirty="0"/>
              <a:t>Frecuencias altas (0.04 &lt; </a:t>
            </a:r>
            <a:r>
              <a:rPr lang="es-ES" sz="1250" i="1" dirty="0"/>
              <a:t>f</a:t>
            </a:r>
            <a:r>
              <a:rPr lang="es-ES" sz="1250" dirty="0"/>
              <a:t> &lt; 0.2 Hz) </a:t>
            </a:r>
            <a:r>
              <a:rPr lang="es-ES" sz="1250" dirty="0">
                <a:sym typeface="Wingdings" panose="05000000000000000000" pitchFamily="2" charset="2"/>
              </a:rPr>
              <a:t> onda incidente</a:t>
            </a:r>
          </a:p>
          <a:p>
            <a:endParaRPr lang="es-ES" sz="1250" dirty="0">
              <a:sym typeface="Wingdings" panose="05000000000000000000" pitchFamily="2" charset="2"/>
            </a:endParaRPr>
          </a:p>
          <a:p>
            <a:r>
              <a:rPr lang="es-ES" sz="1250" dirty="0">
                <a:sym typeface="Wingdings" panose="05000000000000000000" pitchFamily="2" charset="2"/>
              </a:rPr>
              <a:t>Frecuencias bajas ( </a:t>
            </a:r>
            <a:r>
              <a:rPr lang="es-ES" sz="1250" i="1" dirty="0">
                <a:sym typeface="Wingdings" panose="05000000000000000000" pitchFamily="2" charset="2"/>
              </a:rPr>
              <a:t>f</a:t>
            </a:r>
            <a:r>
              <a:rPr lang="es-ES" sz="1250" dirty="0">
                <a:sym typeface="Wingdings" panose="05000000000000000000" pitchFamily="2" charset="2"/>
              </a:rPr>
              <a:t> &lt; 0.04 Hz)  onda infragravitatoria (IG)</a:t>
            </a:r>
            <a:endParaRPr lang="es-ES" sz="125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DA36219-C39B-D60F-9C3F-03307FA383EC}"/>
              </a:ext>
            </a:extLst>
          </p:cNvPr>
          <p:cNvSpPr txBox="1"/>
          <p:nvPr/>
        </p:nvSpPr>
        <p:spPr>
          <a:xfrm>
            <a:off x="63218" y="175483"/>
            <a:ext cx="338131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Introducción</a:t>
            </a:r>
          </a:p>
        </p:txBody>
      </p:sp>
      <p:pic>
        <p:nvPicPr>
          <p:cNvPr id="7" name="Imagen 6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20968B9F-216B-04C8-1D40-D20F61BE8C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30" t="21158" r="8737" b="9661"/>
          <a:stretch/>
        </p:blipFill>
        <p:spPr>
          <a:xfrm>
            <a:off x="1140225" y="3393494"/>
            <a:ext cx="6863549" cy="346450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4CC1AE3-7DD0-5FA4-63C7-3820CCD3E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0240" y="1039390"/>
            <a:ext cx="2771058" cy="2302491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C99279F3-DB67-80D0-5578-5F9D57FB16EA}"/>
              </a:ext>
            </a:extLst>
          </p:cNvPr>
          <p:cNvSpPr/>
          <p:nvPr/>
        </p:nvSpPr>
        <p:spPr>
          <a:xfrm>
            <a:off x="7787858" y="1652506"/>
            <a:ext cx="594804" cy="3005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16E5BBF-4674-0A01-B2E9-3F0640421500}"/>
              </a:ext>
            </a:extLst>
          </p:cNvPr>
          <p:cNvSpPr txBox="1"/>
          <p:nvPr/>
        </p:nvSpPr>
        <p:spPr>
          <a:xfrm>
            <a:off x="8042865" y="3165441"/>
            <a:ext cx="84954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5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Google </a:t>
            </a:r>
            <a:r>
              <a:rPr lang="es-ES" sz="750" i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Earth</a:t>
            </a:r>
            <a:endParaRPr lang="es-ES" sz="750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" name="Imagen 19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4184C032-793A-E0AA-00B1-18EC1A6863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14" t="17927" r="7573" b="18551"/>
          <a:stretch/>
        </p:blipFill>
        <p:spPr>
          <a:xfrm>
            <a:off x="1448952" y="3662473"/>
            <a:ext cx="2431855" cy="1254268"/>
          </a:xfrm>
          <a:prstGeom prst="rect">
            <a:avLst/>
          </a:prstGeom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id="{A4F117BC-440B-61A3-9CB3-3E7285D83B3E}"/>
              </a:ext>
            </a:extLst>
          </p:cNvPr>
          <p:cNvSpPr/>
          <p:nvPr/>
        </p:nvSpPr>
        <p:spPr>
          <a:xfrm>
            <a:off x="3266981" y="4612090"/>
            <a:ext cx="323217" cy="1612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6602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5913129"/>
            <a:ext cx="9144000" cy="93992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-406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6" y="857250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08" y="72509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303" y="72510"/>
            <a:ext cx="706505" cy="65067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6AD6AD-878E-7B0F-2156-491DDA8FB5A0}"/>
              </a:ext>
            </a:extLst>
          </p:cNvPr>
          <p:cNvSpPr txBox="1"/>
          <p:nvPr/>
        </p:nvSpPr>
        <p:spPr>
          <a:xfrm>
            <a:off x="0" y="123739"/>
            <a:ext cx="397256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Resonancia. Lepa</a:t>
            </a:r>
          </a:p>
        </p:txBody>
      </p:sp>
      <p:pic>
        <p:nvPicPr>
          <p:cNvPr id="6" name="Imagen 5" descr="Gráfico, Gráfico de superficie&#10;&#10;Descripción generada automáticamente">
            <a:extLst>
              <a:ext uri="{FF2B5EF4-FFF2-40B4-BE49-F238E27FC236}">
                <a16:creationId xmlns:a16="http://schemas.microsoft.com/office/drawing/2014/main" id="{30EC6660-F8E5-B074-73CF-995C3E5D03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92" t="21071" r="3021" b="18661"/>
          <a:stretch/>
        </p:blipFill>
        <p:spPr>
          <a:xfrm>
            <a:off x="471487" y="1352136"/>
            <a:ext cx="8201025" cy="2143125"/>
          </a:xfrm>
          <a:prstGeom prst="rect">
            <a:avLst/>
          </a:prstGeom>
        </p:spPr>
      </p:pic>
      <p:pic>
        <p:nvPicPr>
          <p:cNvPr id="10" name="Imagen 9" descr="Imagen de la pantalla de un computador&#10;&#10;Descripción generada automáticamente con confianza baja">
            <a:extLst>
              <a:ext uri="{FF2B5EF4-FFF2-40B4-BE49-F238E27FC236}">
                <a16:creationId xmlns:a16="http://schemas.microsoft.com/office/drawing/2014/main" id="{B736B827-8D38-8744-514C-8105E1FF9F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12" t="24470" r="2500" b="18929"/>
          <a:stretch/>
        </p:blipFill>
        <p:spPr>
          <a:xfrm>
            <a:off x="524827" y="3697826"/>
            <a:ext cx="8201026" cy="201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91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5913129"/>
            <a:ext cx="9144000" cy="93992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-406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6" y="857250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08" y="72509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303" y="72510"/>
            <a:ext cx="706505" cy="650678"/>
          </a:xfrm>
          <a:prstGeom prst="rect">
            <a:avLst/>
          </a:prstGeom>
        </p:spPr>
      </p:pic>
      <p:pic>
        <p:nvPicPr>
          <p:cNvPr id="15" name="Imagen 14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C17F29F2-105E-F9D5-C004-D573DA427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097" y="3247053"/>
            <a:ext cx="8325806" cy="2756129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D4BDA1B7-157F-AAE2-6A1E-35AA1C06608D}"/>
              </a:ext>
            </a:extLst>
          </p:cNvPr>
          <p:cNvSpPr txBox="1"/>
          <p:nvPr/>
        </p:nvSpPr>
        <p:spPr>
          <a:xfrm>
            <a:off x="905567" y="1469290"/>
            <a:ext cx="6065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ndara" panose="020E0502030303020204" pitchFamily="34" charset="0"/>
              </a:rPr>
              <a:t>Inundación costera por nivel de mar: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8784F978-441E-4001-F0E2-1FD33A23C873}"/>
                  </a:ext>
                </a:extLst>
              </p:cNvPr>
              <p:cNvSpPr txBox="1"/>
              <p:nvPr/>
            </p:nvSpPr>
            <p:spPr>
              <a:xfrm>
                <a:off x="2366866" y="1863615"/>
                <a:ext cx="4528869" cy="2616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700" i="1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s-ES" sz="1700" i="1">
                            <a:latin typeface="Cambria Math" panose="02040503050406030204" pitchFamily="18" charset="0"/>
                          </a:rPr>
                          <m:t>𝑀𝑊𝐿</m:t>
                        </m:r>
                      </m:sub>
                    </m:sSub>
                    <m:r>
                      <a:rPr lang="es-ES" sz="17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700" i="1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s-ES" sz="1700" i="1">
                            <a:latin typeface="Cambria Math" panose="02040503050406030204" pitchFamily="18" charset="0"/>
                          </a:rPr>
                          <m:t>𝐴𝑇</m:t>
                        </m:r>
                      </m:sub>
                    </m:sSub>
                  </m:oMath>
                </a14:m>
                <a:r>
                  <a:rPr lang="es-ES" sz="1700" dirty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700" i="1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s-ES" sz="1700" i="1">
                            <a:latin typeface="Cambria Math" panose="02040503050406030204" pitchFamily="18" charset="0"/>
                          </a:rPr>
                          <m:t>𝐼𝐵</m:t>
                        </m:r>
                      </m:sub>
                    </m:sSub>
                  </m:oMath>
                </a14:m>
                <a:r>
                  <a:rPr lang="es-ES" sz="1700" dirty="0"/>
                  <a:t> 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700" i="1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s-ES" sz="1700" i="1">
                            <a:latin typeface="Cambria Math" panose="02040503050406030204" pitchFamily="18" charset="0"/>
                          </a:rPr>
                          <m:t>𝑆𝑆𝑤</m:t>
                        </m:r>
                      </m:sub>
                    </m:sSub>
                  </m:oMath>
                </a14:m>
                <a:r>
                  <a:rPr lang="es-ES" sz="1700" dirty="0"/>
                  <a:t> +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700" i="1">
                        <a:latin typeface="Cambria Math" panose="02040503050406030204" pitchFamily="18" charset="0"/>
                      </a:rPr>
                      <m:t>η</m:t>
                    </m:r>
                    <m:r>
                      <a:rPr lang="el-GR" sz="17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1700" dirty="0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700" i="1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s-ES" sz="1700" i="1">
                            <a:latin typeface="Cambria Math" panose="02040503050406030204" pitchFamily="18" charset="0"/>
                          </a:rPr>
                          <m:t>𝐼𝐺</m:t>
                        </m:r>
                      </m:sub>
                    </m:sSub>
                  </m:oMath>
                </a14:m>
                <a:r>
                  <a:rPr lang="es-ES" sz="1700" dirty="0"/>
                  <a:t> 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700" i="1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s-ES" sz="1700" i="1">
                            <a:latin typeface="Cambria Math" panose="02040503050406030204" pitchFamily="18" charset="0"/>
                          </a:rPr>
                          <m:t>𝑀𝑉</m:t>
                        </m:r>
                      </m:sub>
                    </m:sSub>
                  </m:oMath>
                </a14:m>
                <a:r>
                  <a:rPr lang="es-ES" sz="1700" dirty="0"/>
                  <a:t> 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700" i="1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s-ES" sz="1700" i="1">
                            <a:latin typeface="Cambria Math" panose="02040503050406030204" pitchFamily="18" charset="0"/>
                          </a:rPr>
                          <m:t>𝑆𝐿𝑅</m:t>
                        </m:r>
                      </m:sub>
                    </m:sSub>
                  </m:oMath>
                </a14:m>
                <a:r>
                  <a:rPr lang="es-ES" sz="1700" dirty="0"/>
                  <a:t> </a:t>
                </a:r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8784F978-441E-4001-F0E2-1FD33A23C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6866" y="1863615"/>
                <a:ext cx="4528869" cy="261610"/>
              </a:xfrm>
              <a:prstGeom prst="rect">
                <a:avLst/>
              </a:prstGeom>
              <a:blipFill>
                <a:blip r:embed="rId6"/>
                <a:stretch>
                  <a:fillRect l="-1615" t="-25581" b="-4651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84D5E5FD-97FF-8AE8-97D9-492E32C02D24}"/>
                  </a:ext>
                </a:extLst>
              </p:cNvPr>
              <p:cNvSpPr txBox="1"/>
              <p:nvPr/>
            </p:nvSpPr>
            <p:spPr>
              <a:xfrm>
                <a:off x="2577378" y="2624843"/>
                <a:ext cx="2145074" cy="2616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sz="17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700" i="1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s-ES" sz="1700" i="1">
                            <a:latin typeface="Cambria Math" panose="02040503050406030204" pitchFamily="18" charset="0"/>
                          </a:rPr>
                          <m:t>𝑀𝑊𝐿</m:t>
                        </m:r>
                      </m:sub>
                    </m:sSub>
                    <m:r>
                      <a:rPr lang="es-ES" sz="17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700" i="1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s-ES" sz="1700" i="1">
                            <a:latin typeface="Cambria Math" panose="02040503050406030204" pitchFamily="18" charset="0"/>
                          </a:rPr>
                          <m:t>𝑆𝑊𝐿</m:t>
                        </m:r>
                      </m:sub>
                    </m:sSub>
                  </m:oMath>
                </a14:m>
                <a:r>
                  <a:rPr lang="es-ES" sz="1700" dirty="0"/>
                  <a:t> +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700" i="1">
                        <a:latin typeface="Cambria Math" panose="02040503050406030204" pitchFamily="18" charset="0"/>
                      </a:rPr>
                      <m:t>η</m:t>
                    </m:r>
                    <m:r>
                      <m:rPr>
                        <m:nor/>
                      </m:rPr>
                      <a:rPr lang="es-ES" sz="17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1700" dirty="0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700" i="1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s-ES" sz="1700" i="1">
                            <a:latin typeface="Cambria Math" panose="02040503050406030204" pitchFamily="18" charset="0"/>
                          </a:rPr>
                          <m:t>𝐼𝐺</m:t>
                        </m:r>
                      </m:sub>
                    </m:sSub>
                  </m:oMath>
                </a14:m>
                <a:r>
                  <a:rPr lang="es-ES" sz="1700" dirty="0"/>
                  <a:t> </a:t>
                </a: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84D5E5FD-97FF-8AE8-97D9-492E32C02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378" y="2624843"/>
                <a:ext cx="2145074" cy="261610"/>
              </a:xfrm>
              <a:prstGeom prst="rect">
                <a:avLst/>
              </a:prstGeom>
              <a:blipFill>
                <a:blip r:embed="rId7"/>
                <a:stretch>
                  <a:fillRect l="-3693" t="-26190" b="-50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CCA1D6CF-F2C7-67C0-3F4B-572DD5636841}"/>
              </a:ext>
            </a:extLst>
          </p:cNvPr>
          <p:cNvCxnSpPr>
            <a:cxnSpLocks/>
          </p:cNvCxnSpPr>
          <p:nvPr/>
        </p:nvCxnSpPr>
        <p:spPr>
          <a:xfrm>
            <a:off x="4915641" y="1913670"/>
            <a:ext cx="7048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6BAF40DD-F607-29B3-AA5B-BA107653D09D}"/>
              </a:ext>
            </a:extLst>
          </p:cNvPr>
          <p:cNvCxnSpPr>
            <a:cxnSpLocks/>
          </p:cNvCxnSpPr>
          <p:nvPr/>
        </p:nvCxnSpPr>
        <p:spPr>
          <a:xfrm>
            <a:off x="4057491" y="2690037"/>
            <a:ext cx="71326" cy="487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errar llave 22">
            <a:extLst>
              <a:ext uri="{FF2B5EF4-FFF2-40B4-BE49-F238E27FC236}">
                <a16:creationId xmlns:a16="http://schemas.microsoft.com/office/drawing/2014/main" id="{231711B3-F35F-7E91-D5F1-3A02982A2FC8}"/>
              </a:ext>
            </a:extLst>
          </p:cNvPr>
          <p:cNvSpPr/>
          <p:nvPr/>
        </p:nvSpPr>
        <p:spPr>
          <a:xfrm rot="5400000">
            <a:off x="3680574" y="2580646"/>
            <a:ext cx="99218" cy="875914"/>
          </a:xfrm>
          <a:prstGeom prst="rightBrace">
            <a:avLst>
              <a:gd name="adj1" fmla="val 112451"/>
              <a:gd name="adj2" fmla="val 49313"/>
            </a:avLst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F8007D57-252E-E428-D208-33B66879AA9D}"/>
                  </a:ext>
                </a:extLst>
              </p:cNvPr>
              <p:cNvSpPr txBox="1"/>
              <p:nvPr/>
            </p:nvSpPr>
            <p:spPr>
              <a:xfrm>
                <a:off x="3669412" y="3065294"/>
                <a:ext cx="232821" cy="2423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sz="1575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1575" i="1"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p>
                          <m:r>
                            <a:rPr lang="es-ES" sz="1575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s-ES" sz="1575" dirty="0"/>
              </a:p>
            </p:txBody>
          </p:sp>
        </mc:Choice>
        <mc:Fallback xmlns=""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F8007D57-252E-E428-D208-33B66879A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412" y="3065294"/>
                <a:ext cx="232821" cy="242374"/>
              </a:xfrm>
              <a:prstGeom prst="rect">
                <a:avLst/>
              </a:prstGeom>
              <a:blipFill>
                <a:blip r:embed="rId8"/>
                <a:stretch>
                  <a:fillRect l="-21053" r="-5263" b="-25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uadroTexto 24">
            <a:extLst>
              <a:ext uri="{FF2B5EF4-FFF2-40B4-BE49-F238E27FC236}">
                <a16:creationId xmlns:a16="http://schemas.microsoft.com/office/drawing/2014/main" id="{2E482931-98FC-20CE-A552-5D4906029978}"/>
              </a:ext>
            </a:extLst>
          </p:cNvPr>
          <p:cNvSpPr txBox="1"/>
          <p:nvPr/>
        </p:nvSpPr>
        <p:spPr>
          <a:xfrm>
            <a:off x="939688" y="2238621"/>
            <a:ext cx="2352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ndara" panose="020E0502030303020204" pitchFamily="34" charset="0"/>
              </a:rPr>
              <a:t>A corto plazo (1h):</a:t>
            </a:r>
          </a:p>
        </p:txBody>
      </p:sp>
      <p:sp>
        <p:nvSpPr>
          <p:cNvPr id="26" name="Flecha: curvada hacia abajo 25">
            <a:extLst>
              <a:ext uri="{FF2B5EF4-FFF2-40B4-BE49-F238E27FC236}">
                <a16:creationId xmlns:a16="http://schemas.microsoft.com/office/drawing/2014/main" id="{1BF1153C-CD07-2FE8-AECD-17F4BEA22055}"/>
              </a:ext>
            </a:extLst>
          </p:cNvPr>
          <p:cNvSpPr/>
          <p:nvPr/>
        </p:nvSpPr>
        <p:spPr>
          <a:xfrm rot="20926841">
            <a:off x="6808975" y="3329844"/>
            <a:ext cx="822064" cy="378471"/>
          </a:xfrm>
          <a:prstGeom prst="curved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 dirty="0">
              <a:solidFill>
                <a:schemeClr val="tx1"/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97D4CBA-E3F7-0E10-77DC-EBF8C130E914}"/>
              </a:ext>
            </a:extLst>
          </p:cNvPr>
          <p:cNvSpPr txBox="1"/>
          <p:nvPr/>
        </p:nvSpPr>
        <p:spPr>
          <a:xfrm>
            <a:off x="63218" y="175483"/>
            <a:ext cx="338131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Introducción</a:t>
            </a:r>
          </a:p>
        </p:txBody>
      </p:sp>
    </p:spTree>
    <p:extLst>
      <p:ext uri="{BB962C8B-B14F-4D97-AF65-F5344CB8AC3E}">
        <p14:creationId xmlns:p14="http://schemas.microsoft.com/office/powerpoint/2010/main" val="416034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5913129"/>
            <a:ext cx="9144000" cy="93992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-406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6" y="857250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08" y="72509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303" y="72510"/>
            <a:ext cx="706505" cy="650678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CEF09155-EF2C-A784-9ABA-6ECEFF5E6DF1}"/>
              </a:ext>
            </a:extLst>
          </p:cNvPr>
          <p:cNvSpPr txBox="1"/>
          <p:nvPr/>
        </p:nvSpPr>
        <p:spPr>
          <a:xfrm>
            <a:off x="337351" y="1487019"/>
            <a:ext cx="821106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s-ES" dirty="0">
                <a:latin typeface="Candara" panose="020E0502030303020204" pitchFamily="34" charset="0"/>
              </a:rPr>
              <a:t>Establecer una metodología híbrida para la inundación costera por nivel del mar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es-ES" dirty="0">
              <a:latin typeface="Candara" panose="020E0502030303020204" pitchFamily="34" charset="0"/>
            </a:endParaRPr>
          </a:p>
          <a:p>
            <a:pPr lvl="1" algn="just"/>
            <a:endParaRPr lang="es-ES" dirty="0">
              <a:latin typeface="Candara" panose="020E0502030303020204" pitchFamily="34" charset="0"/>
            </a:endParaRPr>
          </a:p>
          <a:p>
            <a:pPr marL="800100" lvl="1" indent="-342900" algn="just">
              <a:buFont typeface="+mj-lt"/>
              <a:buAutoNum type="arabicPeriod"/>
            </a:pPr>
            <a:r>
              <a:rPr lang="es-ES" dirty="0">
                <a:latin typeface="Candara" panose="020E0502030303020204" pitchFamily="34" charset="0"/>
              </a:rPr>
              <a:t>Verificar la utilidad del uso conjunto de los modelos XBeach y MSP para identificar modos de resonancia</a:t>
            </a:r>
          </a:p>
          <a:p>
            <a:pPr marL="800100" lvl="1" indent="-342900" algn="just">
              <a:buFont typeface="+mj-lt"/>
              <a:buAutoNum type="arabicPeriod"/>
            </a:pPr>
            <a:endParaRPr lang="es-ES" dirty="0">
              <a:latin typeface="Candara" panose="020E0502030303020204" pitchFamily="34" charset="0"/>
            </a:endParaRPr>
          </a:p>
          <a:p>
            <a:pPr marL="800100" lvl="1" indent="-342900" algn="just">
              <a:buFont typeface="+mj-lt"/>
              <a:buAutoNum type="arabicPeriod"/>
            </a:pPr>
            <a:endParaRPr lang="es-ES" dirty="0">
              <a:latin typeface="Candara" panose="020E0502030303020204" pitchFamily="34" charset="0"/>
            </a:endParaRPr>
          </a:p>
          <a:p>
            <a:pPr marL="800100" lvl="1" indent="-342900" algn="just">
              <a:buFont typeface="+mj-lt"/>
              <a:buAutoNum type="arabicPeriod"/>
            </a:pPr>
            <a:r>
              <a:rPr lang="es-ES" dirty="0">
                <a:latin typeface="Candara" panose="020E0502030303020204" pitchFamily="34" charset="0"/>
              </a:rPr>
              <a:t>Emplear el Análisis de Componentes Principales (PCA) junto con Funciones de Base Radial (RBF) para la descripción espacial de los modos de resonancia en arrecifes de coral.</a:t>
            </a:r>
          </a:p>
          <a:p>
            <a:pPr marL="800100" lvl="1" indent="-342900" algn="just">
              <a:buFont typeface="+mj-lt"/>
              <a:buAutoNum type="arabicPeriod"/>
            </a:pPr>
            <a:endParaRPr lang="es-ES" dirty="0">
              <a:latin typeface="Candara" panose="020E0502030303020204" pitchFamily="34" charset="0"/>
            </a:endParaRPr>
          </a:p>
          <a:p>
            <a:pPr marL="800100" lvl="1" indent="-342900" algn="just">
              <a:buFont typeface="+mj-lt"/>
              <a:buAutoNum type="arabicPeriod"/>
            </a:pPr>
            <a:endParaRPr lang="es-ES" dirty="0">
              <a:latin typeface="Candara" panose="020E0502030303020204" pitchFamily="34" charset="0"/>
            </a:endParaRPr>
          </a:p>
          <a:p>
            <a:pPr marL="800100" lvl="1" indent="-342900" algn="just">
              <a:buFont typeface="+mj-lt"/>
              <a:buAutoNum type="arabicPeriod"/>
            </a:pPr>
            <a:r>
              <a:rPr lang="es-ES" dirty="0">
                <a:latin typeface="Candara" panose="020E0502030303020204" pitchFamily="34" charset="0"/>
              </a:rPr>
              <a:t>Comprobar la variedad de onda resonante en arrecifes de coral</a:t>
            </a:r>
          </a:p>
          <a:p>
            <a:pPr algn="just"/>
            <a:endParaRPr lang="es-ES" sz="1700" dirty="0">
              <a:latin typeface="Candara" panose="020E0502030303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es-ES" sz="1700" dirty="0">
              <a:latin typeface="Candara" panose="020E0502030303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3E090EF-C36C-D203-F602-417F3A4FC26A}"/>
              </a:ext>
            </a:extLst>
          </p:cNvPr>
          <p:cNvSpPr txBox="1"/>
          <p:nvPr/>
        </p:nvSpPr>
        <p:spPr>
          <a:xfrm>
            <a:off x="63219" y="175483"/>
            <a:ext cx="283977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Objetivos</a:t>
            </a:r>
          </a:p>
        </p:txBody>
      </p:sp>
    </p:spTree>
    <p:extLst>
      <p:ext uri="{BB962C8B-B14F-4D97-AF65-F5344CB8AC3E}">
        <p14:creationId xmlns:p14="http://schemas.microsoft.com/office/powerpoint/2010/main" val="4251321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5913129"/>
            <a:ext cx="9144000" cy="93992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-406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6" y="857250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08" y="72509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303" y="72510"/>
            <a:ext cx="706505" cy="65067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6AD6AD-878E-7B0F-2156-491DDA8FB5A0}"/>
              </a:ext>
            </a:extLst>
          </p:cNvPr>
          <p:cNvSpPr txBox="1"/>
          <p:nvPr/>
        </p:nvSpPr>
        <p:spPr>
          <a:xfrm>
            <a:off x="63219" y="175483"/>
            <a:ext cx="477621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Metodología HyBeat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214BA8EE-3547-91D7-8727-A37584867235}"/>
              </a:ext>
            </a:extLst>
          </p:cNvPr>
          <p:cNvSpPr/>
          <p:nvPr/>
        </p:nvSpPr>
        <p:spPr>
          <a:xfrm>
            <a:off x="167564" y="2015538"/>
            <a:ext cx="6762845" cy="3397509"/>
          </a:xfrm>
          <a:prstGeom prst="round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95DBEBA-B2EF-3D2E-90BE-0BFD22746FBF}"/>
              </a:ext>
            </a:extLst>
          </p:cNvPr>
          <p:cNvSpPr txBox="1"/>
          <p:nvPr/>
        </p:nvSpPr>
        <p:spPr>
          <a:xfrm>
            <a:off x="571776" y="2443206"/>
            <a:ext cx="1209027" cy="3231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500" dirty="0">
                <a:latin typeface="Candara" panose="020E0502030303020204" pitchFamily="34" charset="0"/>
              </a:rPr>
              <a:t>LHS + MDA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5E5A91E-9684-F8E8-3D81-ED79B1984E49}"/>
              </a:ext>
            </a:extLst>
          </p:cNvPr>
          <p:cNvSpPr txBox="1"/>
          <p:nvPr/>
        </p:nvSpPr>
        <p:spPr>
          <a:xfrm>
            <a:off x="720200" y="3619758"/>
            <a:ext cx="912181" cy="3231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500" dirty="0">
                <a:latin typeface="Candara" panose="020E0502030303020204" pitchFamily="34" charset="0"/>
              </a:rPr>
              <a:t>XBEACH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2762932-D6E0-86BB-76D3-E21DE403CC1F}"/>
              </a:ext>
            </a:extLst>
          </p:cNvPr>
          <p:cNvSpPr txBox="1"/>
          <p:nvPr/>
        </p:nvSpPr>
        <p:spPr>
          <a:xfrm>
            <a:off x="2601711" y="3617120"/>
            <a:ext cx="1189033" cy="3231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500" dirty="0">
                <a:latin typeface="Candara" panose="020E0502030303020204" pitchFamily="34" charset="0"/>
              </a:rPr>
              <a:t>PCA + RBF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BB2BFD9-8D72-4752-27A7-B2CDD217D093}"/>
              </a:ext>
            </a:extLst>
          </p:cNvPr>
          <p:cNvSpPr txBox="1"/>
          <p:nvPr/>
        </p:nvSpPr>
        <p:spPr>
          <a:xfrm>
            <a:off x="2325930" y="4313506"/>
            <a:ext cx="1678397" cy="3231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500" dirty="0">
                <a:latin typeface="Candara" panose="020E0502030303020204" pitchFamily="34" charset="0"/>
              </a:rPr>
              <a:t>Análisis espectral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2E1353B-3873-E679-C4F4-94C10828ACC3}"/>
              </a:ext>
            </a:extLst>
          </p:cNvPr>
          <p:cNvSpPr txBox="1"/>
          <p:nvPr/>
        </p:nvSpPr>
        <p:spPr>
          <a:xfrm>
            <a:off x="2325928" y="4830402"/>
            <a:ext cx="1800135" cy="3231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500" dirty="0">
                <a:latin typeface="Candara" panose="020E0502030303020204" pitchFamily="34" charset="0"/>
              </a:rPr>
              <a:t>Barrido de periodos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DC99544-1861-B37B-CAA0-B0A4ACE6FF30}"/>
              </a:ext>
            </a:extLst>
          </p:cNvPr>
          <p:cNvSpPr txBox="1"/>
          <p:nvPr/>
        </p:nvSpPr>
        <p:spPr>
          <a:xfrm>
            <a:off x="720200" y="4826388"/>
            <a:ext cx="912181" cy="3231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500" dirty="0">
                <a:latin typeface="Candara" panose="020E0502030303020204" pitchFamily="34" charset="0"/>
              </a:rPr>
              <a:t>MSP</a:t>
            </a: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A4596320-92D9-6F28-5191-5996A30867F2}"/>
              </a:ext>
            </a:extLst>
          </p:cNvPr>
          <p:cNvCxnSpPr>
            <a:cxnSpLocks/>
          </p:cNvCxnSpPr>
          <p:nvPr/>
        </p:nvCxnSpPr>
        <p:spPr>
          <a:xfrm>
            <a:off x="357268" y="3044889"/>
            <a:ext cx="4223315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1517CE1-78A4-4F65-E1FC-C51972FC5638}"/>
              </a:ext>
            </a:extLst>
          </p:cNvPr>
          <p:cNvSpPr txBox="1"/>
          <p:nvPr/>
        </p:nvSpPr>
        <p:spPr>
          <a:xfrm>
            <a:off x="5767814" y="2112659"/>
            <a:ext cx="912181" cy="3231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500" b="1" dirty="0">
                <a:latin typeface="Candara" panose="020E0502030303020204" pitchFamily="34" charset="0"/>
              </a:rPr>
              <a:t>HyBeat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DA6BA12-8F0F-543C-1110-5CE91135CF2C}"/>
              </a:ext>
            </a:extLst>
          </p:cNvPr>
          <p:cNvSpPr txBox="1"/>
          <p:nvPr/>
        </p:nvSpPr>
        <p:spPr>
          <a:xfrm>
            <a:off x="4580583" y="3388926"/>
            <a:ext cx="1877699" cy="7848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500" dirty="0">
                <a:latin typeface="Candara" panose="020E0502030303020204" pitchFamily="34" charset="0"/>
              </a:rPr>
              <a:t>Modos de resonancia (espaciales)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A9B5D2D-98F1-6610-3FCB-63BFC70E537B}"/>
              </a:ext>
            </a:extLst>
          </p:cNvPr>
          <p:cNvSpPr txBox="1"/>
          <p:nvPr/>
        </p:nvSpPr>
        <p:spPr>
          <a:xfrm>
            <a:off x="7562665" y="3619758"/>
            <a:ext cx="1162975" cy="3231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500" dirty="0">
                <a:latin typeface="Candara" panose="020E0502030303020204" pitchFamily="34" charset="0"/>
              </a:rPr>
              <a:t>Lisflood-FP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36B8051-C0B0-D9D4-1326-5F3942F8F52B}"/>
              </a:ext>
            </a:extLst>
          </p:cNvPr>
          <p:cNvSpPr txBox="1"/>
          <p:nvPr/>
        </p:nvSpPr>
        <p:spPr>
          <a:xfrm>
            <a:off x="7688061" y="3958269"/>
            <a:ext cx="912181" cy="26545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25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HyFlood</a:t>
            </a: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91A83AE1-A3FA-9201-C430-5254DFB3FA7D}"/>
              </a:ext>
            </a:extLst>
          </p:cNvPr>
          <p:cNvCxnSpPr>
            <a:cxnSpLocks/>
            <a:stCxn id="12" idx="2"/>
            <a:endCxn id="13" idx="0"/>
          </p:cNvCxnSpPr>
          <p:nvPr/>
        </p:nvCxnSpPr>
        <p:spPr>
          <a:xfrm>
            <a:off x="1176290" y="2766371"/>
            <a:ext cx="1" cy="853387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FEB715DE-33A2-3680-B68E-9F669A9673B2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 flipV="1">
            <a:off x="1632381" y="3778703"/>
            <a:ext cx="969330" cy="2638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5325287C-240E-4918-47FB-F6CAC19E36DA}"/>
              </a:ext>
            </a:extLst>
          </p:cNvPr>
          <p:cNvCxnSpPr>
            <a:cxnSpLocks/>
            <a:stCxn id="14" idx="3"/>
            <a:endCxn id="21" idx="1"/>
          </p:cNvCxnSpPr>
          <p:nvPr/>
        </p:nvCxnSpPr>
        <p:spPr>
          <a:xfrm>
            <a:off x="3790744" y="3778703"/>
            <a:ext cx="789839" cy="2638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075D6E0D-E397-9ED5-8333-D329DACA77BA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>
            <a:off x="6458282" y="3781341"/>
            <a:ext cx="1104383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D7F2060C-180E-8190-4BEA-361984748135}"/>
              </a:ext>
            </a:extLst>
          </p:cNvPr>
          <p:cNvCxnSpPr>
            <a:cxnSpLocks/>
            <a:stCxn id="17" idx="3"/>
            <a:endCxn id="16" idx="1"/>
          </p:cNvCxnSpPr>
          <p:nvPr/>
        </p:nvCxnSpPr>
        <p:spPr>
          <a:xfrm>
            <a:off x="1632381" y="4987971"/>
            <a:ext cx="693547" cy="4014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4D50A6F8-9539-51B8-2676-38590E0575B9}"/>
              </a:ext>
            </a:extLst>
          </p:cNvPr>
          <p:cNvCxnSpPr>
            <a:cxnSpLocks/>
            <a:stCxn id="13" idx="3"/>
            <a:endCxn id="15" idx="1"/>
          </p:cNvCxnSpPr>
          <p:nvPr/>
        </p:nvCxnSpPr>
        <p:spPr>
          <a:xfrm>
            <a:off x="1632381" y="3781341"/>
            <a:ext cx="693549" cy="693748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errar llave 30">
            <a:extLst>
              <a:ext uri="{FF2B5EF4-FFF2-40B4-BE49-F238E27FC236}">
                <a16:creationId xmlns:a16="http://schemas.microsoft.com/office/drawing/2014/main" id="{EC2086C5-97F8-ABBF-DF68-3C4996F6900C}"/>
              </a:ext>
            </a:extLst>
          </p:cNvPr>
          <p:cNvSpPr/>
          <p:nvPr/>
        </p:nvSpPr>
        <p:spPr>
          <a:xfrm>
            <a:off x="4232744" y="4313505"/>
            <a:ext cx="213858" cy="836047"/>
          </a:xfrm>
          <a:prstGeom prst="rightBrac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38F70490-52DA-9182-CBB5-61E3FC9FDA78}"/>
              </a:ext>
            </a:extLst>
          </p:cNvPr>
          <p:cNvSpPr txBox="1"/>
          <p:nvPr/>
        </p:nvSpPr>
        <p:spPr>
          <a:xfrm>
            <a:off x="4428932" y="4598799"/>
            <a:ext cx="924264" cy="26545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25" dirty="0">
                <a:solidFill>
                  <a:schemeClr val="bg2">
                    <a:lumMod val="50000"/>
                  </a:schemeClr>
                </a:solidFill>
                <a:latin typeface="Candara" panose="020E0502030303020204" pitchFamily="34" charset="0"/>
              </a:rPr>
              <a:t>Verificación</a:t>
            </a:r>
          </a:p>
        </p:txBody>
      </p:sp>
      <p:pic>
        <p:nvPicPr>
          <p:cNvPr id="33" name="Imagen 32" descr="Imagen que contiene Mapa&#10;&#10;Descripción generada automáticamente">
            <a:extLst>
              <a:ext uri="{FF2B5EF4-FFF2-40B4-BE49-F238E27FC236}">
                <a16:creationId xmlns:a16="http://schemas.microsoft.com/office/drawing/2014/main" id="{75AAC727-C691-14C0-75C1-E319AA3FA0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6" y="838624"/>
            <a:ext cx="2089907" cy="150508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93E766E-8D66-821B-99F3-59D0FCE5F107}"/>
              </a:ext>
            </a:extLst>
          </p:cNvPr>
          <p:cNvSpPr txBox="1"/>
          <p:nvPr/>
        </p:nvSpPr>
        <p:spPr>
          <a:xfrm flipH="1">
            <a:off x="5287624" y="4546861"/>
            <a:ext cx="228970" cy="323165"/>
          </a:xfrm>
          <a:prstGeom prst="rect">
            <a:avLst/>
          </a:prstGeom>
          <a:noFill/>
          <a:ln w="19050">
            <a:solidFill>
              <a:srgbClr val="D2E3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C78CB96-EFDA-F40C-1426-EAD76444655A}"/>
              </a:ext>
            </a:extLst>
          </p:cNvPr>
          <p:cNvSpPr txBox="1"/>
          <p:nvPr/>
        </p:nvSpPr>
        <p:spPr>
          <a:xfrm flipH="1">
            <a:off x="3050643" y="3204966"/>
            <a:ext cx="228970" cy="323165"/>
          </a:xfrm>
          <a:prstGeom prst="rect">
            <a:avLst/>
          </a:prstGeom>
          <a:noFill/>
          <a:ln w="19050">
            <a:solidFill>
              <a:srgbClr val="D2E3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141F2D1-5989-28E0-BE49-B88057F92C82}"/>
              </a:ext>
            </a:extLst>
          </p:cNvPr>
          <p:cNvSpPr txBox="1"/>
          <p:nvPr/>
        </p:nvSpPr>
        <p:spPr>
          <a:xfrm flipH="1">
            <a:off x="5375699" y="2963883"/>
            <a:ext cx="228970" cy="323165"/>
          </a:xfrm>
          <a:prstGeom prst="rect">
            <a:avLst/>
          </a:prstGeom>
          <a:noFill/>
          <a:ln w="19050">
            <a:solidFill>
              <a:srgbClr val="D2E3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0282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5926446"/>
            <a:ext cx="9144000" cy="93992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-406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6" y="857250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08" y="72509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303" y="72510"/>
            <a:ext cx="706505" cy="650678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4D3D981-ADCA-D72B-F7F3-094ADB016470}"/>
              </a:ext>
            </a:extLst>
          </p:cNvPr>
          <p:cNvSpPr txBox="1"/>
          <p:nvPr/>
        </p:nvSpPr>
        <p:spPr>
          <a:xfrm>
            <a:off x="330107" y="1349827"/>
            <a:ext cx="1818528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Candara" panose="020E0502030303020204" pitchFamily="34" charset="0"/>
              </a:rPr>
              <a:t>LHS + MDA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61CFA5B-7E98-3978-BAAE-5A88097A358C}"/>
              </a:ext>
            </a:extLst>
          </p:cNvPr>
          <p:cNvSpPr txBox="1"/>
          <p:nvPr/>
        </p:nvSpPr>
        <p:spPr>
          <a:xfrm>
            <a:off x="553354" y="3179279"/>
            <a:ext cx="1372034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Candara" panose="020E0502030303020204" pitchFamily="34" charset="0"/>
              </a:rPr>
              <a:t>XBEACH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1293A542-F173-3399-CFC9-52CCE7B5C40F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>
            <a:off x="1239371" y="1749937"/>
            <a:ext cx="0" cy="1429342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48B9A91-2A5F-9A35-8944-F64E379A1724}"/>
              </a:ext>
            </a:extLst>
          </p:cNvPr>
          <p:cNvSpPr txBox="1"/>
          <p:nvPr/>
        </p:nvSpPr>
        <p:spPr>
          <a:xfrm>
            <a:off x="784740" y="3554550"/>
            <a:ext cx="909264" cy="26545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25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Deltares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87DBC6E8-95A8-1D03-4C60-C121DC0CBD5C}"/>
                  </a:ext>
                </a:extLst>
              </p:cNvPr>
              <p:cNvSpPr txBox="1"/>
              <p:nvPr/>
            </p:nvSpPr>
            <p:spPr>
              <a:xfrm>
                <a:off x="1415544" y="2240109"/>
                <a:ext cx="23490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{ 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s-ES" b="0" i="0" smtClean="0">
                          <a:latin typeface="Cambria Math" panose="02040503050406030204" pitchFamily="18" charset="0"/>
                        </a:rPr>
                        <m:t> , </m:t>
                      </m:r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 , 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 , </m:t>
                      </m:r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 , 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 , 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} 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87DBC6E8-95A8-1D03-4C60-C121DC0CB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544" y="2240109"/>
                <a:ext cx="2349041" cy="276999"/>
              </a:xfrm>
              <a:prstGeom prst="rect">
                <a:avLst/>
              </a:prstGeom>
              <a:blipFill>
                <a:blip r:embed="rId5"/>
                <a:stretch>
                  <a:fillRect l="-1295" t="-2174" b="-3695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30225A88-330D-BA5B-F86E-EC0035869873}"/>
              </a:ext>
            </a:extLst>
          </p:cNvPr>
          <p:cNvCxnSpPr>
            <a:cxnSpLocks/>
          </p:cNvCxnSpPr>
          <p:nvPr/>
        </p:nvCxnSpPr>
        <p:spPr>
          <a:xfrm>
            <a:off x="63219" y="1879642"/>
            <a:ext cx="4776217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n 30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7C4FBC0B-7A2D-C3D5-4069-FE02DDBCDC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1868" y="1909528"/>
            <a:ext cx="1082978" cy="1145700"/>
          </a:xfrm>
          <a:prstGeom prst="rect">
            <a:avLst/>
          </a:prstGeom>
        </p:spPr>
      </p:pic>
      <p:pic>
        <p:nvPicPr>
          <p:cNvPr id="33" name="Imagen 32" descr="Forma, Flecha&#10;&#10;Descripción generada automáticamente">
            <a:extLst>
              <a:ext uri="{FF2B5EF4-FFF2-40B4-BE49-F238E27FC236}">
                <a16:creationId xmlns:a16="http://schemas.microsoft.com/office/drawing/2014/main" id="{248AF23E-1D54-6173-7A33-A385536100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6335" y="1909528"/>
            <a:ext cx="2928294" cy="1145700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3E6D53E5-064E-4305-9ECE-05F4A9441B60}"/>
              </a:ext>
            </a:extLst>
          </p:cNvPr>
          <p:cNvSpPr txBox="1"/>
          <p:nvPr/>
        </p:nvSpPr>
        <p:spPr>
          <a:xfrm>
            <a:off x="4976335" y="1889879"/>
            <a:ext cx="3401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Candara" panose="020E0502030303020204" pitchFamily="34" charset="0"/>
              </a:rPr>
              <a:t>Rugosidad de la batimetría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7626675D-165A-189D-5097-A84928BFC3AD}"/>
              </a:ext>
            </a:extLst>
          </p:cNvPr>
          <p:cNvSpPr txBox="1"/>
          <p:nvPr/>
        </p:nvSpPr>
        <p:spPr>
          <a:xfrm>
            <a:off x="7146790" y="2914642"/>
            <a:ext cx="84954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50" i="1" dirty="0"/>
              <a:t>Allen Coral Atlas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F5401F5-F359-B1EB-E968-D8191E97AD1E}"/>
              </a:ext>
            </a:extLst>
          </p:cNvPr>
          <p:cNvSpPr txBox="1"/>
          <p:nvPr/>
        </p:nvSpPr>
        <p:spPr>
          <a:xfrm>
            <a:off x="1994450" y="2972775"/>
            <a:ext cx="47247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50" dirty="0">
                <a:latin typeface="Candara" panose="020E0502030303020204" pitchFamily="34" charset="0"/>
              </a:rPr>
              <a:t>Modo </a:t>
            </a:r>
            <a:r>
              <a:rPr lang="es-ES" sz="1250" i="1" dirty="0">
                <a:latin typeface="Candara" panose="020E0502030303020204" pitchFamily="34" charset="0"/>
              </a:rPr>
              <a:t>surf beat</a:t>
            </a:r>
          </a:p>
          <a:p>
            <a:r>
              <a:rPr lang="es-ES" sz="1250" dirty="0">
                <a:latin typeface="Candara" panose="020E0502030303020204" pitchFamily="34" charset="0"/>
              </a:rPr>
              <a:t>Simulaciones de 10h + 1h de calentamiento</a:t>
            </a:r>
          </a:p>
          <a:p>
            <a:r>
              <a:rPr lang="es-ES" sz="1250" dirty="0">
                <a:latin typeface="Candara" panose="020E0502030303020204" pitchFamily="34" charset="0"/>
              </a:rPr>
              <a:t>Malla no estructurada de 20m de resolución en la zona central</a:t>
            </a:r>
          </a:p>
          <a:p>
            <a:r>
              <a:rPr lang="es-ES" sz="1250" dirty="0">
                <a:latin typeface="Candara" panose="020E0502030303020204" pitchFamily="34" charset="0"/>
              </a:rPr>
              <a:t>Grabado de parámetros cada 6 segundos</a:t>
            </a:r>
          </a:p>
        </p:txBody>
      </p:sp>
      <p:pic>
        <p:nvPicPr>
          <p:cNvPr id="7" name="Imagen 6" descr="Gráfico, Gráfico de líneas, Histograma&#10;&#10;Descripción generada automáticamente">
            <a:extLst>
              <a:ext uri="{FF2B5EF4-FFF2-40B4-BE49-F238E27FC236}">
                <a16:creationId xmlns:a16="http://schemas.microsoft.com/office/drawing/2014/main" id="{094E8EDA-0B78-70B5-F1AB-69320ECF54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1634" y="3884644"/>
            <a:ext cx="6540732" cy="2180244"/>
          </a:xfrm>
          <a:prstGeom prst="rect">
            <a:avLst/>
          </a:prstGeom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8CAA6EA5-6753-6132-628A-53A45FD53C4D}"/>
              </a:ext>
            </a:extLst>
          </p:cNvPr>
          <p:cNvGrpSpPr/>
          <p:nvPr/>
        </p:nvGrpSpPr>
        <p:grpSpPr>
          <a:xfrm>
            <a:off x="2671742" y="1000872"/>
            <a:ext cx="742269" cy="780667"/>
            <a:chOff x="888411" y="3807125"/>
            <a:chExt cx="2174848" cy="2121342"/>
          </a:xfrm>
        </p:grpSpPr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41D879E6-4D80-E571-0492-2FAC3D58FCD4}"/>
                </a:ext>
              </a:extLst>
            </p:cNvPr>
            <p:cNvGrpSpPr/>
            <p:nvPr/>
          </p:nvGrpSpPr>
          <p:grpSpPr>
            <a:xfrm>
              <a:off x="888411" y="3807125"/>
              <a:ext cx="2174848" cy="2121342"/>
              <a:chOff x="6025895" y="4182295"/>
              <a:chExt cx="2174848" cy="2121342"/>
            </a:xfrm>
          </p:grpSpPr>
          <p:grpSp>
            <p:nvGrpSpPr>
              <p:cNvPr id="38" name="Grupo 37">
                <a:extLst>
                  <a:ext uri="{FF2B5EF4-FFF2-40B4-BE49-F238E27FC236}">
                    <a16:creationId xmlns:a16="http://schemas.microsoft.com/office/drawing/2014/main" id="{2B1186A8-BC2B-CA05-914E-88C2532A0FEB}"/>
                  </a:ext>
                </a:extLst>
              </p:cNvPr>
              <p:cNvGrpSpPr/>
              <p:nvPr/>
            </p:nvGrpSpPr>
            <p:grpSpPr>
              <a:xfrm>
                <a:off x="6025895" y="4182295"/>
                <a:ext cx="2174848" cy="2121342"/>
                <a:chOff x="5880477" y="4285149"/>
                <a:chExt cx="2174848" cy="2121342"/>
              </a:xfrm>
              <a:solidFill>
                <a:schemeClr val="bg1"/>
              </a:solidFill>
            </p:grpSpPr>
            <p:sp>
              <p:nvSpPr>
                <p:cNvPr id="49" name="Rectángulo 48">
                  <a:extLst>
                    <a:ext uri="{FF2B5EF4-FFF2-40B4-BE49-F238E27FC236}">
                      <a16:creationId xmlns:a16="http://schemas.microsoft.com/office/drawing/2014/main" id="{E381A9B3-065B-3EDF-F854-F30B0C6C348F}"/>
                    </a:ext>
                  </a:extLst>
                </p:cNvPr>
                <p:cNvSpPr/>
                <p:nvPr/>
              </p:nvSpPr>
              <p:spPr>
                <a:xfrm>
                  <a:off x="5880477" y="4291636"/>
                  <a:ext cx="2174848" cy="2105712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350"/>
                </a:p>
              </p:txBody>
            </p:sp>
            <p:cxnSp>
              <p:nvCxnSpPr>
                <p:cNvPr id="50" name="Conector recto 49">
                  <a:extLst>
                    <a:ext uri="{FF2B5EF4-FFF2-40B4-BE49-F238E27FC236}">
                      <a16:creationId xmlns:a16="http://schemas.microsoft.com/office/drawing/2014/main" id="{B4BE3939-B051-8762-D8BF-BDEABF85E328}"/>
                    </a:ext>
                  </a:extLst>
                </p:cNvPr>
                <p:cNvCxnSpPr/>
                <p:nvPr/>
              </p:nvCxnSpPr>
              <p:spPr>
                <a:xfrm>
                  <a:off x="5886824" y="5343143"/>
                  <a:ext cx="2168501" cy="0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ector recto 50">
                  <a:extLst>
                    <a:ext uri="{FF2B5EF4-FFF2-40B4-BE49-F238E27FC236}">
                      <a16:creationId xmlns:a16="http://schemas.microsoft.com/office/drawing/2014/main" id="{3162BD16-4FA5-2037-140E-3EC4D234DDC0}"/>
                    </a:ext>
                  </a:extLst>
                </p:cNvPr>
                <p:cNvCxnSpPr/>
                <p:nvPr/>
              </p:nvCxnSpPr>
              <p:spPr>
                <a:xfrm>
                  <a:off x="5886824" y="5132703"/>
                  <a:ext cx="2168501" cy="0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onector recto 51">
                  <a:extLst>
                    <a:ext uri="{FF2B5EF4-FFF2-40B4-BE49-F238E27FC236}">
                      <a16:creationId xmlns:a16="http://schemas.microsoft.com/office/drawing/2014/main" id="{CF6204C9-D5DC-639F-8637-731782182C28}"/>
                    </a:ext>
                  </a:extLst>
                </p:cNvPr>
                <p:cNvCxnSpPr/>
                <p:nvPr/>
              </p:nvCxnSpPr>
              <p:spPr>
                <a:xfrm>
                  <a:off x="5886824" y="5132703"/>
                  <a:ext cx="2168501" cy="0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ector recto 52">
                  <a:extLst>
                    <a:ext uri="{FF2B5EF4-FFF2-40B4-BE49-F238E27FC236}">
                      <a16:creationId xmlns:a16="http://schemas.microsoft.com/office/drawing/2014/main" id="{F85CF712-3FCA-EA62-9EE3-8E5FD863A43B}"/>
                    </a:ext>
                  </a:extLst>
                </p:cNvPr>
                <p:cNvCxnSpPr/>
                <p:nvPr/>
              </p:nvCxnSpPr>
              <p:spPr>
                <a:xfrm>
                  <a:off x="5886824" y="4922263"/>
                  <a:ext cx="2168501" cy="0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ector recto 53">
                  <a:extLst>
                    <a:ext uri="{FF2B5EF4-FFF2-40B4-BE49-F238E27FC236}">
                      <a16:creationId xmlns:a16="http://schemas.microsoft.com/office/drawing/2014/main" id="{67A6C787-6A6C-037A-C991-4009CE23C936}"/>
                    </a:ext>
                  </a:extLst>
                </p:cNvPr>
                <p:cNvCxnSpPr/>
                <p:nvPr/>
              </p:nvCxnSpPr>
              <p:spPr>
                <a:xfrm>
                  <a:off x="5886824" y="4922263"/>
                  <a:ext cx="2168501" cy="0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ector recto 54">
                  <a:extLst>
                    <a:ext uri="{FF2B5EF4-FFF2-40B4-BE49-F238E27FC236}">
                      <a16:creationId xmlns:a16="http://schemas.microsoft.com/office/drawing/2014/main" id="{977A686C-73F0-3C1F-42E5-448B15547DDB}"/>
                    </a:ext>
                  </a:extLst>
                </p:cNvPr>
                <p:cNvCxnSpPr/>
                <p:nvPr/>
              </p:nvCxnSpPr>
              <p:spPr>
                <a:xfrm>
                  <a:off x="5886824" y="4711823"/>
                  <a:ext cx="2168501" cy="0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ctor recto 55">
                  <a:extLst>
                    <a:ext uri="{FF2B5EF4-FFF2-40B4-BE49-F238E27FC236}">
                      <a16:creationId xmlns:a16="http://schemas.microsoft.com/office/drawing/2014/main" id="{A05909C8-9254-EC56-89A5-EF5A7B7311CA}"/>
                    </a:ext>
                  </a:extLst>
                </p:cNvPr>
                <p:cNvCxnSpPr/>
                <p:nvPr/>
              </p:nvCxnSpPr>
              <p:spPr>
                <a:xfrm>
                  <a:off x="5886824" y="4501383"/>
                  <a:ext cx="2168501" cy="0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ector recto 56">
                  <a:extLst>
                    <a:ext uri="{FF2B5EF4-FFF2-40B4-BE49-F238E27FC236}">
                      <a16:creationId xmlns:a16="http://schemas.microsoft.com/office/drawing/2014/main" id="{B9AFF89E-9594-0384-FC1A-6FA7353AB7F0}"/>
                    </a:ext>
                  </a:extLst>
                </p:cNvPr>
                <p:cNvCxnSpPr/>
                <p:nvPr/>
              </p:nvCxnSpPr>
              <p:spPr>
                <a:xfrm>
                  <a:off x="5886824" y="6188507"/>
                  <a:ext cx="2168501" cy="0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ector recto 57">
                  <a:extLst>
                    <a:ext uri="{FF2B5EF4-FFF2-40B4-BE49-F238E27FC236}">
                      <a16:creationId xmlns:a16="http://schemas.microsoft.com/office/drawing/2014/main" id="{4F9E8B3B-6D94-880C-49D9-241E732AE1F4}"/>
                    </a:ext>
                  </a:extLst>
                </p:cNvPr>
                <p:cNvCxnSpPr/>
                <p:nvPr/>
              </p:nvCxnSpPr>
              <p:spPr>
                <a:xfrm>
                  <a:off x="5886824" y="5978067"/>
                  <a:ext cx="2168501" cy="0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Conector recto 58">
                  <a:extLst>
                    <a:ext uri="{FF2B5EF4-FFF2-40B4-BE49-F238E27FC236}">
                      <a16:creationId xmlns:a16="http://schemas.microsoft.com/office/drawing/2014/main" id="{0E6A0079-4BA9-15EB-D46A-482DBE47A859}"/>
                    </a:ext>
                  </a:extLst>
                </p:cNvPr>
                <p:cNvCxnSpPr/>
                <p:nvPr/>
              </p:nvCxnSpPr>
              <p:spPr>
                <a:xfrm>
                  <a:off x="5886824" y="5767627"/>
                  <a:ext cx="2168501" cy="0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ector recto 59">
                  <a:extLst>
                    <a:ext uri="{FF2B5EF4-FFF2-40B4-BE49-F238E27FC236}">
                      <a16:creationId xmlns:a16="http://schemas.microsoft.com/office/drawing/2014/main" id="{1EFA26F1-6723-CC89-6A59-ED04FF9053DE}"/>
                    </a:ext>
                  </a:extLst>
                </p:cNvPr>
                <p:cNvCxnSpPr/>
                <p:nvPr/>
              </p:nvCxnSpPr>
              <p:spPr>
                <a:xfrm>
                  <a:off x="5886824" y="5557187"/>
                  <a:ext cx="2168501" cy="0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ector recto 60">
                  <a:extLst>
                    <a:ext uri="{FF2B5EF4-FFF2-40B4-BE49-F238E27FC236}">
                      <a16:creationId xmlns:a16="http://schemas.microsoft.com/office/drawing/2014/main" id="{6A9CB537-6003-4ADF-D002-C38B97043043}"/>
                    </a:ext>
                  </a:extLst>
                </p:cNvPr>
                <p:cNvCxnSpPr/>
                <p:nvPr/>
              </p:nvCxnSpPr>
              <p:spPr>
                <a:xfrm>
                  <a:off x="5886824" y="6397351"/>
                  <a:ext cx="2168501" cy="0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ector recto 61">
                  <a:extLst>
                    <a:ext uri="{FF2B5EF4-FFF2-40B4-BE49-F238E27FC236}">
                      <a16:creationId xmlns:a16="http://schemas.microsoft.com/office/drawing/2014/main" id="{CCA86A03-C5AC-A567-FCF4-3D29C92D750E}"/>
                    </a:ext>
                  </a:extLst>
                </p:cNvPr>
                <p:cNvCxnSpPr/>
                <p:nvPr/>
              </p:nvCxnSpPr>
              <p:spPr>
                <a:xfrm>
                  <a:off x="5886824" y="6186911"/>
                  <a:ext cx="2168501" cy="0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ector recto 62">
                  <a:extLst>
                    <a:ext uri="{FF2B5EF4-FFF2-40B4-BE49-F238E27FC236}">
                      <a16:creationId xmlns:a16="http://schemas.microsoft.com/office/drawing/2014/main" id="{15FB06D7-528D-00EE-B606-F2FFE94935D5}"/>
                    </a:ext>
                  </a:extLst>
                </p:cNvPr>
                <p:cNvCxnSpPr/>
                <p:nvPr/>
              </p:nvCxnSpPr>
              <p:spPr>
                <a:xfrm>
                  <a:off x="5880477" y="4288197"/>
                  <a:ext cx="0" cy="2109151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onector recto 63">
                  <a:extLst>
                    <a:ext uri="{FF2B5EF4-FFF2-40B4-BE49-F238E27FC236}">
                      <a16:creationId xmlns:a16="http://schemas.microsoft.com/office/drawing/2014/main" id="{934D51CF-B0CA-2A3D-E2BB-5B4461FD6046}"/>
                    </a:ext>
                  </a:extLst>
                </p:cNvPr>
                <p:cNvCxnSpPr/>
                <p:nvPr/>
              </p:nvCxnSpPr>
              <p:spPr>
                <a:xfrm>
                  <a:off x="6096000" y="4288197"/>
                  <a:ext cx="0" cy="2109151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ector recto 64">
                  <a:extLst>
                    <a:ext uri="{FF2B5EF4-FFF2-40B4-BE49-F238E27FC236}">
                      <a16:creationId xmlns:a16="http://schemas.microsoft.com/office/drawing/2014/main" id="{5FCD5728-265F-E949-CC0E-FFC74CD1132B}"/>
                    </a:ext>
                  </a:extLst>
                </p:cNvPr>
                <p:cNvCxnSpPr/>
                <p:nvPr/>
              </p:nvCxnSpPr>
              <p:spPr>
                <a:xfrm>
                  <a:off x="6316134" y="4297340"/>
                  <a:ext cx="0" cy="2109151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Conector recto 65">
                  <a:extLst>
                    <a:ext uri="{FF2B5EF4-FFF2-40B4-BE49-F238E27FC236}">
                      <a16:creationId xmlns:a16="http://schemas.microsoft.com/office/drawing/2014/main" id="{7B3F5D60-5A63-8ED1-6EEF-54E597945C05}"/>
                    </a:ext>
                  </a:extLst>
                </p:cNvPr>
                <p:cNvCxnSpPr/>
                <p:nvPr/>
              </p:nvCxnSpPr>
              <p:spPr>
                <a:xfrm>
                  <a:off x="6535234" y="4288567"/>
                  <a:ext cx="0" cy="2109151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onector recto 66">
                  <a:extLst>
                    <a:ext uri="{FF2B5EF4-FFF2-40B4-BE49-F238E27FC236}">
                      <a16:creationId xmlns:a16="http://schemas.microsoft.com/office/drawing/2014/main" id="{841AB0F8-9BDA-23E9-B8A8-BEFE4C11843F}"/>
                    </a:ext>
                  </a:extLst>
                </p:cNvPr>
                <p:cNvCxnSpPr/>
                <p:nvPr/>
              </p:nvCxnSpPr>
              <p:spPr>
                <a:xfrm>
                  <a:off x="6750757" y="4288567"/>
                  <a:ext cx="0" cy="2109151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Conector recto 67">
                  <a:extLst>
                    <a:ext uri="{FF2B5EF4-FFF2-40B4-BE49-F238E27FC236}">
                      <a16:creationId xmlns:a16="http://schemas.microsoft.com/office/drawing/2014/main" id="{CF801831-3BC0-204C-F3C8-0AA94471B765}"/>
                    </a:ext>
                  </a:extLst>
                </p:cNvPr>
                <p:cNvCxnSpPr/>
                <p:nvPr/>
              </p:nvCxnSpPr>
              <p:spPr>
                <a:xfrm>
                  <a:off x="6964211" y="4288197"/>
                  <a:ext cx="0" cy="2109151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ector recto 68">
                  <a:extLst>
                    <a:ext uri="{FF2B5EF4-FFF2-40B4-BE49-F238E27FC236}">
                      <a16:creationId xmlns:a16="http://schemas.microsoft.com/office/drawing/2014/main" id="{FEA730B7-7FC6-D641-49D0-B7E4EC31900C}"/>
                    </a:ext>
                  </a:extLst>
                </p:cNvPr>
                <p:cNvCxnSpPr/>
                <p:nvPr/>
              </p:nvCxnSpPr>
              <p:spPr>
                <a:xfrm>
                  <a:off x="7178700" y="4285149"/>
                  <a:ext cx="0" cy="2109151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onector recto 69">
                  <a:extLst>
                    <a:ext uri="{FF2B5EF4-FFF2-40B4-BE49-F238E27FC236}">
                      <a16:creationId xmlns:a16="http://schemas.microsoft.com/office/drawing/2014/main" id="{F8D2FEE1-D4A9-29C8-01BA-A6481A1308E6}"/>
                    </a:ext>
                  </a:extLst>
                </p:cNvPr>
                <p:cNvCxnSpPr/>
                <p:nvPr/>
              </p:nvCxnSpPr>
              <p:spPr>
                <a:xfrm>
                  <a:off x="7398834" y="4286858"/>
                  <a:ext cx="0" cy="2109151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Conector recto 70">
                  <a:extLst>
                    <a:ext uri="{FF2B5EF4-FFF2-40B4-BE49-F238E27FC236}">
                      <a16:creationId xmlns:a16="http://schemas.microsoft.com/office/drawing/2014/main" id="{0E83165A-B915-102B-FBAF-F3C53EBF429F}"/>
                    </a:ext>
                  </a:extLst>
                </p:cNvPr>
                <p:cNvCxnSpPr/>
                <p:nvPr/>
              </p:nvCxnSpPr>
              <p:spPr>
                <a:xfrm>
                  <a:off x="7614357" y="4286858"/>
                  <a:ext cx="0" cy="2109151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Conector recto 71">
                  <a:extLst>
                    <a:ext uri="{FF2B5EF4-FFF2-40B4-BE49-F238E27FC236}">
                      <a16:creationId xmlns:a16="http://schemas.microsoft.com/office/drawing/2014/main" id="{2AD6088E-5CE3-B047-9596-7C91DAFF4394}"/>
                    </a:ext>
                  </a:extLst>
                </p:cNvPr>
                <p:cNvCxnSpPr/>
                <p:nvPr/>
              </p:nvCxnSpPr>
              <p:spPr>
                <a:xfrm>
                  <a:off x="7839802" y="4297340"/>
                  <a:ext cx="0" cy="2109151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Conector recto 72">
                  <a:extLst>
                    <a:ext uri="{FF2B5EF4-FFF2-40B4-BE49-F238E27FC236}">
                      <a16:creationId xmlns:a16="http://schemas.microsoft.com/office/drawing/2014/main" id="{321F9CC5-DB8B-9105-8D91-AE6762CFA784}"/>
                    </a:ext>
                  </a:extLst>
                </p:cNvPr>
                <p:cNvCxnSpPr/>
                <p:nvPr/>
              </p:nvCxnSpPr>
              <p:spPr>
                <a:xfrm>
                  <a:off x="8055325" y="4297340"/>
                  <a:ext cx="0" cy="2109151"/>
                </a:xfrm>
                <a:prstGeom prst="line">
                  <a:avLst/>
                </a:prstGeom>
                <a:grpFill/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Rectángulo redondeado 104">
                <a:extLst>
                  <a:ext uri="{FF2B5EF4-FFF2-40B4-BE49-F238E27FC236}">
                    <a16:creationId xmlns:a16="http://schemas.microsoft.com/office/drawing/2014/main" id="{D9A544CA-7BE5-BC66-7E03-7AEEFE73C35D}"/>
                  </a:ext>
                </a:extLst>
              </p:cNvPr>
              <p:cNvSpPr/>
              <p:nvPr/>
            </p:nvSpPr>
            <p:spPr>
              <a:xfrm>
                <a:off x="6073072" y="4223656"/>
                <a:ext cx="114960" cy="2026427"/>
              </a:xfrm>
              <a:prstGeom prst="roundRect">
                <a:avLst/>
              </a:prstGeom>
              <a:solidFill>
                <a:srgbClr val="FF0000">
                  <a:alpha val="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41" name="Rectángulo redondeado 123">
                <a:extLst>
                  <a:ext uri="{FF2B5EF4-FFF2-40B4-BE49-F238E27FC236}">
                    <a16:creationId xmlns:a16="http://schemas.microsoft.com/office/drawing/2014/main" id="{5F624C25-DA17-5417-6097-89C8029CB607}"/>
                  </a:ext>
                </a:extLst>
              </p:cNvPr>
              <p:cNvSpPr/>
              <p:nvPr/>
            </p:nvSpPr>
            <p:spPr>
              <a:xfrm rot="16200000">
                <a:off x="7037479" y="3273784"/>
                <a:ext cx="114960" cy="2026427"/>
              </a:xfrm>
              <a:prstGeom prst="roundRect">
                <a:avLst/>
              </a:prstGeom>
              <a:solidFill>
                <a:srgbClr val="FF0000">
                  <a:alpha val="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42" name="Elipse 41">
                <a:extLst>
                  <a:ext uri="{FF2B5EF4-FFF2-40B4-BE49-F238E27FC236}">
                    <a16:creationId xmlns:a16="http://schemas.microsoft.com/office/drawing/2014/main" id="{A504E52F-7D96-5D9E-52F2-49003493E4D9}"/>
                  </a:ext>
                </a:extLst>
              </p:cNvPr>
              <p:cNvSpPr/>
              <p:nvPr/>
            </p:nvSpPr>
            <p:spPr>
              <a:xfrm>
                <a:off x="6091969" y="4257920"/>
                <a:ext cx="67937" cy="679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43" name="Rectángulo redondeado 124">
                <a:extLst>
                  <a:ext uri="{FF2B5EF4-FFF2-40B4-BE49-F238E27FC236}">
                    <a16:creationId xmlns:a16="http://schemas.microsoft.com/office/drawing/2014/main" id="{E3DE27AD-B6F3-5B98-351E-255F15EDF5A7}"/>
                  </a:ext>
                </a:extLst>
              </p:cNvPr>
              <p:cNvSpPr/>
              <p:nvPr/>
            </p:nvSpPr>
            <p:spPr>
              <a:xfrm rot="16200000">
                <a:off x="7022289" y="4543573"/>
                <a:ext cx="114960" cy="2026427"/>
              </a:xfrm>
              <a:prstGeom prst="roundRect">
                <a:avLst/>
              </a:prstGeom>
              <a:solidFill>
                <a:srgbClr val="6059D5">
                  <a:alpha val="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44" name="Rectángulo redondeado 125">
                <a:extLst>
                  <a:ext uri="{FF2B5EF4-FFF2-40B4-BE49-F238E27FC236}">
                    <a16:creationId xmlns:a16="http://schemas.microsoft.com/office/drawing/2014/main" id="{FC277EEA-B6B5-2047-F049-106A31691247}"/>
                  </a:ext>
                </a:extLst>
              </p:cNvPr>
              <p:cNvSpPr/>
              <p:nvPr/>
            </p:nvSpPr>
            <p:spPr>
              <a:xfrm>
                <a:off x="6281120" y="4229517"/>
                <a:ext cx="114960" cy="2026427"/>
              </a:xfrm>
              <a:prstGeom prst="roundRect">
                <a:avLst/>
              </a:prstGeom>
              <a:solidFill>
                <a:srgbClr val="6059D5">
                  <a:alpha val="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45" name="Elipse 44">
                <a:extLst>
                  <a:ext uri="{FF2B5EF4-FFF2-40B4-BE49-F238E27FC236}">
                    <a16:creationId xmlns:a16="http://schemas.microsoft.com/office/drawing/2014/main" id="{7AC21409-2F77-0761-062E-86CC87357A8C}"/>
                  </a:ext>
                </a:extLst>
              </p:cNvPr>
              <p:cNvSpPr/>
              <p:nvPr/>
            </p:nvSpPr>
            <p:spPr>
              <a:xfrm>
                <a:off x="6303666" y="5522819"/>
                <a:ext cx="67937" cy="67937"/>
              </a:xfrm>
              <a:prstGeom prst="ellipse">
                <a:avLst/>
              </a:prstGeom>
              <a:solidFill>
                <a:srgbClr val="6059D5"/>
              </a:solidFill>
              <a:ln>
                <a:solidFill>
                  <a:srgbClr val="6059D5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46" name="Rectángulo redondeado 127">
                <a:extLst>
                  <a:ext uri="{FF2B5EF4-FFF2-40B4-BE49-F238E27FC236}">
                    <a16:creationId xmlns:a16="http://schemas.microsoft.com/office/drawing/2014/main" id="{C24A0615-D756-1430-E956-2769DA1388FF}"/>
                  </a:ext>
                </a:extLst>
              </p:cNvPr>
              <p:cNvSpPr/>
              <p:nvPr/>
            </p:nvSpPr>
            <p:spPr>
              <a:xfrm rot="16200000">
                <a:off x="7022290" y="4114851"/>
                <a:ext cx="114960" cy="2026427"/>
              </a:xfrm>
              <a:prstGeom prst="roundRect">
                <a:avLst/>
              </a:prstGeom>
              <a:solidFill>
                <a:srgbClr val="00B050">
                  <a:alpha val="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47" name="Rectángulo redondeado 128">
                <a:extLst>
                  <a:ext uri="{FF2B5EF4-FFF2-40B4-BE49-F238E27FC236}">
                    <a16:creationId xmlns:a16="http://schemas.microsoft.com/office/drawing/2014/main" id="{F9BAADD5-5673-81CF-5675-C1159259B2B5}"/>
                  </a:ext>
                </a:extLst>
              </p:cNvPr>
              <p:cNvSpPr/>
              <p:nvPr/>
            </p:nvSpPr>
            <p:spPr>
              <a:xfrm>
                <a:off x="6519407" y="4229517"/>
                <a:ext cx="114960" cy="2026427"/>
              </a:xfrm>
              <a:prstGeom prst="roundRect">
                <a:avLst/>
              </a:prstGeom>
              <a:solidFill>
                <a:srgbClr val="00B050">
                  <a:alpha val="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48" name="Elipse 47">
                <a:extLst>
                  <a:ext uri="{FF2B5EF4-FFF2-40B4-BE49-F238E27FC236}">
                    <a16:creationId xmlns:a16="http://schemas.microsoft.com/office/drawing/2014/main" id="{84AFA917-1ED1-D7B7-6BCA-B5E8327D44DD}"/>
                  </a:ext>
                </a:extLst>
              </p:cNvPr>
              <p:cNvSpPr/>
              <p:nvPr/>
            </p:nvSpPr>
            <p:spPr>
              <a:xfrm>
                <a:off x="6542113" y="5094036"/>
                <a:ext cx="67937" cy="6793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</p:grpSp>
        <p:sp>
          <p:nvSpPr>
            <p:cNvPr id="29" name="Rectángulo redondeado 137">
              <a:extLst>
                <a:ext uri="{FF2B5EF4-FFF2-40B4-BE49-F238E27FC236}">
                  <a16:creationId xmlns:a16="http://schemas.microsoft.com/office/drawing/2014/main" id="{DEB900FF-DD9C-EC81-830E-D1D7E7598E57}"/>
                </a:ext>
              </a:extLst>
            </p:cNvPr>
            <p:cNvSpPr/>
            <p:nvPr/>
          </p:nvSpPr>
          <p:spPr>
            <a:xfrm rot="16200000">
              <a:off x="1891321" y="4799113"/>
              <a:ext cx="114960" cy="2026427"/>
            </a:xfrm>
            <a:prstGeom prst="roundRect">
              <a:avLst/>
            </a:prstGeom>
            <a:solidFill>
              <a:srgbClr val="0096FF">
                <a:alpha val="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30" name="Rectángulo redondeado 138">
              <a:extLst>
                <a:ext uri="{FF2B5EF4-FFF2-40B4-BE49-F238E27FC236}">
                  <a16:creationId xmlns:a16="http://schemas.microsoft.com/office/drawing/2014/main" id="{981B943D-1619-16F6-DDFC-803775445142}"/>
                </a:ext>
              </a:extLst>
            </p:cNvPr>
            <p:cNvSpPr/>
            <p:nvPr/>
          </p:nvSpPr>
          <p:spPr>
            <a:xfrm>
              <a:off x="1605132" y="3870335"/>
              <a:ext cx="114960" cy="2026427"/>
            </a:xfrm>
            <a:prstGeom prst="roundRect">
              <a:avLst/>
            </a:prstGeom>
            <a:solidFill>
              <a:srgbClr val="0096FF">
                <a:alpha val="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8ECE807A-CBFB-6C30-1C5E-1C97BA50CC5A}"/>
                </a:ext>
              </a:extLst>
            </p:cNvPr>
            <p:cNvSpPr/>
            <p:nvPr/>
          </p:nvSpPr>
          <p:spPr>
            <a:xfrm>
              <a:off x="1626076" y="5780935"/>
              <a:ext cx="67937" cy="67937"/>
            </a:xfrm>
            <a:prstGeom prst="ellipse">
              <a:avLst/>
            </a:prstGeom>
            <a:solidFill>
              <a:srgbClr val="0096FF"/>
            </a:solidFill>
            <a:ln>
              <a:solidFill>
                <a:srgbClr val="0096FF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</p:grpSp>
      <p:grpSp>
        <p:nvGrpSpPr>
          <p:cNvPr id="74" name="Grupo 73">
            <a:extLst>
              <a:ext uri="{FF2B5EF4-FFF2-40B4-BE49-F238E27FC236}">
                <a16:creationId xmlns:a16="http://schemas.microsoft.com/office/drawing/2014/main" id="{E7AF121B-B1A2-6AD7-220B-30B8E3ECE390}"/>
              </a:ext>
            </a:extLst>
          </p:cNvPr>
          <p:cNvGrpSpPr/>
          <p:nvPr/>
        </p:nvGrpSpPr>
        <p:grpSpPr>
          <a:xfrm>
            <a:off x="3584432" y="796974"/>
            <a:ext cx="1132736" cy="1092905"/>
            <a:chOff x="3741953" y="1533745"/>
            <a:chExt cx="4563810" cy="4416591"/>
          </a:xfrm>
        </p:grpSpPr>
        <p:pic>
          <p:nvPicPr>
            <p:cNvPr id="75" name="Imagen 74" descr="Gráfico de dispersión&#10;&#10;Descripción generada automáticamente con confianza media">
              <a:extLst>
                <a:ext uri="{FF2B5EF4-FFF2-40B4-BE49-F238E27FC236}">
                  <a16:creationId xmlns:a16="http://schemas.microsoft.com/office/drawing/2014/main" id="{7EDCBF83-CCC5-97A2-C38C-451F4626B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41953" y="1533745"/>
              <a:ext cx="4563810" cy="4416591"/>
            </a:xfrm>
            <a:prstGeom prst="rect">
              <a:avLst/>
            </a:prstGeom>
          </p:spPr>
        </p:pic>
        <p:sp>
          <p:nvSpPr>
            <p:cNvPr id="76" name="Rectángulo 75">
              <a:extLst>
                <a:ext uri="{FF2B5EF4-FFF2-40B4-BE49-F238E27FC236}">
                  <a16:creationId xmlns:a16="http://schemas.microsoft.com/office/drawing/2014/main" id="{EA0E7560-02F8-EA8E-1ACE-2920212E9A8B}"/>
                </a:ext>
              </a:extLst>
            </p:cNvPr>
            <p:cNvSpPr/>
            <p:nvPr/>
          </p:nvSpPr>
          <p:spPr>
            <a:xfrm>
              <a:off x="5565913" y="3145946"/>
              <a:ext cx="162426" cy="1538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7" name="Rectángulo 76">
              <a:extLst>
                <a:ext uri="{FF2B5EF4-FFF2-40B4-BE49-F238E27FC236}">
                  <a16:creationId xmlns:a16="http://schemas.microsoft.com/office/drawing/2014/main" id="{1D414263-8404-7DB3-1F02-187F3F244FCE}"/>
                </a:ext>
              </a:extLst>
            </p:cNvPr>
            <p:cNvSpPr/>
            <p:nvPr/>
          </p:nvSpPr>
          <p:spPr>
            <a:xfrm>
              <a:off x="6901070" y="4501365"/>
              <a:ext cx="162426" cy="1538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8" name="CuadroTexto 77">
            <a:extLst>
              <a:ext uri="{FF2B5EF4-FFF2-40B4-BE49-F238E27FC236}">
                <a16:creationId xmlns:a16="http://schemas.microsoft.com/office/drawing/2014/main" id="{96C5C778-2EC4-C933-1E3C-0DFA0871C3DC}"/>
              </a:ext>
            </a:extLst>
          </p:cNvPr>
          <p:cNvSpPr txBox="1"/>
          <p:nvPr/>
        </p:nvSpPr>
        <p:spPr>
          <a:xfrm>
            <a:off x="-62113" y="123739"/>
            <a:ext cx="302205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Resultados</a:t>
            </a: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59D3F3C7-8FDF-B633-50F1-EB9BB33E984F}"/>
              </a:ext>
            </a:extLst>
          </p:cNvPr>
          <p:cNvSpPr txBox="1"/>
          <p:nvPr/>
        </p:nvSpPr>
        <p:spPr>
          <a:xfrm flipH="1">
            <a:off x="2630549" y="216001"/>
            <a:ext cx="228970" cy="369332"/>
          </a:xfrm>
          <a:prstGeom prst="rect">
            <a:avLst/>
          </a:prstGeom>
          <a:noFill/>
          <a:ln w="19050">
            <a:solidFill>
              <a:srgbClr val="D2E3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</a:p>
        </p:txBody>
      </p:sp>
      <p:pic>
        <p:nvPicPr>
          <p:cNvPr id="80" name="Imagen 79" descr="Gráfico, Gráfico de líneas, Histograma&#10;&#10;Descripción generada automáticamente">
            <a:extLst>
              <a:ext uri="{FF2B5EF4-FFF2-40B4-BE49-F238E27FC236}">
                <a16:creationId xmlns:a16="http://schemas.microsoft.com/office/drawing/2014/main" id="{5BD96557-4EE4-B747-763B-5EC2515043D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1733" r="77966" b="26631"/>
          <a:stretch/>
        </p:blipFill>
        <p:spPr>
          <a:xfrm>
            <a:off x="-238181" y="4071985"/>
            <a:ext cx="3374185" cy="161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25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-406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6" y="857250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08" y="72509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303" y="72510"/>
            <a:ext cx="706505" cy="65067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F5401F5-F359-B1EB-E968-D8191E97AD1E}"/>
              </a:ext>
            </a:extLst>
          </p:cNvPr>
          <p:cNvSpPr txBox="1"/>
          <p:nvPr/>
        </p:nvSpPr>
        <p:spPr>
          <a:xfrm>
            <a:off x="2812617" y="1770931"/>
            <a:ext cx="3889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50" dirty="0">
                <a:latin typeface="Candara" panose="020E0502030303020204" pitchFamily="34" charset="0"/>
              </a:rPr>
              <a:t>Aproximación elíptica de la </a:t>
            </a:r>
            <a:r>
              <a:rPr lang="es-ES" sz="1450" i="1" dirty="0">
                <a:latin typeface="Candara" panose="020E0502030303020204" pitchFamily="34" charset="0"/>
              </a:rPr>
              <a:t>mild-slope </a:t>
            </a:r>
            <a:r>
              <a:rPr lang="es-ES" sz="1450" i="1" dirty="0" err="1">
                <a:latin typeface="Candara" panose="020E0502030303020204" pitchFamily="34" charset="0"/>
              </a:rPr>
              <a:t>equation</a:t>
            </a:r>
            <a:r>
              <a:rPr lang="es-ES" sz="1450" i="1" dirty="0">
                <a:latin typeface="Candara" panose="020E0502030303020204" pitchFamily="34" charset="0"/>
              </a:rPr>
              <a:t> </a:t>
            </a:r>
            <a:endParaRPr lang="es-ES" sz="1450" dirty="0">
              <a:latin typeface="Candara" panose="020E0502030303020204" pitchFamily="34" charset="0"/>
            </a:endParaRPr>
          </a:p>
          <a:p>
            <a:endParaRPr lang="es-ES" sz="1350" dirty="0">
              <a:latin typeface="Candara" panose="020E0502030303020204" pitchFamily="34" charset="0"/>
            </a:endParaRPr>
          </a:p>
        </p:txBody>
      </p:sp>
      <p:pic>
        <p:nvPicPr>
          <p:cNvPr id="6" name="Imagen 5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F87452BC-219E-06BB-5802-1479247DE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621" y="1254540"/>
            <a:ext cx="2162401" cy="155032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0CA22F0-1439-2333-B0E2-8F4753862C3D}"/>
              </a:ext>
            </a:extLst>
          </p:cNvPr>
          <p:cNvSpPr txBox="1"/>
          <p:nvPr/>
        </p:nvSpPr>
        <p:spPr>
          <a:xfrm>
            <a:off x="4018458" y="1193814"/>
            <a:ext cx="1372034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Candara" panose="020E0502030303020204" pitchFamily="34" charset="0"/>
              </a:rPr>
              <a:t>MSP</a:t>
            </a:r>
          </a:p>
        </p:txBody>
      </p:sp>
      <p:sp>
        <p:nvSpPr>
          <p:cNvPr id="14" name="Flecha: hacia abajo 13">
            <a:extLst>
              <a:ext uri="{FF2B5EF4-FFF2-40B4-BE49-F238E27FC236}">
                <a16:creationId xmlns:a16="http://schemas.microsoft.com/office/drawing/2014/main" id="{082CAEA1-A201-1FB2-1010-CA128031D7C8}"/>
              </a:ext>
            </a:extLst>
          </p:cNvPr>
          <p:cNvSpPr/>
          <p:nvPr/>
        </p:nvSpPr>
        <p:spPr>
          <a:xfrm>
            <a:off x="4353808" y="2153655"/>
            <a:ext cx="701336" cy="200486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1D31ED-A052-1B68-8070-F6630686C5D9}"/>
              </a:ext>
            </a:extLst>
          </p:cNvPr>
          <p:cNvSpPr txBox="1"/>
          <p:nvPr/>
        </p:nvSpPr>
        <p:spPr>
          <a:xfrm>
            <a:off x="2702350" y="2425216"/>
            <a:ext cx="4263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50" dirty="0">
                <a:latin typeface="Candara" panose="020E0502030303020204" pitchFamily="34" charset="0"/>
              </a:rPr>
              <a:t>Modelado de ondas de gravedad en zonas costeras</a:t>
            </a:r>
          </a:p>
          <a:p>
            <a:endParaRPr lang="es-ES" sz="1350" dirty="0">
              <a:latin typeface="Candara" panose="020E0502030303020204" pitchFamily="34" charset="0"/>
            </a:endParaRPr>
          </a:p>
        </p:txBody>
      </p:sp>
      <p:pic>
        <p:nvPicPr>
          <p:cNvPr id="20" name="Imagen 19" descr="Texto&#10;&#10;Descripción generada automáticamente">
            <a:extLst>
              <a:ext uri="{FF2B5EF4-FFF2-40B4-BE49-F238E27FC236}">
                <a16:creationId xmlns:a16="http://schemas.microsoft.com/office/drawing/2014/main" id="{DD2F7580-02AF-8467-8C31-F80201C562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8930" y="1967738"/>
            <a:ext cx="2132906" cy="520574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7A4C75C2-3EDD-F8AE-CA27-55B4F1215332}"/>
              </a:ext>
            </a:extLst>
          </p:cNvPr>
          <p:cNvSpPr txBox="1"/>
          <p:nvPr/>
        </p:nvSpPr>
        <p:spPr>
          <a:xfrm>
            <a:off x="5442907" y="1205579"/>
            <a:ext cx="1812792" cy="266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30" i="1" dirty="0"/>
              <a:t>Díaz-Hernández et al., 2021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171B903E-F861-325E-8666-6A2ADA4771C0}"/>
                  </a:ext>
                </a:extLst>
              </p:cNvPr>
              <p:cNvSpPr txBox="1"/>
              <p:nvPr/>
            </p:nvSpPr>
            <p:spPr>
              <a:xfrm>
                <a:off x="830909" y="3122694"/>
                <a:ext cx="7747132" cy="1246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1500" dirty="0">
                    <a:latin typeface="Candara" panose="020E0502030303020204" pitchFamily="34" charset="0"/>
                  </a:rPr>
                  <a:t>Simulaciones de oleajes monocromáticos con periodo variable (</a:t>
                </a:r>
                <a:r>
                  <a:rPr lang="el-GR" sz="1500" dirty="0">
                    <a:latin typeface="Candara" panose="020E0502030303020204" pitchFamily="34" charset="0"/>
                  </a:rPr>
                  <a:t>Δ</a:t>
                </a:r>
                <a:r>
                  <a:rPr lang="es-ES" sz="1500" dirty="0">
                    <a:latin typeface="Candara" panose="020E0502030303020204" pitchFamily="34" charset="0"/>
                  </a:rPr>
                  <a:t>T = 1 s) 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s-ES" sz="1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𝐻</m:t>
                        </m:r>
                      </m:e>
                      <m:sub>
                        <m:r>
                          <a:rPr lang="es-ES" sz="1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s-ES" sz="1500" dirty="0">
                    <a:latin typeface="Candara" panose="020E0502030303020204" pitchFamily="34" charset="0"/>
                  </a:rPr>
                  <a:t> = 1 m </a:t>
                </a:r>
                <a:r>
                  <a:rPr lang="es-ES" sz="1500" dirty="0">
                    <a:latin typeface="Candara" panose="020E0502030303020204" pitchFamily="34" charset="0"/>
                    <a:sym typeface="Wingdings" panose="05000000000000000000" pitchFamily="2" charset="2"/>
                  </a:rPr>
                  <a:t> (H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50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s-ES" sz="1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𝐾</m:t>
                        </m:r>
                      </m:e>
                      <m:sub>
                        <m:r>
                          <a:rPr lang="es-ES" sz="1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s-ES" sz="1500" dirty="0">
                    <a:latin typeface="Candara" panose="020E0502030303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s-ES" sz="1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𝐾</m:t>
                        </m:r>
                      </m:e>
                      <m:sub>
                        <m:r>
                          <a:rPr lang="es-ES" sz="1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s-ES" sz="1500" dirty="0">
                    <a:latin typeface="Candara" panose="020E0502030303020204" pitchFamily="34" charset="0"/>
                  </a:rPr>
                  <a:t>)</a:t>
                </a:r>
              </a:p>
              <a:p>
                <a:endParaRPr lang="es-ES" sz="1500" dirty="0">
                  <a:latin typeface="Candara" panose="020E0502030303020204" pitchFamily="34" charset="0"/>
                </a:endParaRPr>
              </a:p>
              <a:p>
                <a:r>
                  <a:rPr lang="es-ES" sz="1500" dirty="0">
                    <a:latin typeface="Candara" panose="020E0502030303020204" pitchFamily="34" charset="0"/>
                  </a:rPr>
                  <a:t>Variaciones de energía (~H²) del oleaje en zonas abrigadas de la costa</a:t>
                </a:r>
              </a:p>
              <a:p>
                <a:endParaRPr lang="es-ES" sz="1500" dirty="0">
                  <a:latin typeface="Candara" panose="020E0502030303020204" pitchFamily="34" charset="0"/>
                </a:endParaRPr>
              </a:p>
              <a:p>
                <a:pPr algn="ctr"/>
                <a:r>
                  <a:rPr lang="es-ES" sz="1500" dirty="0">
                    <a:latin typeface="Candara" panose="020E0502030303020204" pitchFamily="34" charset="0"/>
                  </a:rPr>
                  <a:t>Picos de energía  </a:t>
                </a:r>
                <a:r>
                  <a:rPr lang="es-ES" sz="1500" dirty="0">
                    <a:latin typeface="Candara" panose="020E0502030303020204" pitchFamily="34" charset="0"/>
                    <a:sym typeface="Wingdings" panose="05000000000000000000" pitchFamily="2" charset="2"/>
                  </a:rPr>
                  <a:t>  modos de resonancia</a:t>
                </a:r>
                <a:endParaRPr lang="es-ES" sz="1500" dirty="0">
                  <a:latin typeface="Candara" panose="020E0502030303020204" pitchFamily="34" charset="0"/>
                </a:endParaRPr>
              </a:p>
            </p:txBody>
          </p:sp>
        </mc:Choice>
        <mc:Fallback xmlns="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171B903E-F861-325E-8666-6A2ADA477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909" y="3122694"/>
                <a:ext cx="7747132" cy="1246495"/>
              </a:xfrm>
              <a:prstGeom prst="rect">
                <a:avLst/>
              </a:prstGeom>
              <a:blipFill>
                <a:blip r:embed="rId7"/>
                <a:stretch>
                  <a:fillRect l="-315" t="-976" b="-439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uadroTexto 18">
            <a:extLst>
              <a:ext uri="{FF2B5EF4-FFF2-40B4-BE49-F238E27FC236}">
                <a16:creationId xmlns:a16="http://schemas.microsoft.com/office/drawing/2014/main" id="{B8491701-96D9-1C12-0B49-BE45739AB51E}"/>
              </a:ext>
            </a:extLst>
          </p:cNvPr>
          <p:cNvSpPr txBox="1"/>
          <p:nvPr/>
        </p:nvSpPr>
        <p:spPr>
          <a:xfrm>
            <a:off x="-62113" y="123739"/>
            <a:ext cx="302205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Resultados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0D1C671-4769-F2C0-9D5D-C76763F38EFE}"/>
              </a:ext>
            </a:extLst>
          </p:cNvPr>
          <p:cNvSpPr txBox="1"/>
          <p:nvPr/>
        </p:nvSpPr>
        <p:spPr>
          <a:xfrm flipH="1">
            <a:off x="2630549" y="216001"/>
            <a:ext cx="228970" cy="369332"/>
          </a:xfrm>
          <a:prstGeom prst="rect">
            <a:avLst/>
          </a:prstGeom>
          <a:noFill/>
          <a:ln w="19050">
            <a:solidFill>
              <a:srgbClr val="D2E3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</a:p>
        </p:txBody>
      </p:sp>
      <p:pic>
        <p:nvPicPr>
          <p:cNvPr id="17" name="Imagen 16" descr="Gráfico, Gráfico de superficie&#10;&#10;Descripción generada automáticamente">
            <a:extLst>
              <a:ext uri="{FF2B5EF4-FFF2-40B4-BE49-F238E27FC236}">
                <a16:creationId xmlns:a16="http://schemas.microsoft.com/office/drawing/2014/main" id="{0306F1B9-F5C8-2E3B-4C8E-87789D78B1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98" t="23173" r="2540" b="19820"/>
          <a:stretch/>
        </p:blipFill>
        <p:spPr>
          <a:xfrm>
            <a:off x="347312" y="4395890"/>
            <a:ext cx="8449376" cy="2089159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BA754554-60AB-422B-D707-1FA6286CABC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7348176" y="4955395"/>
            <a:ext cx="570838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600" b="1" dirty="0"/>
              <a:t>Free surface</a:t>
            </a:r>
          </a:p>
        </p:txBody>
      </p:sp>
    </p:spTree>
    <p:extLst>
      <p:ext uri="{BB962C8B-B14F-4D97-AF65-F5344CB8AC3E}">
        <p14:creationId xmlns:p14="http://schemas.microsoft.com/office/powerpoint/2010/main" val="2832457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5913129"/>
            <a:ext cx="9144000" cy="93992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-406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6" y="857250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08" y="72509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303" y="72510"/>
            <a:ext cx="706505" cy="65067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6AD6AD-878E-7B0F-2156-491DDA8FB5A0}"/>
              </a:ext>
            </a:extLst>
          </p:cNvPr>
          <p:cNvSpPr txBox="1"/>
          <p:nvPr/>
        </p:nvSpPr>
        <p:spPr>
          <a:xfrm>
            <a:off x="-62113" y="123739"/>
            <a:ext cx="302205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Resultados</a:t>
            </a:r>
          </a:p>
        </p:txBody>
      </p:sp>
      <p:pic>
        <p:nvPicPr>
          <p:cNvPr id="13" name="Imagen 12" descr="Gráfico, Histograma&#10;&#10;Descripción generada automáticamente">
            <a:extLst>
              <a:ext uri="{FF2B5EF4-FFF2-40B4-BE49-F238E27FC236}">
                <a16:creationId xmlns:a16="http://schemas.microsoft.com/office/drawing/2014/main" id="{840CC087-8DDB-3E00-F7D1-BCD93B44C2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67" r="8544" b="5289"/>
          <a:stretch/>
        </p:blipFill>
        <p:spPr>
          <a:xfrm>
            <a:off x="207014" y="955512"/>
            <a:ext cx="8324426" cy="498052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2126B329-C471-E496-3944-5AE2B89A877E}"/>
              </a:ext>
            </a:extLst>
          </p:cNvPr>
          <p:cNvSpPr txBox="1"/>
          <p:nvPr/>
        </p:nvSpPr>
        <p:spPr>
          <a:xfrm>
            <a:off x="6779669" y="1758113"/>
            <a:ext cx="1372034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Candara" panose="020E0502030303020204" pitchFamily="34" charset="0"/>
              </a:rPr>
              <a:t>MSP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8A1892F-1928-9E5A-0A79-FB70143AFF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0341" y="5710941"/>
            <a:ext cx="983318" cy="225097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B10BCEB9-4550-0D4A-7DC6-F3BA9C3F563E}"/>
              </a:ext>
            </a:extLst>
          </p:cNvPr>
          <p:cNvSpPr txBox="1"/>
          <p:nvPr/>
        </p:nvSpPr>
        <p:spPr>
          <a:xfrm rot="16200000">
            <a:off x="48436" y="3397141"/>
            <a:ext cx="476953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500" b="1" dirty="0">
                <a:solidFill>
                  <a:srgbClr val="0000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H²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B7AA63B-30C8-F04C-99B2-10CF58D761A9}"/>
              </a:ext>
            </a:extLst>
          </p:cNvPr>
          <p:cNvSpPr txBox="1"/>
          <p:nvPr/>
        </p:nvSpPr>
        <p:spPr>
          <a:xfrm flipH="1">
            <a:off x="2630549" y="216001"/>
            <a:ext cx="228970" cy="369332"/>
          </a:xfrm>
          <a:prstGeom prst="rect">
            <a:avLst/>
          </a:prstGeom>
          <a:noFill/>
          <a:ln w="19050">
            <a:solidFill>
              <a:srgbClr val="D2E3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1645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5913129"/>
            <a:ext cx="9144000" cy="93992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-406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6" y="857250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08" y="72509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303" y="72510"/>
            <a:ext cx="706505" cy="65067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F5401F5-F359-B1EB-E968-D8191E97AD1E}"/>
              </a:ext>
            </a:extLst>
          </p:cNvPr>
          <p:cNvSpPr txBox="1"/>
          <p:nvPr/>
        </p:nvSpPr>
        <p:spPr>
          <a:xfrm>
            <a:off x="4094827" y="5566871"/>
            <a:ext cx="23906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dirty="0">
                <a:latin typeface="Candara" panose="020E0502030303020204" pitchFamily="34" charset="0"/>
              </a:rPr>
              <a:t>Estadísticos del nivel de mar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46412D2-FE6F-F61B-697A-1C30DA70A91B}"/>
              </a:ext>
            </a:extLst>
          </p:cNvPr>
          <p:cNvSpPr txBox="1"/>
          <p:nvPr/>
        </p:nvSpPr>
        <p:spPr>
          <a:xfrm>
            <a:off x="4223410" y="1988315"/>
            <a:ext cx="1818528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Candara" panose="020E0502030303020204" pitchFamily="34" charset="0"/>
              </a:rPr>
              <a:t>PCA + RBF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E8F94D1-8DCA-29D5-BEEF-A09D1CBA5F35}"/>
              </a:ext>
            </a:extLst>
          </p:cNvPr>
          <p:cNvSpPr txBox="1"/>
          <p:nvPr/>
        </p:nvSpPr>
        <p:spPr>
          <a:xfrm>
            <a:off x="716478" y="1988314"/>
            <a:ext cx="1372034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Candara" panose="020E0502030303020204" pitchFamily="34" charset="0"/>
              </a:rPr>
              <a:t>XBEACH</a:t>
            </a: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BF6C4351-01E7-8514-F835-CCBEE7E92C16}"/>
              </a:ext>
            </a:extLst>
          </p:cNvPr>
          <p:cNvCxnSpPr>
            <a:cxnSpLocks/>
            <a:stCxn id="19" idx="3"/>
            <a:endCxn id="12" idx="1"/>
          </p:cNvCxnSpPr>
          <p:nvPr/>
        </p:nvCxnSpPr>
        <p:spPr>
          <a:xfrm>
            <a:off x="2088512" y="2188369"/>
            <a:ext cx="2134898" cy="1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23C8BA6-9FF0-D0FA-ADE1-B71AD1E90AFA}"/>
              </a:ext>
            </a:extLst>
          </p:cNvPr>
          <p:cNvSpPr txBox="1"/>
          <p:nvPr/>
        </p:nvSpPr>
        <p:spPr>
          <a:xfrm>
            <a:off x="3965510" y="2860388"/>
            <a:ext cx="35339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50" dirty="0">
                <a:latin typeface="Candara" panose="020E0502030303020204" pitchFamily="34" charset="0"/>
              </a:rPr>
              <a:t>Reducción de la dimensionalidad, manteniendo la mayor información posible</a:t>
            </a:r>
          </a:p>
        </p:txBody>
      </p:sp>
      <p:pic>
        <p:nvPicPr>
          <p:cNvPr id="42" name="Imagen 41" descr="Gráfico, Gráfico radial&#10;&#10;Descripción generada automáticamente">
            <a:extLst>
              <a:ext uri="{FF2B5EF4-FFF2-40B4-BE49-F238E27FC236}">
                <a16:creationId xmlns:a16="http://schemas.microsoft.com/office/drawing/2014/main" id="{28DE06CC-182B-0ABC-93F3-93227B54F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8156" y="1258550"/>
            <a:ext cx="1478732" cy="13101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EE829BD3-7192-E1F0-B1CD-031E1B394E0A}"/>
                  </a:ext>
                </a:extLst>
              </p:cNvPr>
              <p:cNvSpPr txBox="1"/>
              <p:nvPr/>
            </p:nvSpPr>
            <p:spPr>
              <a:xfrm>
                <a:off x="2396970" y="1773208"/>
                <a:ext cx="825482" cy="3016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s-ES" dirty="0"/>
                  <a:t>{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η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 , </m:t>
                    </m:r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</a:rPr>
                          <m:t>η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</a:rPr>
                      <m:t> } 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EE829BD3-7192-E1F0-B1CD-031E1B394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70" y="1773208"/>
                <a:ext cx="825482" cy="301686"/>
              </a:xfrm>
              <a:prstGeom prst="rect">
                <a:avLst/>
              </a:prstGeom>
              <a:blipFill>
                <a:blip r:embed="rId6"/>
                <a:stretch>
                  <a:fillRect l="-16912" t="-24490" r="-7353" b="-4081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0EE46F44-21D9-1577-8C26-9129D4EAF5E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540116" y="1839104"/>
            <a:ext cx="7048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Imagen 48">
            <a:extLst>
              <a:ext uri="{FF2B5EF4-FFF2-40B4-BE49-F238E27FC236}">
                <a16:creationId xmlns:a16="http://schemas.microsoft.com/office/drawing/2014/main" id="{7DB9F605-EACC-3407-9418-EFA9CA8BF3E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244" r="4992"/>
          <a:stretch/>
        </p:blipFill>
        <p:spPr>
          <a:xfrm>
            <a:off x="5956640" y="1142700"/>
            <a:ext cx="1743450" cy="1458954"/>
          </a:xfrm>
          <a:prstGeom prst="rect">
            <a:avLst/>
          </a:prstGeom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id="{FF7F3112-86D4-F02E-3C19-AD3D04636E24}"/>
              </a:ext>
            </a:extLst>
          </p:cNvPr>
          <p:cNvSpPr txBox="1"/>
          <p:nvPr/>
        </p:nvSpPr>
        <p:spPr>
          <a:xfrm>
            <a:off x="7091598" y="2438524"/>
            <a:ext cx="84954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50" i="1" dirty="0"/>
              <a:t>Cheng, C.</a:t>
            </a:r>
          </a:p>
        </p:txBody>
      </p:sp>
      <p:sp>
        <p:nvSpPr>
          <p:cNvPr id="51" name="Cerrar llave 50">
            <a:extLst>
              <a:ext uri="{FF2B5EF4-FFF2-40B4-BE49-F238E27FC236}">
                <a16:creationId xmlns:a16="http://schemas.microsoft.com/office/drawing/2014/main" id="{0D2B1EFB-7533-B3FF-E151-88A78201A37D}"/>
              </a:ext>
            </a:extLst>
          </p:cNvPr>
          <p:cNvSpPr/>
          <p:nvPr/>
        </p:nvSpPr>
        <p:spPr>
          <a:xfrm rot="10800000">
            <a:off x="6404856" y="5303628"/>
            <a:ext cx="213858" cy="836047"/>
          </a:xfrm>
          <a:prstGeom prst="rightBrac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uadroTexto 51">
                <a:extLst>
                  <a:ext uri="{FF2B5EF4-FFF2-40B4-BE49-F238E27FC236}">
                    <a16:creationId xmlns:a16="http://schemas.microsoft.com/office/drawing/2014/main" id="{394F0B7F-7CCF-BEE4-8D1D-6CB80011DDE0}"/>
                  </a:ext>
                </a:extLst>
              </p:cNvPr>
              <p:cNvSpPr txBox="1"/>
              <p:nvPr/>
            </p:nvSpPr>
            <p:spPr>
              <a:xfrm>
                <a:off x="6566142" y="5255247"/>
                <a:ext cx="2275736" cy="952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350" dirty="0">
                    <a:latin typeface="Candara" panose="020E0502030303020204" pitchFamily="34" charset="0"/>
                  </a:rPr>
                  <a:t>Mínimo</a:t>
                </a:r>
              </a:p>
              <a:p>
                <a:r>
                  <a:rPr lang="es-ES" sz="1350" dirty="0">
                    <a:latin typeface="Candara" panose="020E0502030303020204" pitchFamily="34" charset="0"/>
                  </a:rPr>
                  <a:t>Máximo</a:t>
                </a:r>
              </a:p>
              <a:p>
                <a:r>
                  <a:rPr lang="es-ES" sz="1350" dirty="0">
                    <a:latin typeface="Candara" panose="020E0502030303020204" pitchFamily="34" charset="0"/>
                  </a:rPr>
                  <a:t>Media (</a:t>
                </a:r>
                <a14:m>
                  <m:oMath xmlns:m="http://schemas.openxmlformats.org/officeDocument/2006/math">
                    <m:r>
                      <a:rPr lang="el-GR" sz="1400" b="1" i="1" smtClean="0">
                        <a:latin typeface="Cambria Math" panose="02040503050406030204" pitchFamily="18" charset="0"/>
                      </a:rPr>
                      <m:t>𝜼</m:t>
                    </m:r>
                  </m:oMath>
                </a14:m>
                <a:r>
                  <a:rPr lang="es-ES" sz="1350" dirty="0">
                    <a:latin typeface="Candara" panose="020E0502030303020204" pitchFamily="34" charset="0"/>
                  </a:rPr>
                  <a:t>)</a:t>
                </a:r>
              </a:p>
              <a:p>
                <a:r>
                  <a:rPr lang="es-ES" sz="1350" dirty="0">
                    <a:latin typeface="Candara" panose="020E0502030303020204" pitchFamily="34" charset="0"/>
                  </a:rPr>
                  <a:t>Varianza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400" b="1" i="1" smtClean="0"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l-GR" sz="1400" b="1" i="1" smtClean="0">
                            <a:latin typeface="Cambria Math" panose="02040503050406030204" pitchFamily="18" charset="0"/>
                          </a:rPr>
                          <m:t>𝜼</m:t>
                        </m:r>
                      </m:sub>
                    </m:sSub>
                  </m:oMath>
                </a14:m>
                <a:r>
                  <a:rPr lang="es-ES" sz="1350" dirty="0">
                    <a:latin typeface="Candara" panose="020E0502030303020204" pitchFamily="34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52" name="CuadroTexto 51">
                <a:extLst>
                  <a:ext uri="{FF2B5EF4-FFF2-40B4-BE49-F238E27FC236}">
                    <a16:creationId xmlns:a16="http://schemas.microsoft.com/office/drawing/2014/main" id="{394F0B7F-7CCF-BEE4-8D1D-6CB80011D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6142" y="5255247"/>
                <a:ext cx="2275736" cy="952953"/>
              </a:xfrm>
              <a:prstGeom prst="rect">
                <a:avLst/>
              </a:prstGeom>
              <a:blipFill>
                <a:blip r:embed="rId8"/>
                <a:stretch>
                  <a:fillRect l="-536" t="-641" b="-384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18868993-739D-B059-643F-A04E1088713B}"/>
              </a:ext>
            </a:extLst>
          </p:cNvPr>
          <p:cNvCxnSpPr>
            <a:cxnSpLocks/>
          </p:cNvCxnSpPr>
          <p:nvPr/>
        </p:nvCxnSpPr>
        <p:spPr>
          <a:xfrm>
            <a:off x="7222423" y="5763907"/>
            <a:ext cx="7628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lecha: hacia abajo 55">
            <a:extLst>
              <a:ext uri="{FF2B5EF4-FFF2-40B4-BE49-F238E27FC236}">
                <a16:creationId xmlns:a16="http://schemas.microsoft.com/office/drawing/2014/main" id="{428A32D1-02AF-3B29-5126-F3CF8362F2D7}"/>
              </a:ext>
            </a:extLst>
          </p:cNvPr>
          <p:cNvSpPr/>
          <p:nvPr/>
        </p:nvSpPr>
        <p:spPr>
          <a:xfrm>
            <a:off x="5275317" y="3402996"/>
            <a:ext cx="701336" cy="200486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A44063BB-FBC4-4B70-E934-FFC0BA12FA50}"/>
              </a:ext>
            </a:extLst>
          </p:cNvPr>
          <p:cNvSpPr txBox="1"/>
          <p:nvPr/>
        </p:nvSpPr>
        <p:spPr>
          <a:xfrm>
            <a:off x="4269526" y="3615578"/>
            <a:ext cx="27129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50" dirty="0">
                <a:latin typeface="Candara" panose="020E0502030303020204" pitchFamily="34" charset="0"/>
              </a:rPr>
              <a:t>Explicar la mayor cantidad de varianza posible de los datos</a:t>
            </a:r>
          </a:p>
        </p:txBody>
      </p:sp>
      <p:sp>
        <p:nvSpPr>
          <p:cNvPr id="58" name="Flecha: hacia abajo 57">
            <a:extLst>
              <a:ext uri="{FF2B5EF4-FFF2-40B4-BE49-F238E27FC236}">
                <a16:creationId xmlns:a16="http://schemas.microsoft.com/office/drawing/2014/main" id="{86A1C052-98B6-6C1B-6C6F-27DF00A1450C}"/>
              </a:ext>
            </a:extLst>
          </p:cNvPr>
          <p:cNvSpPr/>
          <p:nvPr/>
        </p:nvSpPr>
        <p:spPr>
          <a:xfrm rot="16200000">
            <a:off x="6729186" y="3671839"/>
            <a:ext cx="701336" cy="395307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80F60767-9102-819E-A927-034EFABF7DA5}"/>
              </a:ext>
            </a:extLst>
          </p:cNvPr>
          <p:cNvSpPr txBox="1"/>
          <p:nvPr/>
        </p:nvSpPr>
        <p:spPr>
          <a:xfrm>
            <a:off x="7350110" y="3715603"/>
            <a:ext cx="520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err="1">
                <a:latin typeface="Candara" panose="020E0502030303020204" pitchFamily="34" charset="0"/>
              </a:rPr>
              <a:t>PCs</a:t>
            </a:r>
            <a:endParaRPr lang="es-ES" sz="1400" b="1" dirty="0">
              <a:latin typeface="Candara" panose="020E0502030303020204" pitchFamily="34" charset="0"/>
            </a:endParaRPr>
          </a:p>
        </p:txBody>
      </p:sp>
      <p:pic>
        <p:nvPicPr>
          <p:cNvPr id="62" name="Imagen 61" descr="Una captura de pantalla de un celular con texto e imágenes&#10;&#10;Descripción generada automáticamente con confianza media">
            <a:extLst>
              <a:ext uri="{FF2B5EF4-FFF2-40B4-BE49-F238E27FC236}">
                <a16:creationId xmlns:a16="http://schemas.microsoft.com/office/drawing/2014/main" id="{71F09B37-7F7E-5B16-AA6D-2AAFE3E8B5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157"/>
          <a:stretch/>
        </p:blipFill>
        <p:spPr>
          <a:xfrm>
            <a:off x="48021" y="2618604"/>
            <a:ext cx="3842093" cy="3283809"/>
          </a:xfrm>
          <a:prstGeom prst="rect">
            <a:avLst/>
          </a:prstGeom>
        </p:spPr>
      </p:pic>
      <p:sp>
        <p:nvSpPr>
          <p:cNvPr id="65" name="CuadroTexto 64">
            <a:extLst>
              <a:ext uri="{FF2B5EF4-FFF2-40B4-BE49-F238E27FC236}">
                <a16:creationId xmlns:a16="http://schemas.microsoft.com/office/drawing/2014/main" id="{C5B53CA0-FE76-3972-404C-75DBFA585538}"/>
              </a:ext>
            </a:extLst>
          </p:cNvPr>
          <p:cNvSpPr txBox="1"/>
          <p:nvPr/>
        </p:nvSpPr>
        <p:spPr>
          <a:xfrm>
            <a:off x="4898879" y="4541029"/>
            <a:ext cx="520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err="1">
                <a:latin typeface="Candara" panose="020E0502030303020204" pitchFamily="34" charset="0"/>
              </a:rPr>
              <a:t>PCs</a:t>
            </a:r>
            <a:endParaRPr lang="es-ES" sz="1400" b="1" dirty="0">
              <a:latin typeface="Candara" panose="020E0502030303020204" pitchFamily="34" charset="0"/>
            </a:endParaRPr>
          </a:p>
        </p:txBody>
      </p:sp>
      <p:sp>
        <p:nvSpPr>
          <p:cNvPr id="66" name="Flecha: hacia abajo 65">
            <a:extLst>
              <a:ext uri="{FF2B5EF4-FFF2-40B4-BE49-F238E27FC236}">
                <a16:creationId xmlns:a16="http://schemas.microsoft.com/office/drawing/2014/main" id="{0E9605D2-C6EF-329E-9E31-A89EE31A6671}"/>
              </a:ext>
            </a:extLst>
          </p:cNvPr>
          <p:cNvSpPr/>
          <p:nvPr/>
        </p:nvSpPr>
        <p:spPr>
          <a:xfrm rot="16200000">
            <a:off x="5194725" y="4598722"/>
            <a:ext cx="701336" cy="200486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A49527BA-880E-6CEF-26BB-43990EDE6FC7}"/>
              </a:ext>
            </a:extLst>
          </p:cNvPr>
          <p:cNvSpPr txBox="1"/>
          <p:nvPr/>
        </p:nvSpPr>
        <p:spPr>
          <a:xfrm>
            <a:off x="5671152" y="4529850"/>
            <a:ext cx="520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Candara" panose="020E0502030303020204" pitchFamily="34" charset="0"/>
              </a:rPr>
              <a:t>RBF</a:t>
            </a:r>
          </a:p>
        </p:txBody>
      </p:sp>
      <p:sp>
        <p:nvSpPr>
          <p:cNvPr id="68" name="Flecha: hacia abajo 67">
            <a:extLst>
              <a:ext uri="{FF2B5EF4-FFF2-40B4-BE49-F238E27FC236}">
                <a16:creationId xmlns:a16="http://schemas.microsoft.com/office/drawing/2014/main" id="{DB34A4BF-947B-B565-2500-F43CB34746E2}"/>
              </a:ext>
            </a:extLst>
          </p:cNvPr>
          <p:cNvSpPr/>
          <p:nvPr/>
        </p:nvSpPr>
        <p:spPr>
          <a:xfrm rot="16200000">
            <a:off x="5974982" y="4598722"/>
            <a:ext cx="701336" cy="200486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CuadroTexto 69">
                <a:extLst>
                  <a:ext uri="{FF2B5EF4-FFF2-40B4-BE49-F238E27FC236}">
                    <a16:creationId xmlns:a16="http://schemas.microsoft.com/office/drawing/2014/main" id="{237320BC-E267-18C5-CFEF-60C2D3247FD0}"/>
                  </a:ext>
                </a:extLst>
              </p:cNvPr>
              <p:cNvSpPr txBox="1"/>
              <p:nvPr/>
            </p:nvSpPr>
            <p:spPr>
              <a:xfrm>
                <a:off x="6566142" y="4541812"/>
                <a:ext cx="1385316" cy="3016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s-E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η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s-ES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</a:rPr>
                          <m:t>η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)  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70" name="CuadroTexto 69">
                <a:extLst>
                  <a:ext uri="{FF2B5EF4-FFF2-40B4-BE49-F238E27FC236}">
                    <a16:creationId xmlns:a16="http://schemas.microsoft.com/office/drawing/2014/main" id="{237320BC-E267-18C5-CFEF-60C2D3247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6142" y="4541812"/>
                <a:ext cx="1385316" cy="301686"/>
              </a:xfrm>
              <a:prstGeom prst="rect">
                <a:avLst/>
              </a:prstGeom>
              <a:blipFill>
                <a:blip r:embed="rId10"/>
                <a:stretch>
                  <a:fillRect l="-2203" b="-24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Conector recto 70">
            <a:extLst>
              <a:ext uri="{FF2B5EF4-FFF2-40B4-BE49-F238E27FC236}">
                <a16:creationId xmlns:a16="http://schemas.microsoft.com/office/drawing/2014/main" id="{E1F116AE-1FA2-1047-7010-87CF6CCAE0DA}"/>
              </a:ext>
            </a:extLst>
          </p:cNvPr>
          <p:cNvCxnSpPr>
            <a:cxnSpLocks/>
          </p:cNvCxnSpPr>
          <p:nvPr/>
        </p:nvCxnSpPr>
        <p:spPr>
          <a:xfrm>
            <a:off x="6627115" y="4609383"/>
            <a:ext cx="1013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adroTexto 33">
            <a:extLst>
              <a:ext uri="{FF2B5EF4-FFF2-40B4-BE49-F238E27FC236}">
                <a16:creationId xmlns:a16="http://schemas.microsoft.com/office/drawing/2014/main" id="{FEC3C152-17EC-27C9-94B2-68433D9E0595}"/>
              </a:ext>
            </a:extLst>
          </p:cNvPr>
          <p:cNvSpPr txBox="1"/>
          <p:nvPr/>
        </p:nvSpPr>
        <p:spPr>
          <a:xfrm>
            <a:off x="-62113" y="123739"/>
            <a:ext cx="302205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Resultados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EEA9F22-3042-37EB-21B2-3A681AD173A0}"/>
              </a:ext>
            </a:extLst>
          </p:cNvPr>
          <p:cNvSpPr txBox="1"/>
          <p:nvPr/>
        </p:nvSpPr>
        <p:spPr>
          <a:xfrm flipH="1">
            <a:off x="2630549" y="216001"/>
            <a:ext cx="228970" cy="369332"/>
          </a:xfrm>
          <a:prstGeom prst="rect">
            <a:avLst/>
          </a:prstGeom>
          <a:noFill/>
          <a:ln w="19050">
            <a:solidFill>
              <a:srgbClr val="D2E3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941592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5143</TotalTime>
  <Words>882</Words>
  <Application>Microsoft Macintosh PowerPoint</Application>
  <PresentationFormat>Presentación en pantalla (4:3)</PresentationFormat>
  <Paragraphs>176</Paragraphs>
  <Slides>20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7" baseType="lpstr">
      <vt:lpstr>Aharoni</vt:lpstr>
      <vt:lpstr>Arial</vt:lpstr>
      <vt:lpstr>Calibri</vt:lpstr>
      <vt:lpstr>Calibri Light</vt:lpstr>
      <vt:lpstr>Cambria Math</vt:lpstr>
      <vt:lpstr>Candara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Cagigal Gil, Laura</dc:creator>
  <cp:keywords/>
  <dc:description/>
  <cp:lastModifiedBy>Microsoft Office User</cp:lastModifiedBy>
  <cp:revision>263</cp:revision>
  <dcterms:created xsi:type="dcterms:W3CDTF">2022-04-27T05:59:11Z</dcterms:created>
  <dcterms:modified xsi:type="dcterms:W3CDTF">2023-02-28T13:37:29Z</dcterms:modified>
  <cp:category/>
</cp:coreProperties>
</file>